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63"/>
  </p:notesMasterIdLst>
  <p:handoutMasterIdLst>
    <p:handoutMasterId r:id="rId64"/>
  </p:handoutMasterIdLst>
  <p:sldIdLst>
    <p:sldId id="503" r:id="rId2"/>
    <p:sldId id="256" r:id="rId3"/>
    <p:sldId id="500" r:id="rId4"/>
    <p:sldId id="501" r:id="rId5"/>
    <p:sldId id="437" r:id="rId6"/>
    <p:sldId id="435" r:id="rId7"/>
    <p:sldId id="446" r:id="rId8"/>
    <p:sldId id="447" r:id="rId9"/>
    <p:sldId id="448" r:id="rId10"/>
    <p:sldId id="438" r:id="rId11"/>
    <p:sldId id="449" r:id="rId12"/>
    <p:sldId id="450" r:id="rId13"/>
    <p:sldId id="451" r:id="rId14"/>
    <p:sldId id="453" r:id="rId15"/>
    <p:sldId id="439" r:id="rId16"/>
    <p:sldId id="454" r:id="rId17"/>
    <p:sldId id="455" r:id="rId18"/>
    <p:sldId id="456" r:id="rId19"/>
    <p:sldId id="457" r:id="rId20"/>
    <p:sldId id="458" r:id="rId21"/>
    <p:sldId id="469" r:id="rId22"/>
    <p:sldId id="470" r:id="rId23"/>
    <p:sldId id="471" r:id="rId24"/>
    <p:sldId id="472" r:id="rId25"/>
    <p:sldId id="473" r:id="rId26"/>
    <p:sldId id="474" r:id="rId27"/>
    <p:sldId id="475" r:id="rId28"/>
    <p:sldId id="476" r:id="rId29"/>
    <p:sldId id="440" r:id="rId30"/>
    <p:sldId id="388" r:id="rId31"/>
    <p:sldId id="477" r:id="rId32"/>
    <p:sldId id="478" r:id="rId33"/>
    <p:sldId id="479" r:id="rId34"/>
    <p:sldId id="441" r:id="rId35"/>
    <p:sldId id="480" r:id="rId36"/>
    <p:sldId id="481" r:id="rId37"/>
    <p:sldId id="482" r:id="rId38"/>
    <p:sldId id="483" r:id="rId39"/>
    <p:sldId id="484" r:id="rId40"/>
    <p:sldId id="485" r:id="rId41"/>
    <p:sldId id="486" r:id="rId42"/>
    <p:sldId id="487" r:id="rId43"/>
    <p:sldId id="488" r:id="rId44"/>
    <p:sldId id="490" r:id="rId45"/>
    <p:sldId id="491" r:id="rId46"/>
    <p:sldId id="496" r:id="rId47"/>
    <p:sldId id="497" r:id="rId48"/>
    <p:sldId id="498" r:id="rId49"/>
    <p:sldId id="499" r:id="rId50"/>
    <p:sldId id="442" r:id="rId51"/>
    <p:sldId id="464" r:id="rId52"/>
    <p:sldId id="465" r:id="rId53"/>
    <p:sldId id="466" r:id="rId54"/>
    <p:sldId id="467" r:id="rId55"/>
    <p:sldId id="463" r:id="rId56"/>
    <p:sldId id="462" r:id="rId57"/>
    <p:sldId id="461" r:id="rId58"/>
    <p:sldId id="460" r:id="rId59"/>
    <p:sldId id="459" r:id="rId60"/>
    <p:sldId id="429" r:id="rId61"/>
    <p:sldId id="468" r:id="rId62"/>
  </p:sldIdLst>
  <p:sldSz cx="9144000" cy="6858000" type="screen4x3"/>
  <p:notesSz cx="6797675" cy="987425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76"/>
    <a:srgbClr val="E3E3ED"/>
    <a:srgbClr val="663300"/>
    <a:srgbClr val="800000"/>
    <a:srgbClr val="494949"/>
    <a:srgbClr val="B2B2B2"/>
    <a:srgbClr val="DDDDDD"/>
    <a:srgbClr val="267DE6"/>
    <a:srgbClr val="4A7EBB"/>
    <a:srgbClr val="0000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19" autoAdjust="0"/>
    <p:restoredTop sz="94712" autoAdjust="0"/>
  </p:normalViewPr>
  <p:slideViewPr>
    <p:cSldViewPr>
      <p:cViewPr>
        <p:scale>
          <a:sx n="100" d="100"/>
          <a:sy n="100" d="100"/>
        </p:scale>
        <p:origin x="-1392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image" Target="../media/image71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image" Target="../media/image8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8E522F2-9859-46A7-BE55-299EE9646DA3}" type="datetimeFigureOut">
              <a:rPr lang="ko-KR" altLang="en-US"/>
              <a:pPr>
                <a:defRPr/>
              </a:pPr>
              <a:t>2010-11-16</a:t>
            </a:fld>
            <a:endParaRPr lang="en-US" altLang="ko-KR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05EAC96-1A4C-4692-A880-1A84AD5DF5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7AC3EB6B-3BD2-4DE7-8B83-D16A426AFD0D}" type="datetimeFigureOut">
              <a:rPr lang="ko-KR" altLang="en-US"/>
              <a:pPr>
                <a:defRPr/>
              </a:pPr>
              <a:t>2010-11-16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994498F-538D-4DEC-9749-52F91E0BB5D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537615"/>
          </a:xfr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252000" tIns="144000" rIns="252000" bIns="108000" numCol="1" rtlCol="0" anchor="t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 extrusionH="25400">
              <a:bevelT w="12700" h="12700"/>
            </a:sp3d>
          </a:bodyPr>
          <a:lstStyle>
            <a:lvl1pPr>
              <a:lnSpc>
                <a:spcPct val="75000"/>
              </a:lnSpc>
              <a:defRPr kumimoji="1" lang="ko-KR" altLang="en-US" sz="2300" b="1" kern="1200" dirty="0" smtClean="0">
                <a:solidFill>
                  <a:schemeClr val="bg1"/>
                </a:solidFill>
                <a:effectLst>
                  <a:outerShdw blurRad="25400" dist="38100" dir="2700000" algn="tl">
                    <a:srgbClr val="000000"/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pPr marL="266700" lvl="0" indent="-266700" algn="l" rtl="0" eaLnBrk="0" fontAlgn="base" latinLnBrk="1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457200" y="1269901"/>
            <a:ext cx="8363272" cy="5544616"/>
          </a:xfrm>
        </p:spPr>
        <p:txBody>
          <a:bodyPr/>
          <a:lstStyle>
            <a:lvl1pPr marL="266700" indent="-266700">
              <a:lnSpc>
                <a:spcPct val="110000"/>
              </a:lnSpc>
              <a:buSzPct val="150000"/>
              <a:buFontTx/>
              <a:buBlip>
                <a:blip r:embed="rId2"/>
              </a:buBlip>
              <a:defRPr sz="1700" b="1" spc="-20" baseline="0">
                <a:solidFill>
                  <a:srgbClr val="000076"/>
                </a:solidFill>
                <a:latin typeface="Arial" pitchFamily="34" charset="0"/>
                <a:cs typeface="Arial" pitchFamily="34" charset="0"/>
              </a:defRPr>
            </a:lvl1pPr>
            <a:lvl2pPr marL="447675" indent="-180975">
              <a:lnSpc>
                <a:spcPct val="110000"/>
              </a:lnSpc>
              <a:buFontTx/>
              <a:buBlip>
                <a:blip r:embed="rId3"/>
              </a:buBlip>
              <a:tabLst/>
              <a:defRPr sz="1500" b="1" spc="-20" baseline="0">
                <a:latin typeface="Arial" pitchFamily="34" charset="0"/>
                <a:cs typeface="Arial" pitchFamily="34" charset="0"/>
              </a:defRPr>
            </a:lvl2pPr>
            <a:lvl3pPr marL="628650" indent="-180975">
              <a:lnSpc>
                <a:spcPct val="110000"/>
              </a:lnSpc>
              <a:buSzPct val="150000"/>
              <a:buFont typeface="Arial" pitchFamily="34" charset="0"/>
              <a:buChar char="-"/>
              <a:defRPr sz="1400">
                <a:latin typeface="Arial" pitchFamily="34" charset="0"/>
                <a:cs typeface="Arial" pitchFamily="34" charset="0"/>
              </a:defRPr>
            </a:lvl3pPr>
            <a:lvl4pPr marL="809625" indent="-180975">
              <a:lnSpc>
                <a:spcPct val="110000"/>
              </a:lnSpc>
              <a:buFont typeface="Wingdings" pitchFamily="2" charset="2"/>
              <a:buChar char="§"/>
              <a:defRPr sz="1300">
                <a:latin typeface="Arial" pitchFamily="34" charset="0"/>
                <a:cs typeface="Arial" pitchFamily="34" charset="0"/>
              </a:defRPr>
            </a:lvl4pPr>
            <a:lvl5pPr marL="990600" indent="-180975">
              <a:lnSpc>
                <a:spcPct val="110000"/>
              </a:lnSpc>
              <a:defRPr sz="13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부제목 2"/>
          <p:cNvSpPr>
            <a:spLocks noGrp="1"/>
          </p:cNvSpPr>
          <p:nvPr>
            <p:ph type="subTitle" idx="10"/>
          </p:nvPr>
        </p:nvSpPr>
        <p:spPr>
          <a:xfrm>
            <a:off x="467544" y="764704"/>
            <a:ext cx="8208912" cy="504056"/>
          </a:xfrm>
        </p:spPr>
        <p:txBody>
          <a:bodyPr lIns="0" tIns="108000" rIns="0" bIns="0">
            <a:normAutofit/>
          </a:bodyPr>
          <a:lstStyle>
            <a:lvl1pPr marL="0" indent="0" algn="l">
              <a:buNone/>
              <a:defRPr sz="1800" b="1" spc="-20" baseline="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537615"/>
          </a:xfr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252000" tIns="144000" rIns="252000" bIns="108000" numCol="1" rtlCol="0" anchor="t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 extrusionH="25400">
              <a:bevelT w="12700" h="12700"/>
            </a:sp3d>
          </a:bodyPr>
          <a:lstStyle>
            <a:lvl1pPr>
              <a:lnSpc>
                <a:spcPct val="75000"/>
              </a:lnSpc>
              <a:defRPr kumimoji="1" lang="ko-KR" altLang="en-US" sz="2300" b="1" kern="1200" dirty="0" smtClean="0">
                <a:solidFill>
                  <a:schemeClr val="bg1"/>
                </a:solidFill>
                <a:effectLst>
                  <a:outerShdw blurRad="25400" dist="38100" dir="2700000" algn="tl">
                    <a:srgbClr val="000000"/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pPr marL="266700" lvl="0" indent="-266700" algn="l" rtl="0" eaLnBrk="0" fontAlgn="base" latinLnBrk="1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9" name="부제목 2"/>
          <p:cNvSpPr>
            <a:spLocks noGrp="1"/>
          </p:cNvSpPr>
          <p:nvPr>
            <p:ph type="subTitle" idx="10"/>
          </p:nvPr>
        </p:nvSpPr>
        <p:spPr>
          <a:xfrm>
            <a:off x="467544" y="764704"/>
            <a:ext cx="8208912" cy="504056"/>
          </a:xfrm>
        </p:spPr>
        <p:txBody>
          <a:bodyPr lIns="0" tIns="108000" rIns="0" bIns="0">
            <a:normAutofit/>
          </a:bodyPr>
          <a:lstStyle>
            <a:lvl1pPr marL="0" indent="0" algn="l">
              <a:buNone/>
              <a:defRPr sz="1800" b="1" spc="-20" baseline="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K:\02.작업실\2010\101005_김도훈\psd\경제개발전략_마스터_0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537615"/>
          </a:xfr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252000" tIns="144000" rIns="252000" bIns="108000" numCol="1" rtlCol="0" anchor="t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 extrusionH="25400">
              <a:bevelT w="12700" h="12700"/>
            </a:sp3d>
          </a:bodyPr>
          <a:lstStyle>
            <a:lvl1pPr>
              <a:lnSpc>
                <a:spcPct val="75000"/>
              </a:lnSpc>
              <a:defRPr kumimoji="1" lang="ko-KR" altLang="en-US" sz="2300" b="1" kern="1200" dirty="0" smtClean="0">
                <a:solidFill>
                  <a:schemeClr val="bg1"/>
                </a:solidFill>
                <a:effectLst>
                  <a:outerShdw blurRad="25400" dist="38100" dir="2700000" algn="tl">
                    <a:srgbClr val="000000"/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pPr marL="266700" lvl="0" indent="-266700" algn="l" rtl="0" eaLnBrk="0" fontAlgn="base" latinLnBrk="1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5" name="Rectangle 13"/>
          <p:cNvSpPr>
            <a:spLocks noChangeArrowheads="1"/>
          </p:cNvSpPr>
          <p:nvPr userDrawn="1"/>
        </p:nvSpPr>
        <p:spPr bwMode="auto">
          <a:xfrm>
            <a:off x="8623155" y="6553041"/>
            <a:ext cx="369908" cy="1692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</a:bodyPr>
          <a:lstStyle/>
          <a:p>
            <a:pPr algn="ctr" eaLnBrk="1" hangingPunct="1">
              <a:lnSpc>
                <a:spcPct val="100000"/>
              </a:lnSpc>
              <a:defRPr/>
            </a:pPr>
            <a:r>
              <a:rPr lang="en-US" altLang="ko-KR" sz="1100" b="0" dirty="0" smtClean="0">
                <a:solidFill>
                  <a:schemeClr val="tx1"/>
                </a:solidFill>
                <a:latin typeface="Arial" pitchFamily="34" charset="0"/>
              </a:rPr>
              <a:t>- </a:t>
            </a:r>
            <a:fld id="{13A17664-EF58-417A-AFAF-19FE2A6530A9}" type="slidenum">
              <a:rPr lang="en-US" altLang="ko-KR" sz="1100" b="0" smtClean="0">
                <a:solidFill>
                  <a:schemeClr val="tx1"/>
                </a:solidFill>
                <a:latin typeface="Arial" pitchFamily="34" charset="0"/>
              </a:rPr>
              <a:pPr algn="ctr" eaLnBrk="1" hangingPunct="1">
                <a:lnSpc>
                  <a:spcPct val="100000"/>
                </a:lnSpc>
                <a:defRPr/>
              </a:pPr>
              <a:t>‹#›</a:t>
            </a:fld>
            <a:r>
              <a:rPr lang="en-US" altLang="ko-KR" sz="1100" b="0" dirty="0" smtClean="0">
                <a:solidFill>
                  <a:schemeClr val="tx1"/>
                </a:solidFill>
                <a:latin typeface="Arial" pitchFamily="34" charset="0"/>
              </a:rPr>
              <a:t> -</a:t>
            </a:r>
            <a:endParaRPr lang="en-US" altLang="ko-KR" sz="1100" b="0" dirty="0">
              <a:solidFill>
                <a:schemeClr val="tx1"/>
              </a:solidFill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7" descr="K:\02.작업실\2010\101005_김도훈\psd\경제개발전략_목차9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6" descr="임시내지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8"/>
          <p:cNvGrpSpPr>
            <a:grpSpLocks/>
          </p:cNvGrpSpPr>
          <p:nvPr userDrawn="1"/>
        </p:nvGrpSpPr>
        <p:grpSpPr bwMode="auto">
          <a:xfrm>
            <a:off x="-3175" y="0"/>
            <a:ext cx="9174163" cy="49213"/>
            <a:chOff x="-2525" y="0"/>
            <a:chExt cx="9172800" cy="49089"/>
          </a:xfrm>
        </p:grpSpPr>
        <p:grpSp>
          <p:nvGrpSpPr>
            <p:cNvPr id="4" name="직사각형 116"/>
            <p:cNvGrpSpPr>
              <a:grpSpLocks/>
            </p:cNvGrpSpPr>
            <p:nvPr/>
          </p:nvGrpSpPr>
          <p:grpSpPr bwMode="auto">
            <a:xfrm>
              <a:off x="-23731" y="-18242"/>
              <a:ext cx="9203592" cy="79048"/>
              <a:chOff x="-24384" y="-18288"/>
              <a:chExt cx="9204960" cy="79248"/>
            </a:xfrm>
          </p:grpSpPr>
          <p:pic>
            <p:nvPicPr>
              <p:cNvPr id="7" name="직사각형 116"/>
              <p:cNvPicPr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-24384" y="-18288"/>
                <a:ext cx="9204960" cy="79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" name="Text Box 46"/>
              <p:cNvSpPr txBox="1">
                <a:spLocks noChangeArrowheads="1"/>
              </p:cNvSpPr>
              <p:nvPr/>
            </p:nvSpPr>
            <p:spPr bwMode="auto">
              <a:xfrm>
                <a:off x="-3175" y="0"/>
                <a:ext cx="9174163" cy="46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ko-KR" altLang="en-US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cxnSp>
          <p:nvCxnSpPr>
            <p:cNvPr id="6" name="직선 연결선 5"/>
            <p:cNvCxnSpPr/>
            <p:nvPr/>
          </p:nvCxnSpPr>
          <p:spPr>
            <a:xfrm>
              <a:off x="650" y="47505"/>
              <a:ext cx="9142641" cy="1584"/>
            </a:xfrm>
            <a:prstGeom prst="line">
              <a:avLst/>
            </a:prstGeom>
            <a:ln w="31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7" descr="K:\02.작업실\2010\101005_김도훈\psd\경제개발전략_목차9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그림 8" descr="내지템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땡크" descr="땡크.png"/>
          <p:cNvPicPr>
            <a:picLocks noChangeAspect="1"/>
          </p:cNvPicPr>
          <p:nvPr userDrawn="1"/>
        </p:nvPicPr>
        <p:blipFill>
          <a:blip r:embed="rId4" cstate="print">
            <a:lum bright="-10000"/>
          </a:blip>
          <a:srcRect r="25632" b="24"/>
          <a:stretch>
            <a:fillRect/>
          </a:stretch>
        </p:blipFill>
        <p:spPr bwMode="auto">
          <a:xfrm>
            <a:off x="4791075" y="4653136"/>
            <a:ext cx="4352925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뱅기" descr="뱅기.png"/>
          <p:cNvPicPr>
            <a:picLocks noChangeAspect="1"/>
          </p:cNvPicPr>
          <p:nvPr userDrawn="1"/>
        </p:nvPicPr>
        <p:blipFill>
          <a:blip r:embed="rId5" cstate="print"/>
          <a:srcRect r="-14" b="84"/>
          <a:stretch>
            <a:fillRect/>
          </a:stretch>
        </p:blipFill>
        <p:spPr bwMode="auto">
          <a:xfrm>
            <a:off x="0" y="1124744"/>
            <a:ext cx="3052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작은원2" descr="원.png"/>
          <p:cNvPicPr>
            <a:picLocks noChangeAspect="1"/>
          </p:cNvPicPr>
          <p:nvPr userDrawn="1"/>
        </p:nvPicPr>
        <p:blipFill>
          <a:blip r:embed="rId6" cstate="print"/>
          <a:srcRect l="41895" t="48254" r="35249" b="21906"/>
          <a:stretch>
            <a:fillRect/>
          </a:stretch>
        </p:blipFill>
        <p:spPr bwMode="auto">
          <a:xfrm>
            <a:off x="1581150" y="1339056"/>
            <a:ext cx="1247775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작은원2" descr="원.png"/>
          <p:cNvPicPr>
            <a:picLocks noChangeAspect="1"/>
          </p:cNvPicPr>
          <p:nvPr userDrawn="1"/>
        </p:nvPicPr>
        <p:blipFill>
          <a:blip r:embed="rId6" cstate="print"/>
          <a:srcRect l="41895" t="48254" r="35249" b="21906"/>
          <a:stretch>
            <a:fillRect/>
          </a:stretch>
        </p:blipFill>
        <p:spPr bwMode="auto">
          <a:xfrm>
            <a:off x="836612" y="961231"/>
            <a:ext cx="2020888" cy="197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8"/>
          <p:cNvGrpSpPr>
            <a:grpSpLocks/>
          </p:cNvGrpSpPr>
          <p:nvPr userDrawn="1"/>
        </p:nvGrpSpPr>
        <p:grpSpPr bwMode="auto">
          <a:xfrm>
            <a:off x="-3175" y="0"/>
            <a:ext cx="9174163" cy="49213"/>
            <a:chOff x="-2525" y="0"/>
            <a:chExt cx="9172800" cy="49089"/>
          </a:xfrm>
        </p:grpSpPr>
        <p:grpSp>
          <p:nvGrpSpPr>
            <p:cNvPr id="3" name="직사각형 116"/>
            <p:cNvGrpSpPr>
              <a:grpSpLocks/>
            </p:cNvGrpSpPr>
            <p:nvPr/>
          </p:nvGrpSpPr>
          <p:grpSpPr bwMode="auto">
            <a:xfrm>
              <a:off x="-23731" y="-18242"/>
              <a:ext cx="9203592" cy="79048"/>
              <a:chOff x="-24384" y="-18288"/>
              <a:chExt cx="9204960" cy="79248"/>
            </a:xfrm>
          </p:grpSpPr>
          <p:pic>
            <p:nvPicPr>
              <p:cNvPr id="17" name="직사각형 116"/>
              <p:cNvPicPr>
                <a:picLocks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-24384" y="-18288"/>
                <a:ext cx="9204960" cy="79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" name="Text Box 46"/>
              <p:cNvSpPr txBox="1">
                <a:spLocks noChangeArrowheads="1"/>
              </p:cNvSpPr>
              <p:nvPr/>
            </p:nvSpPr>
            <p:spPr bwMode="auto">
              <a:xfrm>
                <a:off x="-3175" y="0"/>
                <a:ext cx="9174163" cy="46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ko-KR" altLang="en-US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cxnSp>
          <p:nvCxnSpPr>
            <p:cNvPr id="16" name="직선 연결선 15"/>
            <p:cNvCxnSpPr/>
            <p:nvPr/>
          </p:nvCxnSpPr>
          <p:spPr>
            <a:xfrm>
              <a:off x="650" y="47505"/>
              <a:ext cx="9142641" cy="1584"/>
            </a:xfrm>
            <a:prstGeom prst="line">
              <a:avLst/>
            </a:prstGeom>
            <a:ln w="31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6" descr="임시내지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그룹 8"/>
          <p:cNvGrpSpPr>
            <a:grpSpLocks/>
          </p:cNvGrpSpPr>
          <p:nvPr userDrawn="1"/>
        </p:nvGrpSpPr>
        <p:grpSpPr bwMode="auto">
          <a:xfrm>
            <a:off x="-3175" y="0"/>
            <a:ext cx="9174163" cy="49213"/>
            <a:chOff x="-2525" y="0"/>
            <a:chExt cx="9172800" cy="49089"/>
          </a:xfrm>
        </p:grpSpPr>
        <p:grpSp>
          <p:nvGrpSpPr>
            <p:cNvPr id="5" name="직사각형 116"/>
            <p:cNvGrpSpPr>
              <a:grpSpLocks/>
            </p:cNvGrpSpPr>
            <p:nvPr/>
          </p:nvGrpSpPr>
          <p:grpSpPr bwMode="auto">
            <a:xfrm>
              <a:off x="-23731" y="-18242"/>
              <a:ext cx="9203592" cy="79048"/>
              <a:chOff x="-24384" y="-18288"/>
              <a:chExt cx="9204960" cy="79248"/>
            </a:xfrm>
          </p:grpSpPr>
          <p:pic>
            <p:nvPicPr>
              <p:cNvPr id="7" name="직사각형 116"/>
              <p:cNvPicPr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-24384" y="-18288"/>
                <a:ext cx="9204960" cy="79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" name="Text Box 46"/>
              <p:cNvSpPr txBox="1">
                <a:spLocks noChangeArrowheads="1"/>
              </p:cNvSpPr>
              <p:nvPr/>
            </p:nvSpPr>
            <p:spPr bwMode="auto">
              <a:xfrm>
                <a:off x="-3175" y="0"/>
                <a:ext cx="9174163" cy="46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ko-KR" altLang="en-US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cxnSp>
          <p:nvCxnSpPr>
            <p:cNvPr id="6" name="직선 연결선 5"/>
            <p:cNvCxnSpPr/>
            <p:nvPr/>
          </p:nvCxnSpPr>
          <p:spPr>
            <a:xfrm>
              <a:off x="650" y="47505"/>
              <a:ext cx="9142641" cy="1584"/>
            </a:xfrm>
            <a:prstGeom prst="line">
              <a:avLst/>
            </a:prstGeom>
            <a:ln w="31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K:\02.작업실\2010\101005_김도훈\psd\경제개발전략_마스터_02.jpg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1" descr="K:\02.작업실\2010\101005_김도훈\psd\프레임.png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13" name="Rectangle 13"/>
          <p:cNvSpPr>
            <a:spLocks noChangeArrowheads="1"/>
          </p:cNvSpPr>
          <p:nvPr userDrawn="1"/>
        </p:nvSpPr>
        <p:spPr bwMode="auto">
          <a:xfrm>
            <a:off x="8623155" y="6553041"/>
            <a:ext cx="369908" cy="1692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</a:bodyPr>
          <a:lstStyle/>
          <a:p>
            <a:pPr algn="ctr" eaLnBrk="1" hangingPunct="1">
              <a:lnSpc>
                <a:spcPct val="100000"/>
              </a:lnSpc>
              <a:defRPr/>
            </a:pPr>
            <a:r>
              <a:rPr lang="en-US" altLang="ko-KR" sz="1100" b="0" dirty="0" smtClean="0">
                <a:solidFill>
                  <a:schemeClr val="tx1"/>
                </a:solidFill>
                <a:latin typeface="Arial" pitchFamily="34" charset="0"/>
              </a:rPr>
              <a:t>- </a:t>
            </a:r>
            <a:fld id="{13A17664-EF58-417A-AFAF-19FE2A6530A9}" type="slidenum">
              <a:rPr lang="en-US" altLang="ko-KR" sz="1100" b="0" smtClean="0">
                <a:solidFill>
                  <a:schemeClr val="tx1"/>
                </a:solidFill>
                <a:latin typeface="Arial" pitchFamily="34" charset="0"/>
              </a:rPr>
              <a:pPr algn="ctr" eaLnBrk="1" hangingPunct="1">
                <a:lnSpc>
                  <a:spcPct val="100000"/>
                </a:lnSpc>
                <a:defRPr/>
              </a:pPr>
              <a:t>‹#›</a:t>
            </a:fld>
            <a:r>
              <a:rPr lang="en-US" altLang="ko-KR" sz="1100" b="0" dirty="0" smtClean="0">
                <a:solidFill>
                  <a:schemeClr val="tx1"/>
                </a:solidFill>
                <a:latin typeface="Arial" pitchFamily="34" charset="0"/>
              </a:rPr>
              <a:t> -</a:t>
            </a:r>
            <a:endParaRPr lang="en-US" altLang="ko-KR" sz="1100" b="0" dirty="0">
              <a:solidFill>
                <a:schemeClr val="tx1"/>
              </a:solidFill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6" r:id="rId3"/>
    <p:sldLayoutId id="2147483674" r:id="rId4"/>
    <p:sldLayoutId id="2147483671" r:id="rId5"/>
    <p:sldLayoutId id="2147483672" r:id="rId6"/>
    <p:sldLayoutId id="2147483673" r:id="rId7"/>
    <p:sldLayoutId id="2147483658" r:id="rId8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0.jpeg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13" Type="http://schemas.openxmlformats.org/officeDocument/2006/relationships/image" Target="../media/image53.pn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11" Type="http://schemas.openxmlformats.org/officeDocument/2006/relationships/image" Target="../media/image51.jpeg"/><Relationship Id="rId5" Type="http://schemas.openxmlformats.org/officeDocument/2006/relationships/image" Target="../media/image45.jpeg"/><Relationship Id="rId15" Type="http://schemas.openxmlformats.org/officeDocument/2006/relationships/image" Target="../media/image55.png"/><Relationship Id="rId10" Type="http://schemas.openxmlformats.org/officeDocument/2006/relationships/image" Target="../media/image50.jpeg"/><Relationship Id="rId4" Type="http://schemas.openxmlformats.org/officeDocument/2006/relationships/image" Target="../media/image44.jpe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52.pn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12" Type="http://schemas.openxmlformats.org/officeDocument/2006/relationships/image" Target="../media/image53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11" Type="http://schemas.openxmlformats.org/officeDocument/2006/relationships/image" Target="../media/image54.png"/><Relationship Id="rId5" Type="http://schemas.openxmlformats.org/officeDocument/2006/relationships/image" Target="../media/image59.gif"/><Relationship Id="rId15" Type="http://schemas.openxmlformats.org/officeDocument/2006/relationships/image" Target="../media/image55.png"/><Relationship Id="rId10" Type="http://schemas.openxmlformats.org/officeDocument/2006/relationships/image" Target="../media/image64.jpe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0.png"/><Relationship Id="rId4" Type="http://schemas.openxmlformats.org/officeDocument/2006/relationships/oleObject" Target="../embeddings/oleObject2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3.jpeg"/><Relationship Id="rId5" Type="http://schemas.openxmlformats.org/officeDocument/2006/relationships/package" Target="../embeddings/Microsoft_Office_Excel_____2.xlsx"/><Relationship Id="rId4" Type="http://schemas.openxmlformats.org/officeDocument/2006/relationships/package" Target="../embeddings/Microsoft_Office_Excel_____1.xlsx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____1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5.png"/><Relationship Id="rId4" Type="http://schemas.openxmlformats.org/officeDocument/2006/relationships/oleObject" Target="../embeddings/Microsoft_Office_Excel_97-2003_____2.xls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K:\02.작업실\2010\101025_안영수\PSD\표지_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" name="Picture 2" descr="C:\Users\KIET\Pictures\그림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WordArt 7"/>
          <p:cNvSpPr>
            <a:spLocks noChangeArrowheads="1" noChangeShapeType="1" noTextEdit="1"/>
          </p:cNvSpPr>
          <p:nvPr/>
        </p:nvSpPr>
        <p:spPr bwMode="auto">
          <a:xfrm>
            <a:off x="0" y="908720"/>
            <a:ext cx="9144000" cy="760959"/>
          </a:xfrm>
          <a:prstGeom prst="rect">
            <a:avLst/>
          </a:prstGeom>
          <a:effectLst>
            <a:outerShdw dist="25400" algn="ctr" rotWithShape="0">
              <a:schemeClr val="tx1">
                <a:alpha val="90000"/>
              </a:schemeClr>
            </a:outerShdw>
          </a:effectLst>
        </p:spPr>
        <p:txBody>
          <a:bodyPr vert="horz" wrap="square" lIns="180000" tIns="72000" rIns="180000" bIns="72000" rtlCol="0" anchor="t" anchorCtr="0">
            <a:spAutoFit/>
            <a:scene3d>
              <a:camera prst="orthographicFront"/>
              <a:lightRig rig="threePt" dir="t"/>
            </a:scene3d>
            <a:sp3d extrusionH="25400">
              <a:bevelT w="12700" h="12700"/>
            </a:sp3d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ko-KR" altLang="en-US" sz="4000" b="1" spc="-30" dirty="0" smtClean="0">
                <a:gradFill flip="none" rotWithShape="1">
                  <a:gsLst>
                    <a:gs pos="0">
                      <a:srgbClr val="FCA221"/>
                    </a:gs>
                    <a:gs pos="50000">
                      <a:srgbClr val="F7EB12"/>
                    </a:gs>
                  </a:gsLst>
                  <a:lin ang="16200000" scaled="1"/>
                  <a:tileRect/>
                </a:gradFill>
                <a:effectLst>
                  <a:outerShdw blurRad="25400" dist="38100" dir="2700000" algn="tl">
                    <a:srgbClr val="000000"/>
                  </a:outerShdw>
                </a:effectLst>
                <a:latin typeface="+mj-ea"/>
                <a:ea typeface="+mj-ea"/>
                <a:cs typeface="Arial" pitchFamily="34" charset="0"/>
              </a:rPr>
              <a:t>한</a:t>
            </a:r>
            <a:r>
              <a:rPr lang="en-US" altLang="ko-KR" sz="4000" b="1" spc="-30" dirty="0" smtClean="0">
                <a:gradFill flip="none" rotWithShape="1">
                  <a:gsLst>
                    <a:gs pos="0">
                      <a:srgbClr val="FCA221"/>
                    </a:gs>
                    <a:gs pos="50000">
                      <a:srgbClr val="F7EB12"/>
                    </a:gs>
                  </a:gsLst>
                  <a:lin ang="16200000" scaled="1"/>
                  <a:tileRect/>
                </a:gradFill>
                <a:effectLst>
                  <a:outerShdw blurRad="25400" dist="38100" dir="2700000" algn="tl">
                    <a:srgbClr val="000000"/>
                  </a:outerShdw>
                </a:effectLst>
                <a:latin typeface="+mj-ea"/>
                <a:ea typeface="+mj-ea"/>
                <a:cs typeface="Arial" pitchFamily="34" charset="0"/>
              </a:rPr>
              <a:t>-</a:t>
            </a:r>
            <a:r>
              <a:rPr lang="ko-KR" altLang="en-US" sz="4000" b="1" spc="-30" dirty="0" smtClean="0">
                <a:gradFill flip="none" rotWithShape="1">
                  <a:gsLst>
                    <a:gs pos="0">
                      <a:srgbClr val="FCA221"/>
                    </a:gs>
                    <a:gs pos="50000">
                      <a:srgbClr val="F7EB12"/>
                    </a:gs>
                  </a:gsLst>
                  <a:lin ang="16200000" scaled="1"/>
                  <a:tileRect/>
                </a:gradFill>
                <a:effectLst>
                  <a:outerShdw blurRad="25400" dist="38100" dir="2700000" algn="tl">
                    <a:srgbClr val="000000"/>
                  </a:outerShdw>
                </a:effectLst>
                <a:latin typeface="+mj-ea"/>
                <a:ea typeface="+mj-ea"/>
                <a:cs typeface="Arial" pitchFamily="34" charset="0"/>
              </a:rPr>
              <a:t>인니 항공산업 협력방안</a:t>
            </a:r>
            <a:endParaRPr lang="en-US" altLang="ko-KR" sz="4000" b="1" spc="-30" dirty="0" smtClean="0">
              <a:gradFill flip="none" rotWithShape="1">
                <a:gsLst>
                  <a:gs pos="0">
                    <a:srgbClr val="FCA221"/>
                  </a:gs>
                  <a:gs pos="50000">
                    <a:srgbClr val="F7EB12"/>
                  </a:gs>
                </a:gsLst>
                <a:lin ang="16200000" scaled="1"/>
                <a:tileRect/>
              </a:gradFill>
              <a:effectLst>
                <a:outerShdw blurRad="25400" dist="38100" dir="2700000" algn="tl">
                  <a:srgbClr val="000000"/>
                </a:outerShdw>
              </a:effectLst>
              <a:latin typeface="+mj-ea"/>
              <a:ea typeface="+mj-ea"/>
              <a:cs typeface="Arial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238500" y="3501008"/>
            <a:ext cx="2667000" cy="417513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12700" dist="25400" dir="5400000" algn="ctr" rotWithShape="0">
              <a:schemeClr val="tx1"/>
            </a:outerShdw>
          </a:effec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ctr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2010. 11</a:t>
            </a:r>
          </a:p>
        </p:txBody>
      </p:sp>
      <p:pic>
        <p:nvPicPr>
          <p:cNvPr id="13" name="Picture 7" descr="Untitled-1"/>
          <p:cNvPicPr>
            <a:picLocks noChangeAspect="1" noChangeArrowheads="1"/>
          </p:cNvPicPr>
          <p:nvPr/>
        </p:nvPicPr>
        <p:blipFill>
          <a:blip r:embed="rId5" cstate="print">
            <a:lum bright="-6000" contrast="6000"/>
          </a:blip>
          <a:srcRect/>
          <a:stretch>
            <a:fillRect/>
          </a:stretch>
        </p:blipFill>
        <p:spPr bwMode="auto">
          <a:xfrm>
            <a:off x="6544791" y="6156151"/>
            <a:ext cx="257175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4" name="Picture 2" descr="C:\Users\KIET\Desktop\경제개발전략_표지-copy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6512" y="3284984"/>
            <a:ext cx="5825540" cy="3407271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K:\02.작업실\2010\101025_안영수\PSD\표지_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" name="Picture 2" descr="C:\Users\KIET\Pictures\그림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WordArt 7"/>
          <p:cNvSpPr>
            <a:spLocks noChangeArrowheads="1" noChangeShapeType="1" noTextEdit="1"/>
          </p:cNvSpPr>
          <p:nvPr/>
        </p:nvSpPr>
        <p:spPr bwMode="auto">
          <a:xfrm>
            <a:off x="0" y="620688"/>
            <a:ext cx="9144000" cy="1992066"/>
          </a:xfrm>
          <a:prstGeom prst="rect">
            <a:avLst/>
          </a:prstGeom>
          <a:effectLst>
            <a:outerShdw dist="25400" algn="ctr" rotWithShape="0">
              <a:schemeClr val="tx1">
                <a:alpha val="90000"/>
              </a:schemeClr>
            </a:outerShdw>
          </a:effectLst>
        </p:spPr>
        <p:txBody>
          <a:bodyPr vert="horz" wrap="square" lIns="180000" tIns="72000" rIns="180000" bIns="72000" rtlCol="0" anchor="t" anchorCtr="0">
            <a:spAutoFit/>
            <a:scene3d>
              <a:camera prst="orthographicFront"/>
              <a:lightRig rig="threePt" dir="t"/>
            </a:scene3d>
            <a:sp3d extrusionH="25400">
              <a:bevelT w="12700" h="12700"/>
            </a:sp3d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altLang="ko-KR" sz="4000" b="1" spc="-30" dirty="0" smtClean="0">
                <a:gradFill flip="none" rotWithShape="1">
                  <a:gsLst>
                    <a:gs pos="0">
                      <a:srgbClr val="FCA221"/>
                    </a:gs>
                    <a:gs pos="50000">
                      <a:srgbClr val="F7EB12"/>
                    </a:gs>
                  </a:gsLst>
                  <a:lin ang="16200000" scaled="1"/>
                  <a:tileRect/>
                </a:gradFill>
                <a:effectLst>
                  <a:outerShdw blurRad="25400" dist="38100" dir="2700000" algn="tl">
                    <a:srgbClr val="000000"/>
                  </a:outerShdw>
                </a:effectLst>
                <a:latin typeface="+mj-ea"/>
                <a:ea typeface="+mj-ea"/>
                <a:cs typeface="Arial" pitchFamily="34" charset="0"/>
              </a:rPr>
              <a:t>Reinforcement Strategy for Indonesia-Korea Aerospace Industrial Cooperation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238500" y="3501008"/>
            <a:ext cx="2667000" cy="417513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12700" dist="25400" dir="5400000" algn="ctr" rotWithShape="0">
              <a:schemeClr val="tx1"/>
            </a:outerShdw>
          </a:effec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ctr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2010. 11</a:t>
            </a:r>
          </a:p>
        </p:txBody>
      </p:sp>
      <p:pic>
        <p:nvPicPr>
          <p:cNvPr id="13" name="Picture 7" descr="Untitled-1"/>
          <p:cNvPicPr>
            <a:picLocks noChangeAspect="1" noChangeArrowheads="1"/>
          </p:cNvPicPr>
          <p:nvPr/>
        </p:nvPicPr>
        <p:blipFill>
          <a:blip r:embed="rId5" cstate="print">
            <a:lum bright="-6000" contrast="6000"/>
          </a:blip>
          <a:srcRect/>
          <a:stretch>
            <a:fillRect/>
          </a:stretch>
        </p:blipFill>
        <p:spPr bwMode="auto">
          <a:xfrm>
            <a:off x="6544791" y="6156151"/>
            <a:ext cx="257175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4" name="Picture 2" descr="C:\Users\KIET\Desktop\경제개발전략_표지-copy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6512" y="3284984"/>
            <a:ext cx="5825540" cy="3407271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KIET\Desktop\경제개발전략_마스터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내용 개체 틀 2"/>
          <p:cNvSpPr txBox="1">
            <a:spLocks/>
          </p:cNvSpPr>
          <p:nvPr/>
        </p:nvSpPr>
        <p:spPr>
          <a:xfrm>
            <a:off x="683568" y="1551309"/>
            <a:ext cx="7859216" cy="5406083"/>
          </a:xfrm>
          <a:prstGeom prst="rect">
            <a:avLst/>
          </a:prstGeom>
          <a:effectLst>
            <a:outerShdw blurRad="25400" dist="25400" dir="2700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rPr>
              <a:t>KOTRA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rPr>
              <a:t>사장 귀하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</a:endParaRPr>
          </a:p>
          <a:p>
            <a:pPr lvl="0" fontAlgn="auto">
              <a:spcBef>
                <a:spcPct val="20000"/>
              </a:spcBef>
              <a:spcAft>
                <a:spcPts val="0"/>
              </a:spcAft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rPr>
              <a:t>본 보고서를 </a:t>
            </a:r>
            <a:r>
              <a:rPr kumimoji="0" lang="en-US" altLang="ko-KR" sz="2400" dirty="0" smtClean="0">
                <a:latin typeface="HY헤드라인M" pitchFamily="18" charset="-127"/>
                <a:ea typeface="HY헤드라인M" pitchFamily="18" charset="-127"/>
              </a:rPr>
              <a:t>“</a:t>
            </a:r>
            <a:r>
              <a:rPr kumimoji="0" lang="ko-KR" altLang="en-US" sz="2400" dirty="0" smtClean="0">
                <a:latin typeface="HY헤드라인M" pitchFamily="18" charset="-127"/>
                <a:ea typeface="HY헤드라인M" pitchFamily="18" charset="-127"/>
              </a:rPr>
              <a:t>한</a:t>
            </a:r>
            <a:r>
              <a:rPr kumimoji="0" lang="en-US" altLang="ko-KR" sz="2400" dirty="0" smtClean="0">
                <a:latin typeface="HY헤드라인M" pitchFamily="18" charset="-127"/>
                <a:ea typeface="HY헤드라인M" pitchFamily="18" charset="-127"/>
              </a:rPr>
              <a:t>-</a:t>
            </a:r>
            <a:r>
              <a:rPr kumimoji="0" lang="ko-KR" altLang="en-US" sz="2400" dirty="0" smtClean="0">
                <a:latin typeface="HY헤드라인M" pitchFamily="18" charset="-127"/>
                <a:ea typeface="HY헤드라인M" pitchFamily="18" charset="-127"/>
              </a:rPr>
              <a:t>인니 항공산업 협력방안</a:t>
            </a:r>
            <a:r>
              <a:rPr kumimoji="0" lang="en-US" altLang="ko-KR" sz="2400" dirty="0" smtClean="0">
                <a:latin typeface="HY헤드라인M" pitchFamily="18" charset="-127"/>
                <a:ea typeface="HY헤드라인M" pitchFamily="18" charset="-127"/>
              </a:rPr>
              <a:t>"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rPr>
              <a:t>용역과제의 최종보고서로 제출합니다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</a:endParaRPr>
          </a:p>
          <a:p>
            <a:pPr marL="342900" marR="0" lvl="0" indent="-342900" algn="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rPr>
              <a:t>2010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rPr>
              <a:t>11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rPr>
              <a:t>월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</a:endParaRPr>
          </a:p>
          <a:p>
            <a:pPr marL="342900" marR="0" lvl="0" indent="-342900" algn="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rPr>
              <a:t>산업연구원 원장 송 병 준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WordArt 57"/>
          <p:cNvSpPr>
            <a:spLocks noChangeArrowheads="1" noChangeShapeType="1" noTextEdit="1"/>
          </p:cNvSpPr>
          <p:nvPr/>
        </p:nvSpPr>
        <p:spPr bwMode="auto">
          <a:xfrm>
            <a:off x="3635896" y="590550"/>
            <a:ext cx="1656184" cy="39017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ko-KR" altLang="en-US" sz="3600" b="1" kern="10" spc="150" dirty="0" smtClean="0">
                <a:ln w="11430"/>
                <a:solidFill>
                  <a:srgbClr val="F8F8F8"/>
                </a:solidFill>
                <a:effectLst>
                  <a:outerShdw blurRad="25400" dist="25400" algn="tl" rotWithShape="0">
                    <a:srgbClr val="0B0D33">
                      <a:alpha val="72941"/>
                    </a:srgbClr>
                  </a:outerShdw>
                </a:effectLst>
                <a:latin typeface="HY헤드라인M"/>
                <a:ea typeface="HY헤드라인M"/>
              </a:rPr>
              <a:t>제 출 문</a:t>
            </a:r>
            <a:endParaRPr lang="ko-KR" altLang="en-US" sz="3600" b="1" kern="10" spc="150" dirty="0">
              <a:ln w="11430"/>
              <a:solidFill>
                <a:srgbClr val="F8F8F8"/>
              </a:solidFill>
              <a:effectLst>
                <a:outerShdw blurRad="25400" dist="25400" algn="tl" rotWithShape="0">
                  <a:srgbClr val="0B0D33">
                    <a:alpha val="72941"/>
                  </a:srgbClr>
                </a:outerShdw>
              </a:effectLst>
              <a:latin typeface="HY헤드라인M"/>
              <a:ea typeface="HY헤드라인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C:\Users\KIET\Desktop\경제개발전략_마스터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내용 개체 틀 2"/>
          <p:cNvSpPr txBox="1">
            <a:spLocks/>
          </p:cNvSpPr>
          <p:nvPr/>
        </p:nvSpPr>
        <p:spPr>
          <a:xfrm>
            <a:off x="1598984" y="1163885"/>
            <a:ext cx="7365504" cy="5145435"/>
          </a:xfrm>
          <a:prstGeom prst="rect">
            <a:avLst/>
          </a:prstGeom>
          <a:effectLst>
            <a:outerShdw blurRad="25400" dist="25400" dir="2700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pPr marL="342900" marR="0" indent="-342900" algn="ctr" defTabSz="914400" eaLnBrk="1" fontAlgn="auto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dirty="0" smtClean="0"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pPr marL="342900" marR="0" indent="-342900" algn="l" defTabSz="914400" eaLnBrk="1" fontAlgn="auto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2400" dirty="0" smtClean="0">
                <a:solidFill>
                  <a:srgbClr val="000076"/>
                </a:solidFill>
                <a:latin typeface="HY헤드라인M" pitchFamily="18" charset="-127"/>
                <a:ea typeface="HY헤드라인M" pitchFamily="18" charset="-127"/>
              </a:rPr>
              <a:t>연구책임자</a:t>
            </a:r>
            <a:endParaRPr kumimoji="0" lang="en-US" altLang="ko-KR" sz="2400" dirty="0" smtClean="0">
              <a:solidFill>
                <a:srgbClr val="000076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marR="0" indent="-342900" algn="l" defTabSz="914400" eaLnBrk="1" fontAlgn="auto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2400" dirty="0" smtClean="0">
                <a:latin typeface="HY헤드라인M" pitchFamily="18" charset="-127"/>
                <a:ea typeface="HY헤드라인M" pitchFamily="18" charset="-127"/>
              </a:rPr>
              <a:t>산업연구원      연구위원     안영수</a:t>
            </a:r>
            <a:endParaRPr kumimoji="0" lang="en-US" altLang="ko-KR" sz="24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marR="0" indent="-342900" algn="l" defTabSz="914400" eaLnBrk="1" fontAlgn="auto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24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marR="0" indent="-342900" algn="l" defTabSz="914400" eaLnBrk="1" fontAlgn="auto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2400" dirty="0" smtClean="0">
                <a:solidFill>
                  <a:srgbClr val="000076"/>
                </a:solidFill>
                <a:latin typeface="HY헤드라인M" pitchFamily="18" charset="-127"/>
                <a:ea typeface="HY헤드라인M" pitchFamily="18" charset="-127"/>
              </a:rPr>
              <a:t>연구수행자</a:t>
            </a:r>
            <a:endParaRPr kumimoji="0" lang="en-US" altLang="ko-KR" sz="2400" dirty="0" smtClean="0">
              <a:solidFill>
                <a:srgbClr val="000076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marR="0" indent="-342900" algn="l" defTabSz="914400" eaLnBrk="1" fontAlgn="auto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2400" dirty="0" smtClean="0">
                <a:latin typeface="HY헤드라인M" pitchFamily="18" charset="-127"/>
                <a:ea typeface="HY헤드라인M" pitchFamily="18" charset="-127"/>
              </a:rPr>
              <a:t>산업연구원      연구위원      안영수</a:t>
            </a:r>
            <a:endParaRPr kumimoji="0" lang="en-US" altLang="ko-KR" sz="24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marR="0" indent="-342900" algn="l" defTabSz="914400" eaLnBrk="1" fontAlgn="auto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dirty="0" smtClean="0">
                <a:latin typeface="HY헤드라인M" pitchFamily="18" charset="-127"/>
                <a:ea typeface="HY헤드라인M" pitchFamily="18" charset="-127"/>
              </a:rPr>
              <a:t>                     </a:t>
            </a:r>
            <a:r>
              <a:rPr kumimoji="0" lang="ko-KR" altLang="en-US" sz="2400" dirty="0" smtClean="0">
                <a:latin typeface="HY헤드라인M" pitchFamily="18" charset="-127"/>
                <a:ea typeface="HY헤드라인M" pitchFamily="18" charset="-127"/>
              </a:rPr>
              <a:t>연구위원      이경숙</a:t>
            </a:r>
            <a:endParaRPr kumimoji="0" lang="en-US" altLang="ko-KR" sz="24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marR="0" indent="-342900" algn="l" defTabSz="914400" eaLnBrk="1" fontAlgn="auto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dirty="0" smtClean="0">
                <a:latin typeface="HY헤드라인M" pitchFamily="18" charset="-127"/>
                <a:ea typeface="HY헤드라인M" pitchFamily="18" charset="-127"/>
              </a:rPr>
              <a:t>                     </a:t>
            </a:r>
            <a:r>
              <a:rPr kumimoji="0" lang="ko-KR" altLang="en-US" sz="2400" dirty="0" smtClean="0">
                <a:latin typeface="HY헤드라인M" pitchFamily="18" charset="-127"/>
                <a:ea typeface="HY헤드라인M" pitchFamily="18" charset="-127"/>
              </a:rPr>
              <a:t>연구위원      김종기</a:t>
            </a:r>
            <a:endParaRPr kumimoji="0" lang="en-US" altLang="ko-KR" sz="24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marR="0" indent="-342900" algn="l" defTabSz="914400" eaLnBrk="1" fontAlgn="auto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dirty="0" smtClean="0">
                <a:latin typeface="HY헤드라인M" pitchFamily="18" charset="-127"/>
                <a:ea typeface="HY헤드라인M" pitchFamily="18" charset="-127"/>
              </a:rPr>
              <a:t>                     </a:t>
            </a:r>
            <a:r>
              <a:rPr kumimoji="0" lang="ko-KR" altLang="en-US" sz="2400" dirty="0" smtClean="0">
                <a:latin typeface="HY헤드라인M" pitchFamily="18" charset="-127"/>
                <a:ea typeface="HY헤드라인M" pitchFamily="18" charset="-127"/>
              </a:rPr>
              <a:t>부연구위원   </a:t>
            </a:r>
            <a:r>
              <a:rPr kumimoji="0" lang="ko-KR" altLang="en-US" sz="2400" dirty="0" err="1" smtClean="0">
                <a:latin typeface="HY헤드라인M" pitchFamily="18" charset="-127"/>
                <a:ea typeface="HY헤드라인M" pitchFamily="18" charset="-127"/>
              </a:rPr>
              <a:t>민혁기</a:t>
            </a:r>
            <a:endParaRPr kumimoji="0" lang="en-US" altLang="ko-KR" sz="24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marR="0" indent="-342900" algn="l" defTabSz="914400" eaLnBrk="1" fontAlgn="auto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WordArt 57"/>
          <p:cNvSpPr>
            <a:spLocks noChangeArrowheads="1" noChangeShapeType="1" noTextEdit="1"/>
          </p:cNvSpPr>
          <p:nvPr/>
        </p:nvSpPr>
        <p:spPr bwMode="auto">
          <a:xfrm>
            <a:off x="3635896" y="590550"/>
            <a:ext cx="1656184" cy="39017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ko-KR" altLang="en-US" sz="3600" b="1" kern="10" spc="150" dirty="0" smtClean="0">
                <a:ln w="11430"/>
                <a:solidFill>
                  <a:srgbClr val="F8F8F8"/>
                </a:solidFill>
                <a:effectLst>
                  <a:outerShdw blurRad="25400" dist="25400" algn="tl" rotWithShape="0">
                    <a:srgbClr val="0B0D33">
                      <a:alpha val="72941"/>
                    </a:srgbClr>
                  </a:outerShdw>
                </a:effectLst>
                <a:latin typeface="HY헤드라인M"/>
                <a:ea typeface="HY헤드라인M"/>
              </a:rPr>
              <a:t>연 구 진</a:t>
            </a:r>
            <a:endParaRPr lang="ko-KR" altLang="en-US" sz="3600" b="1" kern="10" spc="150" dirty="0">
              <a:ln w="11430"/>
              <a:solidFill>
                <a:srgbClr val="F8F8F8"/>
              </a:solidFill>
              <a:effectLst>
                <a:outerShdw blurRad="25400" dist="25400" algn="tl" rotWithShape="0">
                  <a:srgbClr val="0B0D33">
                    <a:alpha val="72941"/>
                  </a:srgbClr>
                </a:outerShdw>
              </a:effectLst>
              <a:latin typeface="HY헤드라인M"/>
              <a:ea typeface="HY헤드라인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WordArt 57"/>
          <p:cNvSpPr>
            <a:spLocks noChangeArrowheads="1" noChangeShapeType="1" noTextEdit="1"/>
          </p:cNvSpPr>
          <p:nvPr/>
        </p:nvSpPr>
        <p:spPr bwMode="auto">
          <a:xfrm>
            <a:off x="251520" y="260648"/>
            <a:ext cx="194421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 extrusionH="25400">
              <a:bevelT w="12700" h="12700"/>
            </a:sp3d>
          </a:bodyPr>
          <a:lstStyle/>
          <a:p>
            <a:pPr algn="ctr" eaLnBrk="0" hangingPunct="0"/>
            <a:r>
              <a:rPr lang="en-US" altLang="ko-KR" sz="3200" b="1" spc="-100" dirty="0" smtClean="0">
                <a:solidFill>
                  <a:srgbClr val="FFC000"/>
                </a:solidFill>
                <a:effectLst>
                  <a:outerShdw blurRad="25400" dist="38100" dir="2700000" algn="tl">
                    <a:srgbClr val="000000"/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Contents</a:t>
            </a:r>
            <a:endParaRPr lang="ko-KR" altLang="en-US" sz="3200" b="1" spc="-100" dirty="0">
              <a:solidFill>
                <a:srgbClr val="FFC000"/>
              </a:solidFill>
              <a:effectLst>
                <a:outerShdw blurRad="25400" dist="38100" dir="2700000" algn="tl">
                  <a:srgbClr val="000000"/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grpSp>
        <p:nvGrpSpPr>
          <p:cNvPr id="51" name="그룹 50"/>
          <p:cNvGrpSpPr>
            <a:grpSpLocks noChangeAspect="1"/>
          </p:cNvGrpSpPr>
          <p:nvPr/>
        </p:nvGrpSpPr>
        <p:grpSpPr>
          <a:xfrm>
            <a:off x="1403648" y="908720"/>
            <a:ext cx="7082177" cy="5321674"/>
            <a:chOff x="1475656" y="918245"/>
            <a:chExt cx="7454923" cy="5601761"/>
          </a:xfrm>
        </p:grpSpPr>
        <p:grpSp>
          <p:nvGrpSpPr>
            <p:cNvPr id="43" name="그룹 42"/>
            <p:cNvGrpSpPr/>
            <p:nvPr/>
          </p:nvGrpSpPr>
          <p:grpSpPr>
            <a:xfrm>
              <a:off x="1475656" y="918245"/>
              <a:ext cx="7454923" cy="1027647"/>
              <a:chOff x="1653580" y="918245"/>
              <a:chExt cx="7454923" cy="1027647"/>
            </a:xfrm>
          </p:grpSpPr>
          <p:pic>
            <p:nvPicPr>
              <p:cNvPr id="25" name="Picture 2" descr="C:\Documents and Settings\Administrator\바탕 화면\ㅁㄴㅇ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653580" y="918245"/>
                <a:ext cx="7201619" cy="1027647"/>
              </a:xfrm>
              <a:prstGeom prst="rect">
                <a:avLst/>
              </a:prstGeom>
              <a:noFill/>
            </p:spPr>
          </p:pic>
          <p:sp>
            <p:nvSpPr>
              <p:cNvPr id="26" name="Rectangle 10"/>
              <p:cNvSpPr>
                <a:spLocks noChangeArrowheads="1"/>
              </p:cNvSpPr>
              <p:nvPr/>
            </p:nvSpPr>
            <p:spPr bwMode="auto">
              <a:xfrm>
                <a:off x="2775468" y="1139727"/>
                <a:ext cx="6333035" cy="55399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>
                <a:spAutoFit/>
              </a:bodyPr>
              <a:lstStyle/>
              <a:p>
                <a:pPr indent="4763" fontAlgn="auto">
                  <a:lnSpc>
                    <a:spcPct val="90000"/>
                  </a:lnSpc>
                  <a:spcBef>
                    <a:spcPct val="1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en-US" altLang="ko-KR" sz="1900" b="1" kern="0" spc="-20" dirty="0" smtClean="0">
                    <a:ln w="6350">
                      <a:noFill/>
                    </a:ln>
                    <a:solidFill>
                      <a:srgbClr val="000000"/>
                    </a:solidFill>
                    <a:effectLst>
                      <a:outerShdw blurRad="50800" dist="50800" dir="5400000" algn="ctr" rotWithShape="0">
                        <a:schemeClr val="bg1"/>
                      </a:outerShdw>
                    </a:effectLst>
                    <a:latin typeface="Arial" pitchFamily="34" charset="0"/>
                    <a:ea typeface="HY헤드라인M" pitchFamily="18" charset="-127"/>
                    <a:cs typeface="Arial" pitchFamily="34" charset="0"/>
                  </a:rPr>
                  <a:t>Characteristics of Aerospace Industry </a:t>
                </a:r>
                <a:br>
                  <a:rPr lang="en-US" altLang="ko-KR" sz="1900" b="1" kern="0" spc="-20" dirty="0" smtClean="0">
                    <a:ln w="6350">
                      <a:noFill/>
                    </a:ln>
                    <a:solidFill>
                      <a:srgbClr val="000000"/>
                    </a:solidFill>
                    <a:effectLst>
                      <a:outerShdw blurRad="50800" dist="50800" dir="5400000" algn="ctr" rotWithShape="0">
                        <a:schemeClr val="bg1"/>
                      </a:outerShdw>
                    </a:effectLst>
                    <a:latin typeface="Arial" pitchFamily="34" charset="0"/>
                    <a:ea typeface="HY헤드라인M" pitchFamily="18" charset="-127"/>
                    <a:cs typeface="Arial" pitchFamily="34" charset="0"/>
                  </a:rPr>
                </a:br>
                <a:r>
                  <a:rPr lang="en-US" altLang="ko-KR" sz="1900" b="1" kern="0" spc="-20" dirty="0" smtClean="0">
                    <a:ln w="6350">
                      <a:noFill/>
                    </a:ln>
                    <a:solidFill>
                      <a:srgbClr val="000000"/>
                    </a:solidFill>
                    <a:effectLst>
                      <a:outerShdw blurRad="50800" dist="50800" dir="5400000" algn="ctr" rotWithShape="0">
                        <a:schemeClr val="bg1"/>
                      </a:outerShdw>
                    </a:effectLst>
                    <a:latin typeface="Arial" pitchFamily="34" charset="0"/>
                    <a:ea typeface="HY헤드라인M" pitchFamily="18" charset="-127"/>
                    <a:cs typeface="Arial" pitchFamily="34" charset="0"/>
                  </a:rPr>
                  <a:t>and International Industrial Cooperation</a:t>
                </a:r>
              </a:p>
            </p:txBody>
          </p:sp>
          <p:pic>
            <p:nvPicPr>
              <p:cNvPr id="27" name="Picture 7" descr="K:\02.작업실\2010\101006_원장님\PSD\숫자\1_.png"/>
              <p:cNvPicPr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017411" y="1210469"/>
                <a:ext cx="450000" cy="409575"/>
              </a:xfrm>
              <a:prstGeom prst="rect">
                <a:avLst/>
              </a:prstGeom>
              <a:noFill/>
            </p:spPr>
          </p:pic>
        </p:grpSp>
        <p:grpSp>
          <p:nvGrpSpPr>
            <p:cNvPr id="44" name="그룹 43"/>
            <p:cNvGrpSpPr/>
            <p:nvPr/>
          </p:nvGrpSpPr>
          <p:grpSpPr>
            <a:xfrm>
              <a:off x="1475656" y="1787189"/>
              <a:ext cx="7454923" cy="1027647"/>
              <a:chOff x="1653580" y="1796714"/>
              <a:chExt cx="7454923" cy="1027647"/>
            </a:xfrm>
          </p:grpSpPr>
          <p:pic>
            <p:nvPicPr>
              <p:cNvPr id="28" name="Picture 2" descr="C:\Documents and Settings\Administrator\바탕 화면\ㅁㄴㅇ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653580" y="1796714"/>
                <a:ext cx="7201619" cy="1027647"/>
              </a:xfrm>
              <a:prstGeom prst="rect">
                <a:avLst/>
              </a:prstGeom>
              <a:noFill/>
            </p:spPr>
          </p:pic>
          <p:sp>
            <p:nvSpPr>
              <p:cNvPr id="33" name="Rectangle 10"/>
              <p:cNvSpPr>
                <a:spLocks noChangeArrowheads="1"/>
              </p:cNvSpPr>
              <p:nvPr/>
            </p:nvSpPr>
            <p:spPr bwMode="auto">
              <a:xfrm>
                <a:off x="2775468" y="2024603"/>
                <a:ext cx="6333035" cy="55399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>
                <a:spAutoFit/>
              </a:bodyPr>
              <a:lstStyle/>
              <a:p>
                <a:pPr indent="4763" fontAlgn="auto">
                  <a:lnSpc>
                    <a:spcPct val="90000"/>
                  </a:lnSpc>
                  <a:spcBef>
                    <a:spcPct val="1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en-US" altLang="ko-KR" sz="1900" b="1" kern="0" spc="-20" dirty="0" smtClean="0">
                    <a:ln w="6350">
                      <a:noFill/>
                    </a:ln>
                    <a:solidFill>
                      <a:srgbClr val="000000"/>
                    </a:solidFill>
                    <a:effectLst>
                      <a:outerShdw blurRad="50800" dist="50800" dir="5400000" algn="ctr" rotWithShape="0">
                        <a:schemeClr val="bg1"/>
                      </a:outerShdw>
                    </a:effectLst>
                    <a:latin typeface="Arial" pitchFamily="34" charset="0"/>
                    <a:ea typeface="HY헤드라인M" pitchFamily="18" charset="-127"/>
                    <a:cs typeface="Arial" pitchFamily="34" charset="0"/>
                  </a:rPr>
                  <a:t>Case Studies of International Industrial </a:t>
                </a:r>
                <a:br>
                  <a:rPr lang="en-US" altLang="ko-KR" sz="1900" b="1" kern="0" spc="-20" dirty="0" smtClean="0">
                    <a:ln w="6350">
                      <a:noFill/>
                    </a:ln>
                    <a:solidFill>
                      <a:srgbClr val="000000"/>
                    </a:solidFill>
                    <a:effectLst>
                      <a:outerShdw blurRad="50800" dist="50800" dir="5400000" algn="ctr" rotWithShape="0">
                        <a:schemeClr val="bg1"/>
                      </a:outerShdw>
                    </a:effectLst>
                    <a:latin typeface="Arial" pitchFamily="34" charset="0"/>
                    <a:ea typeface="HY헤드라인M" pitchFamily="18" charset="-127"/>
                    <a:cs typeface="Arial" pitchFamily="34" charset="0"/>
                  </a:rPr>
                </a:br>
                <a:r>
                  <a:rPr lang="en-US" altLang="ko-KR" sz="1900" b="1" kern="0" spc="-20" dirty="0" smtClean="0">
                    <a:ln w="6350">
                      <a:noFill/>
                    </a:ln>
                    <a:solidFill>
                      <a:srgbClr val="000000"/>
                    </a:solidFill>
                    <a:effectLst>
                      <a:outerShdw blurRad="50800" dist="50800" dir="5400000" algn="ctr" rotWithShape="0">
                        <a:schemeClr val="bg1"/>
                      </a:outerShdw>
                    </a:effectLst>
                    <a:latin typeface="Arial" pitchFamily="34" charset="0"/>
                    <a:ea typeface="HY헤드라인M" pitchFamily="18" charset="-127"/>
                    <a:cs typeface="Arial" pitchFamily="34" charset="0"/>
                  </a:rPr>
                  <a:t>Cooperation in Aerospace Industry</a:t>
                </a:r>
              </a:p>
            </p:txBody>
          </p:sp>
          <p:pic>
            <p:nvPicPr>
              <p:cNvPr id="38" name="Picture 8" descr="K:\02.작업실\2010\101006_원장님\PSD\숫자\2_.png"/>
              <p:cNvPicPr>
                <a:picLocks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017411" y="2100790"/>
                <a:ext cx="450000" cy="409575"/>
              </a:xfrm>
              <a:prstGeom prst="rect">
                <a:avLst/>
              </a:prstGeom>
              <a:noFill/>
            </p:spPr>
          </p:pic>
        </p:grpSp>
        <p:grpSp>
          <p:nvGrpSpPr>
            <p:cNvPr id="45" name="그룹 44"/>
            <p:cNvGrpSpPr/>
            <p:nvPr/>
          </p:nvGrpSpPr>
          <p:grpSpPr>
            <a:xfrm>
              <a:off x="1475656" y="2656133"/>
              <a:ext cx="7454923" cy="1027647"/>
              <a:chOff x="1653580" y="2675183"/>
              <a:chExt cx="7454923" cy="1027647"/>
            </a:xfrm>
          </p:grpSpPr>
          <p:pic>
            <p:nvPicPr>
              <p:cNvPr id="29" name="Picture 2" descr="C:\Documents and Settings\Administrator\바탕 화면\ㅁㄴㅇ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653580" y="2675183"/>
                <a:ext cx="7201619" cy="1027647"/>
              </a:xfrm>
              <a:prstGeom prst="rect">
                <a:avLst/>
              </a:prstGeom>
              <a:noFill/>
            </p:spPr>
          </p:pic>
          <p:sp>
            <p:nvSpPr>
              <p:cNvPr id="37" name="Rectangle 10"/>
              <p:cNvSpPr>
                <a:spLocks noChangeArrowheads="1"/>
              </p:cNvSpPr>
              <p:nvPr/>
            </p:nvSpPr>
            <p:spPr bwMode="auto">
              <a:xfrm>
                <a:off x="2775468" y="2901799"/>
                <a:ext cx="6333035" cy="55399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>
                <a:spAutoFit/>
              </a:bodyPr>
              <a:lstStyle/>
              <a:p>
                <a:pPr indent="4763" fontAlgn="auto">
                  <a:lnSpc>
                    <a:spcPct val="90000"/>
                  </a:lnSpc>
                  <a:spcBef>
                    <a:spcPct val="1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en-US" altLang="ko-KR" sz="1900" b="1" kern="0" spc="-20" dirty="0" smtClean="0">
                    <a:ln w="6350">
                      <a:noFill/>
                    </a:ln>
                    <a:solidFill>
                      <a:srgbClr val="000000"/>
                    </a:solidFill>
                    <a:effectLst>
                      <a:outerShdw blurRad="50800" dist="50800" dir="5400000" algn="ctr" rotWithShape="0">
                        <a:schemeClr val="bg1"/>
                      </a:outerShdw>
                    </a:effectLst>
                    <a:latin typeface="Arial" pitchFamily="34" charset="0"/>
                    <a:ea typeface="HY헤드라인M" pitchFamily="18" charset="-127"/>
                    <a:cs typeface="Arial" pitchFamily="34" charset="0"/>
                  </a:rPr>
                  <a:t>Analysis of Indonesia and Korea’s Aerospace </a:t>
                </a:r>
                <a:br>
                  <a:rPr lang="en-US" altLang="ko-KR" sz="1900" b="1" kern="0" spc="-20" dirty="0" smtClean="0">
                    <a:ln w="6350">
                      <a:noFill/>
                    </a:ln>
                    <a:solidFill>
                      <a:srgbClr val="000000"/>
                    </a:solidFill>
                    <a:effectLst>
                      <a:outerShdw blurRad="50800" dist="50800" dir="5400000" algn="ctr" rotWithShape="0">
                        <a:schemeClr val="bg1"/>
                      </a:outerShdw>
                    </a:effectLst>
                    <a:latin typeface="Arial" pitchFamily="34" charset="0"/>
                    <a:ea typeface="HY헤드라인M" pitchFamily="18" charset="-127"/>
                    <a:cs typeface="Arial" pitchFamily="34" charset="0"/>
                  </a:rPr>
                </a:br>
                <a:r>
                  <a:rPr lang="en-US" altLang="ko-KR" sz="1900" b="1" kern="0" spc="-20" dirty="0" smtClean="0">
                    <a:ln w="6350">
                      <a:noFill/>
                    </a:ln>
                    <a:solidFill>
                      <a:srgbClr val="000000"/>
                    </a:solidFill>
                    <a:effectLst>
                      <a:outerShdw blurRad="50800" dist="50800" dir="5400000" algn="ctr" rotWithShape="0">
                        <a:schemeClr val="bg1"/>
                      </a:outerShdw>
                    </a:effectLst>
                    <a:latin typeface="Arial" pitchFamily="34" charset="0"/>
                    <a:ea typeface="HY헤드라인M" pitchFamily="18" charset="-127"/>
                    <a:cs typeface="Arial" pitchFamily="34" charset="0"/>
                  </a:rPr>
                  <a:t>Industries and Future Potential</a:t>
                </a:r>
              </a:p>
            </p:txBody>
          </p:sp>
          <p:pic>
            <p:nvPicPr>
              <p:cNvPr id="39" name="Picture 9" descr="K:\02.작업실\2010\101006_원장님\PSD\숫자\3_.png"/>
              <p:cNvPicPr>
                <a:picLocks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028099" y="3000166"/>
                <a:ext cx="428625" cy="409575"/>
              </a:xfrm>
              <a:prstGeom prst="rect">
                <a:avLst/>
              </a:prstGeom>
              <a:noFill/>
            </p:spPr>
          </p:pic>
        </p:grpSp>
        <p:grpSp>
          <p:nvGrpSpPr>
            <p:cNvPr id="46" name="그룹 45"/>
            <p:cNvGrpSpPr/>
            <p:nvPr/>
          </p:nvGrpSpPr>
          <p:grpSpPr>
            <a:xfrm>
              <a:off x="1475656" y="3525077"/>
              <a:ext cx="7454923" cy="1027647"/>
              <a:chOff x="1653580" y="3553652"/>
              <a:chExt cx="7454923" cy="1027647"/>
            </a:xfrm>
          </p:grpSpPr>
          <p:pic>
            <p:nvPicPr>
              <p:cNvPr id="30" name="Picture 2" descr="C:\Documents and Settings\Administrator\바탕 화면\ㅁㄴㅇ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653580" y="3553652"/>
                <a:ext cx="7201619" cy="1027647"/>
              </a:xfrm>
              <a:prstGeom prst="rect">
                <a:avLst/>
              </a:prstGeom>
              <a:noFill/>
            </p:spPr>
          </p:pic>
          <p:sp>
            <p:nvSpPr>
              <p:cNvPr id="34" name="Rectangle 10"/>
              <p:cNvSpPr>
                <a:spLocks noChangeArrowheads="1"/>
              </p:cNvSpPr>
              <p:nvPr/>
            </p:nvSpPr>
            <p:spPr bwMode="auto">
              <a:xfrm>
                <a:off x="2775468" y="3916794"/>
                <a:ext cx="6333035" cy="27699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>
                <a:spAutoFit/>
              </a:bodyPr>
              <a:lstStyle/>
              <a:p>
                <a:pPr marL="358775" indent="-354013" fontAlgn="auto">
                  <a:lnSpc>
                    <a:spcPct val="90000"/>
                  </a:lnSpc>
                  <a:spcBef>
                    <a:spcPct val="1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en-US" altLang="ko-KR" sz="1900" b="1" kern="0" spc="-20" dirty="0" smtClean="0">
                    <a:ln w="6350">
                      <a:noFill/>
                    </a:ln>
                    <a:solidFill>
                      <a:srgbClr val="000000"/>
                    </a:solidFill>
                    <a:effectLst>
                      <a:outerShdw blurRad="50800" dist="50800" dir="5400000" algn="ctr" rotWithShape="0">
                        <a:schemeClr val="bg1"/>
                      </a:outerShdw>
                    </a:effectLst>
                    <a:latin typeface="Arial" pitchFamily="34" charset="0"/>
                    <a:ea typeface="HY헤드라인M" pitchFamily="18" charset="-127"/>
                    <a:cs typeface="Arial" pitchFamily="34" charset="0"/>
                  </a:rPr>
                  <a:t>Trade and Investment between Indonesia-Korea</a:t>
                </a:r>
              </a:p>
            </p:txBody>
          </p:sp>
          <p:pic>
            <p:nvPicPr>
              <p:cNvPr id="40" name="Picture 10" descr="K:\02.작업실\2010\101006_원장님\PSD\숫자\4_.png"/>
              <p:cNvPicPr>
                <a:picLocks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017411" y="3855046"/>
                <a:ext cx="450000" cy="409575"/>
              </a:xfrm>
              <a:prstGeom prst="rect">
                <a:avLst/>
              </a:prstGeom>
              <a:noFill/>
            </p:spPr>
          </p:pic>
        </p:grpSp>
        <p:grpSp>
          <p:nvGrpSpPr>
            <p:cNvPr id="47" name="그룹 46"/>
            <p:cNvGrpSpPr/>
            <p:nvPr/>
          </p:nvGrpSpPr>
          <p:grpSpPr>
            <a:xfrm>
              <a:off x="1475656" y="4394021"/>
              <a:ext cx="7454923" cy="1027647"/>
              <a:chOff x="1653580" y="4432121"/>
              <a:chExt cx="7454923" cy="1027647"/>
            </a:xfrm>
          </p:grpSpPr>
          <p:pic>
            <p:nvPicPr>
              <p:cNvPr id="31" name="Picture 2" descr="C:\Documents and Settings\Administrator\바탕 화면\ㅁㄴㅇ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653580" y="4432121"/>
                <a:ext cx="7201619" cy="1027647"/>
              </a:xfrm>
              <a:prstGeom prst="rect">
                <a:avLst/>
              </a:prstGeom>
              <a:noFill/>
            </p:spPr>
          </p:pic>
          <p:sp>
            <p:nvSpPr>
              <p:cNvPr id="35" name="Rectangle 10"/>
              <p:cNvSpPr>
                <a:spLocks noChangeArrowheads="1"/>
              </p:cNvSpPr>
              <p:nvPr/>
            </p:nvSpPr>
            <p:spPr bwMode="auto">
              <a:xfrm>
                <a:off x="2775468" y="4663523"/>
                <a:ext cx="6333035" cy="55399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>
                <a:spAutoFit/>
              </a:bodyPr>
              <a:lstStyle/>
              <a:p>
                <a:pPr indent="4763" fontAlgn="auto">
                  <a:lnSpc>
                    <a:spcPct val="90000"/>
                  </a:lnSpc>
                  <a:spcBef>
                    <a:spcPct val="1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en-US" altLang="ko-KR" sz="1900" b="1" kern="0" spc="-20" dirty="0" smtClean="0">
                    <a:ln w="6350">
                      <a:noFill/>
                    </a:ln>
                    <a:solidFill>
                      <a:srgbClr val="000000"/>
                    </a:solidFill>
                    <a:effectLst>
                      <a:outerShdw blurRad="50800" dist="50800" dir="5400000" algn="ctr" rotWithShape="0">
                        <a:schemeClr val="bg1"/>
                      </a:outerShdw>
                    </a:effectLst>
                    <a:latin typeface="Arial" pitchFamily="34" charset="0"/>
                    <a:ea typeface="HY헤드라인M" pitchFamily="18" charset="-127"/>
                    <a:cs typeface="Arial" pitchFamily="34" charset="0"/>
                  </a:rPr>
                  <a:t>Reinforcement Strategy for Indonesia-Korea </a:t>
                </a:r>
                <a:br>
                  <a:rPr lang="en-US" altLang="ko-KR" sz="1900" b="1" kern="0" spc="-20" dirty="0" smtClean="0">
                    <a:ln w="6350">
                      <a:noFill/>
                    </a:ln>
                    <a:solidFill>
                      <a:srgbClr val="000000"/>
                    </a:solidFill>
                    <a:effectLst>
                      <a:outerShdw blurRad="50800" dist="50800" dir="5400000" algn="ctr" rotWithShape="0">
                        <a:schemeClr val="bg1"/>
                      </a:outerShdw>
                    </a:effectLst>
                    <a:latin typeface="Arial" pitchFamily="34" charset="0"/>
                    <a:ea typeface="HY헤드라인M" pitchFamily="18" charset="-127"/>
                    <a:cs typeface="Arial" pitchFamily="34" charset="0"/>
                  </a:rPr>
                </a:br>
                <a:r>
                  <a:rPr lang="en-US" altLang="ko-KR" sz="1900" b="1" kern="0" spc="-20" dirty="0" smtClean="0">
                    <a:ln w="6350">
                      <a:noFill/>
                    </a:ln>
                    <a:solidFill>
                      <a:srgbClr val="000000"/>
                    </a:solidFill>
                    <a:effectLst>
                      <a:outerShdw blurRad="50800" dist="50800" dir="5400000" algn="ctr" rotWithShape="0">
                        <a:schemeClr val="bg1"/>
                      </a:outerShdw>
                    </a:effectLst>
                    <a:latin typeface="Arial" pitchFamily="34" charset="0"/>
                    <a:ea typeface="HY헤드라인M" pitchFamily="18" charset="-127"/>
                    <a:cs typeface="Arial" pitchFamily="34" charset="0"/>
                  </a:rPr>
                  <a:t>Aerospace Industrial Cooperation</a:t>
                </a:r>
              </a:p>
            </p:txBody>
          </p:sp>
          <p:pic>
            <p:nvPicPr>
              <p:cNvPr id="41" name="Picture 11" descr="K:\02.작업실\2010\101006_원장님\PSD\숫자\5_.png"/>
              <p:cNvPicPr>
                <a:picLocks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017411" y="4717344"/>
                <a:ext cx="450000" cy="409575"/>
              </a:xfrm>
              <a:prstGeom prst="rect">
                <a:avLst/>
              </a:prstGeom>
              <a:noFill/>
            </p:spPr>
          </p:pic>
        </p:grpSp>
        <p:grpSp>
          <p:nvGrpSpPr>
            <p:cNvPr id="48" name="그룹 47"/>
            <p:cNvGrpSpPr/>
            <p:nvPr/>
          </p:nvGrpSpPr>
          <p:grpSpPr>
            <a:xfrm>
              <a:off x="1475656" y="5262965"/>
              <a:ext cx="7454923" cy="1027647"/>
              <a:chOff x="1653580" y="5310590"/>
              <a:chExt cx="7454923" cy="1027647"/>
            </a:xfrm>
          </p:grpSpPr>
          <p:pic>
            <p:nvPicPr>
              <p:cNvPr id="32" name="Picture 2" descr="C:\Documents and Settings\Administrator\바탕 화면\ㅁㄴㅇ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653580" y="5310590"/>
                <a:ext cx="7201619" cy="1027647"/>
              </a:xfrm>
              <a:prstGeom prst="rect">
                <a:avLst/>
              </a:prstGeom>
              <a:noFill/>
            </p:spPr>
          </p:pic>
          <p:sp>
            <p:nvSpPr>
              <p:cNvPr id="36" name="Rectangle 10"/>
              <p:cNvSpPr>
                <a:spLocks noChangeArrowheads="1"/>
              </p:cNvSpPr>
              <p:nvPr/>
            </p:nvSpPr>
            <p:spPr bwMode="auto">
              <a:xfrm>
                <a:off x="2775468" y="5662096"/>
                <a:ext cx="6333035" cy="27699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>
                <a:spAutoFit/>
              </a:bodyPr>
              <a:lstStyle/>
              <a:p>
                <a:pPr marL="358775" indent="-354013" fontAlgn="auto">
                  <a:lnSpc>
                    <a:spcPct val="90000"/>
                  </a:lnSpc>
                  <a:spcBef>
                    <a:spcPct val="1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en-US" altLang="ko-KR" sz="1900" b="1" kern="0" spc="-20" dirty="0" smtClean="0">
                    <a:ln w="6350">
                      <a:noFill/>
                    </a:ln>
                    <a:solidFill>
                      <a:srgbClr val="000000"/>
                    </a:solidFill>
                    <a:effectLst>
                      <a:outerShdw blurRad="50800" dist="50800" dir="5400000" algn="ctr" rotWithShape="0">
                        <a:schemeClr val="bg1"/>
                      </a:outerShdw>
                    </a:effectLst>
                    <a:latin typeface="Arial" pitchFamily="34" charset="0"/>
                    <a:ea typeface="HY헤드라인M" pitchFamily="18" charset="-127"/>
                    <a:cs typeface="Arial" pitchFamily="34" charset="0"/>
                  </a:rPr>
                  <a:t>Summary and Policy Suggestions</a:t>
                </a:r>
              </a:p>
            </p:txBody>
          </p:sp>
          <p:pic>
            <p:nvPicPr>
              <p:cNvPr id="42" name="Picture 1" descr="K:\02.작업실\2010\101006_원장님\PSD\숫자\6_.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004286" y="5596298"/>
                <a:ext cx="476250" cy="409575"/>
              </a:xfrm>
              <a:prstGeom prst="rect">
                <a:avLst/>
              </a:prstGeom>
              <a:noFill/>
            </p:spPr>
          </p:pic>
        </p:grpSp>
        <p:sp>
          <p:nvSpPr>
            <p:cNvPr id="50" name="Rectangle 10"/>
            <p:cNvSpPr>
              <a:spLocks noChangeArrowheads="1"/>
            </p:cNvSpPr>
            <p:nvPr/>
          </p:nvSpPr>
          <p:spPr bwMode="auto">
            <a:xfrm>
              <a:off x="2461029" y="6243007"/>
              <a:ext cx="6333035" cy="2769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pPr lvl="0"/>
              <a:r>
                <a:rPr lang="en-US" altLang="ko-KR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*Attached : Candidate company lists for components</a:t>
              </a:r>
              <a:endParaRPr lang="ko-KR" altLang="en-US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>
            <a:grpSpLocks noChangeAspect="1"/>
          </p:cNvGrpSpPr>
          <p:nvPr/>
        </p:nvGrpSpPr>
        <p:grpSpPr>
          <a:xfrm>
            <a:off x="1187624" y="2564904"/>
            <a:ext cx="8573161" cy="1181794"/>
            <a:chOff x="1653580" y="918245"/>
            <a:chExt cx="7454923" cy="1027647"/>
          </a:xfrm>
        </p:grpSpPr>
        <p:pic>
          <p:nvPicPr>
            <p:cNvPr id="9" name="Picture 2" descr="C:\Documents and Settings\Administrator\바탕 화면\ㅁㄴㅇ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53580" y="918245"/>
              <a:ext cx="7201619" cy="1027647"/>
            </a:xfrm>
            <a:prstGeom prst="rect">
              <a:avLst/>
            </a:prstGeom>
            <a:noFill/>
          </p:spPr>
        </p:pic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2775468" y="1153577"/>
              <a:ext cx="6333035" cy="5262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pPr indent="4763" fontAlgn="auto">
                <a:lnSpc>
                  <a:spcPct val="90000"/>
                </a:lnSpc>
                <a:spcBef>
                  <a:spcPct val="1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US" altLang="ko-KR" sz="1900" b="1" kern="0" spc="-50" dirty="0" smtClean="0">
                  <a:ln w="6350">
                    <a:noFill/>
                  </a:ln>
                  <a:solidFill>
                    <a:srgbClr val="000000"/>
                  </a:solidFill>
                  <a:effectLst>
                    <a:outerShdw blurRad="50800" dist="50800" dir="5400000" algn="ctr" rotWithShape="0">
                      <a:schemeClr val="bg1"/>
                    </a:outerShdw>
                  </a:effectLst>
                  <a:latin typeface="Arial" pitchFamily="34" charset="0"/>
                  <a:ea typeface="HY헤드라인M" pitchFamily="18" charset="-127"/>
                  <a:cs typeface="Arial" pitchFamily="34" charset="0"/>
                </a:rPr>
                <a:t>Characteristics of Aerospace Industry </a:t>
              </a:r>
              <a:br>
                <a:rPr lang="en-US" altLang="ko-KR" sz="1900" b="1" kern="0" spc="-50" dirty="0" smtClean="0">
                  <a:ln w="6350">
                    <a:noFill/>
                  </a:ln>
                  <a:solidFill>
                    <a:srgbClr val="000000"/>
                  </a:solidFill>
                  <a:effectLst>
                    <a:outerShdw blurRad="50800" dist="50800" dir="5400000" algn="ctr" rotWithShape="0">
                      <a:schemeClr val="bg1"/>
                    </a:outerShdw>
                  </a:effectLst>
                  <a:latin typeface="Arial" pitchFamily="34" charset="0"/>
                  <a:ea typeface="HY헤드라인M" pitchFamily="18" charset="-127"/>
                  <a:cs typeface="Arial" pitchFamily="34" charset="0"/>
                </a:rPr>
              </a:br>
              <a:r>
                <a:rPr lang="en-US" altLang="ko-KR" sz="1900" b="1" kern="0" spc="-50" dirty="0" smtClean="0">
                  <a:ln w="6350">
                    <a:noFill/>
                  </a:ln>
                  <a:solidFill>
                    <a:srgbClr val="000000"/>
                  </a:solidFill>
                  <a:effectLst>
                    <a:outerShdw blurRad="50800" dist="50800" dir="5400000" algn="ctr" rotWithShape="0">
                      <a:schemeClr val="bg1"/>
                    </a:outerShdw>
                  </a:effectLst>
                  <a:latin typeface="Arial" pitchFamily="34" charset="0"/>
                  <a:ea typeface="HY헤드라인M" pitchFamily="18" charset="-127"/>
                  <a:cs typeface="Arial" pitchFamily="34" charset="0"/>
                </a:rPr>
                <a:t>and International Industrial Cooperation</a:t>
              </a:r>
            </a:p>
          </p:txBody>
        </p:sp>
        <p:pic>
          <p:nvPicPr>
            <p:cNvPr id="11" name="Picture 7" descr="K:\02.작업실\2010\101006_원장님\PSD\숫자\1_.png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17411" y="1210469"/>
              <a:ext cx="450000" cy="40957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786145"/>
          </a:xfrm>
        </p:spPr>
        <p:txBody>
          <a:bodyPr/>
          <a:lstStyle/>
          <a:p>
            <a:pPr algn="l"/>
            <a:r>
              <a:rPr lang="en-US" altLang="ko-KR" dirty="0" smtClean="0"/>
              <a:t>I. Characteristics </a:t>
            </a:r>
            <a:r>
              <a:rPr lang="en-US" altLang="ko-KR" dirty="0"/>
              <a:t>of Aerospace Industry </a:t>
            </a:r>
            <a:r>
              <a:rPr lang="en-US" altLang="ko-KR" dirty="0" smtClean="0"/>
              <a:t>and </a:t>
            </a:r>
            <a:r>
              <a:rPr lang="en-US" altLang="ko-KR" dirty="0"/>
              <a:t>International </a:t>
            </a:r>
            <a:r>
              <a:rPr lang="en-US" altLang="ko-KR" dirty="0" smtClean="0"/>
              <a:t>  </a:t>
            </a:r>
            <a:br>
              <a:rPr lang="en-US" altLang="ko-KR" dirty="0" smtClean="0"/>
            </a:br>
            <a:r>
              <a:rPr lang="en-US" altLang="ko-KR" dirty="0" smtClean="0"/>
              <a:t>   Industrial </a:t>
            </a:r>
            <a:r>
              <a:rPr lang="en-US" altLang="ko-KR" dirty="0"/>
              <a:t>Cooperation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57200" y="1269901"/>
            <a:ext cx="8363272" cy="5327452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MKE Officer visited to Indonesian Government  to increase cooperation between Indonesia and Korea (08. 2010) </a:t>
            </a:r>
          </a:p>
          <a:p>
            <a:pPr>
              <a:lnSpc>
                <a:spcPct val="70000"/>
              </a:lnSpc>
            </a:pPr>
            <a:endParaRPr lang="en-US" altLang="ko-KR" dirty="0" smtClean="0"/>
          </a:p>
          <a:p>
            <a:r>
              <a:rPr lang="en-US" altLang="ko-KR" dirty="0" smtClean="0"/>
              <a:t>MKE Operates TF and organizes Meeting to create  Aerospace Industrial Cooperation between Indonesia-Korea (08.2010)</a:t>
            </a:r>
          </a:p>
          <a:p>
            <a:pPr lvl="1"/>
            <a:r>
              <a:rPr lang="en-US" altLang="ko-KR" dirty="0" smtClean="0"/>
              <a:t>Gov: MKE, KODITS</a:t>
            </a:r>
          </a:p>
          <a:p>
            <a:pPr lvl="1"/>
            <a:r>
              <a:rPr lang="en-US" altLang="ko-KR" dirty="0" smtClean="0"/>
              <a:t>Research Inst: KIET(Policy), KARI(Aerospace Engineering)</a:t>
            </a:r>
          </a:p>
          <a:p>
            <a:pPr lvl="1"/>
            <a:r>
              <a:rPr lang="en-US" altLang="ko-KR" dirty="0" smtClean="0"/>
              <a:t>Companies: Korean leading company, part and Equipment companies</a:t>
            </a:r>
          </a:p>
          <a:p>
            <a:pPr>
              <a:lnSpc>
                <a:spcPct val="70000"/>
              </a:lnSpc>
              <a:buNone/>
            </a:pPr>
            <a:endParaRPr lang="en-US" altLang="ko-KR" dirty="0" smtClean="0"/>
          </a:p>
          <a:p>
            <a:r>
              <a:rPr lang="en-US" altLang="ko-KR" dirty="0" smtClean="0"/>
              <a:t>Visit to Indonesia to Identify Industrial Cooperation Possibilities (08.31-09.03.2010)</a:t>
            </a:r>
          </a:p>
          <a:p>
            <a:pPr lvl="1"/>
            <a:r>
              <a:rPr lang="en-US" altLang="ko-KR" dirty="0" smtClean="0"/>
              <a:t>Visited Members: MKE, KIET, KARI, KAIA, KOTRA</a:t>
            </a:r>
            <a:br>
              <a:rPr lang="en-US" altLang="ko-KR" dirty="0" smtClean="0"/>
            </a:br>
            <a:r>
              <a:rPr lang="en-US" altLang="ko-KR" dirty="0" smtClean="0"/>
              <a:t>Visit to: MOI, </a:t>
            </a:r>
            <a:r>
              <a:rPr lang="en-US" altLang="ko-KR" dirty="0" err="1" smtClean="0"/>
              <a:t>IAe</a:t>
            </a:r>
            <a:r>
              <a:rPr lang="en-US" altLang="ko-KR" dirty="0" smtClean="0"/>
              <a:t>, BPPT, Korean Embassy</a:t>
            </a:r>
            <a:br>
              <a:rPr lang="en-US" altLang="ko-KR" dirty="0" smtClean="0"/>
            </a:br>
            <a:r>
              <a:rPr lang="en-US" altLang="ko-KR" dirty="0" smtClean="0"/>
              <a:t>Meeting with Indonesian Cooperating Companies (09.08.2010) - MKE, KIET, KARI, KAIA, KOTRA, Korean Aerospace companies</a:t>
            </a:r>
          </a:p>
          <a:p>
            <a:pPr lvl="1">
              <a:lnSpc>
                <a:spcPct val="70000"/>
              </a:lnSpc>
            </a:pPr>
            <a:endParaRPr lang="en-US" altLang="ko-KR" dirty="0" smtClean="0"/>
          </a:p>
          <a:p>
            <a:r>
              <a:rPr lang="en-US" altLang="ko-KR" dirty="0" smtClean="0"/>
              <a:t>MOI of Indonesia Visited Korea (09.15-16.2010)</a:t>
            </a:r>
          </a:p>
          <a:p>
            <a:pPr lvl="2"/>
            <a:r>
              <a:rPr lang="en-US" altLang="ko-KR" dirty="0" smtClean="0"/>
              <a:t>MKE Meeting and Visit to KAI</a:t>
            </a:r>
          </a:p>
          <a:p>
            <a:pPr lvl="2"/>
            <a:r>
              <a:rPr lang="en-US" altLang="ko-KR" dirty="0" smtClean="0"/>
              <a:t>Delivered lists of Korean Candidate Companies for Cooperation</a:t>
            </a:r>
          </a:p>
          <a:p>
            <a:pPr>
              <a:lnSpc>
                <a:spcPct val="70000"/>
              </a:lnSpc>
            </a:pPr>
            <a:endParaRPr lang="en-US" altLang="ko-KR" dirty="0" smtClean="0"/>
          </a:p>
          <a:p>
            <a:r>
              <a:rPr lang="en-US" altLang="ko-KR" dirty="0" smtClean="0"/>
              <a:t>Received feedback on Information and Data from Indonesian Embassy and Indonesian Branch of KOTRA (09.10-10.22.2010)</a:t>
            </a:r>
          </a:p>
          <a:p>
            <a:pPr>
              <a:lnSpc>
                <a:spcPct val="70000"/>
              </a:lnSpc>
              <a:buNone/>
            </a:pPr>
            <a:endParaRPr lang="en-US" altLang="ko-KR" dirty="0" smtClean="0"/>
          </a:p>
        </p:txBody>
      </p:sp>
      <p:sp>
        <p:nvSpPr>
          <p:cNvPr id="5" name="부제목 4"/>
          <p:cNvSpPr>
            <a:spLocks noGrp="1"/>
          </p:cNvSpPr>
          <p:nvPr>
            <p:ph type="subTitle" idx="10"/>
          </p:nvPr>
        </p:nvSpPr>
        <p:spPr>
          <a:xfrm>
            <a:off x="410394" y="764704"/>
            <a:ext cx="8496944" cy="504056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A. Strategy-generating process for Aerospace Industrial Cooperation between Indonesia-Korea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786145"/>
          </a:xfrm>
        </p:spPr>
        <p:txBody>
          <a:bodyPr/>
          <a:lstStyle/>
          <a:p>
            <a:pPr algn="l"/>
            <a:r>
              <a:rPr lang="en-US" altLang="ko-KR" dirty="0"/>
              <a:t>I. Characteristics of Aerospace Industry and International   </a:t>
            </a:r>
            <a:br>
              <a:rPr lang="en-US" altLang="ko-KR" dirty="0"/>
            </a:br>
            <a:r>
              <a:rPr lang="en-US" altLang="ko-KR" dirty="0"/>
              <a:t>   Industrial Cooperation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Bilateral Monopoly by Seller and Buyer</a:t>
            </a:r>
          </a:p>
          <a:p>
            <a:pPr lvl="1"/>
            <a:r>
              <a:rPr lang="en-US" altLang="ko-KR" dirty="0" smtClean="0"/>
              <a:t>Government or few Aerospace Companies as Buyers and Single provider for achievement of Economies of Scale</a:t>
            </a:r>
          </a:p>
          <a:p>
            <a:pPr lvl="1"/>
            <a:r>
              <a:rPr lang="en-US" altLang="ko-KR" dirty="0" smtClean="0"/>
              <a:t>High Entry Barrier to new Entrant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High Importance of Creating Economies of Scale</a:t>
            </a:r>
          </a:p>
          <a:p>
            <a:pPr lvl="1"/>
            <a:r>
              <a:rPr lang="en-US" altLang="ko-KR" dirty="0" smtClean="0"/>
              <a:t>Economies of Scale is very important due to enormous investment and characteristics of equipment industry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Risks of High R&amp;D and Investment Costs</a:t>
            </a:r>
          </a:p>
          <a:p>
            <a:pPr lvl="1"/>
            <a:r>
              <a:rPr lang="en-US" altLang="ko-KR" dirty="0" smtClean="0"/>
              <a:t> High Risk because of Enormous Investment in Development and Difficulty of Achieving Economies of Scale </a:t>
            </a:r>
            <a:br>
              <a:rPr lang="en-US" altLang="ko-KR" dirty="0" smtClean="0"/>
            </a:br>
            <a:r>
              <a:rPr lang="en-US" altLang="ko-KR" dirty="0" smtClean="0"/>
              <a:t>*  B787 Development Costs :13 billion dollars, T-50 Development Costs: 2.1 billion dollars</a:t>
            </a:r>
          </a:p>
          <a:p>
            <a:pPr lvl="1"/>
            <a:endParaRPr lang="en-US" altLang="ko-KR" dirty="0" smtClean="0"/>
          </a:p>
          <a:p>
            <a:pPr lvl="1"/>
            <a:r>
              <a:rPr lang="en-US" altLang="ko-KR" dirty="0" smtClean="0"/>
              <a:t>Spillover Effect on National Economy through High-Tech Industrial Development</a:t>
            </a:r>
          </a:p>
          <a:p>
            <a:pPr lvl="2"/>
            <a:r>
              <a:rPr lang="en-US" altLang="ko-KR" dirty="0" smtClean="0"/>
              <a:t>Development of Other Industries through High Technical Spillover Effect</a:t>
            </a:r>
          </a:p>
          <a:p>
            <a:pPr lvl="2"/>
            <a:r>
              <a:rPr lang="en-US" altLang="ko-KR" dirty="0" smtClean="0"/>
              <a:t>Maximizing Synergy effect  for civil and military technologies</a:t>
            </a:r>
          </a:p>
          <a:p>
            <a:pPr lvl="2"/>
            <a:r>
              <a:rPr lang="en-US" altLang="ko-KR" dirty="0" smtClean="0"/>
              <a:t>Huge Industrial Spillover Effect and Employment of High Quality R&amp;D Workers: Accelerating  Advanced Industrial Structure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B. Characteristics of Aerospace Industry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786145"/>
          </a:xfrm>
        </p:spPr>
        <p:txBody>
          <a:bodyPr/>
          <a:lstStyle/>
          <a:p>
            <a:pPr algn="l"/>
            <a:r>
              <a:rPr lang="en-US" altLang="ko-KR" dirty="0"/>
              <a:t>I. Characteristics of Aerospace Industry and International   </a:t>
            </a:r>
            <a:br>
              <a:rPr lang="en-US" altLang="ko-KR" dirty="0"/>
            </a:br>
            <a:r>
              <a:rPr lang="en-US" altLang="ko-KR" dirty="0"/>
              <a:t>   Industrial Cooperation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Increase of Mutual Interests through Intra-industry Division</a:t>
            </a:r>
          </a:p>
          <a:p>
            <a:pPr lvl="1"/>
            <a:r>
              <a:rPr lang="en-US" altLang="ko-KR" dirty="0" smtClean="0"/>
              <a:t>Co-development Projects such as Boeing or Airbus</a:t>
            </a:r>
          </a:p>
          <a:p>
            <a:pPr lvl="1"/>
            <a:r>
              <a:rPr lang="en-US" altLang="ko-KR" dirty="0" smtClean="0"/>
              <a:t>Overcoming Limits from Shortage of Individual Nation’s Resources and Capabilities and Creating Synergy Effects</a:t>
            </a:r>
          </a:p>
          <a:p>
            <a:pPr lvl="1"/>
            <a:r>
              <a:rPr lang="en-US" altLang="ko-KR" dirty="0" smtClean="0"/>
              <a:t>Enhancement of Technical Skills by Co-development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Risk Reduction of Large-Scale through Composition of International Consortium</a:t>
            </a:r>
          </a:p>
          <a:p>
            <a:pPr lvl="1"/>
            <a:r>
              <a:rPr lang="en-US" altLang="ko-KR" dirty="0" smtClean="0"/>
              <a:t>Civil Aircraft: Boeing series (U.S, Italy, Japan), Airbus series (France, Germany, England, Spain)</a:t>
            </a:r>
          </a:p>
          <a:p>
            <a:pPr lvl="1"/>
            <a:r>
              <a:rPr lang="en-US" altLang="ko-KR" dirty="0" smtClean="0"/>
              <a:t>Military Aircraft: JSF(led by U.S.), EF2000(led by Europe) 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Promotion of Various Types of Industrial Cooperation</a:t>
            </a:r>
          </a:p>
          <a:p>
            <a:pPr lvl="1"/>
            <a:r>
              <a:rPr lang="en-US" altLang="ko-KR" dirty="0" smtClean="0"/>
              <a:t>International Subcontracting for Cost Reduction and Risk Sharing</a:t>
            </a:r>
          </a:p>
          <a:p>
            <a:pPr lvl="1"/>
            <a:r>
              <a:rPr lang="en-US" altLang="ko-KR" dirty="0" smtClean="0"/>
              <a:t>Co-development for Risk Sharing and Capturing the markets</a:t>
            </a:r>
          </a:p>
          <a:p>
            <a:pPr lvl="1"/>
            <a:r>
              <a:rPr lang="en-US" altLang="ko-KR" dirty="0" smtClean="0"/>
              <a:t>JV Establishment for Technology Acquisition and Co-marketing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C. Significance of International Aerospace Industrial Cooperation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>
            <a:grpSpLocks noChangeAspect="1"/>
          </p:cNvGrpSpPr>
          <p:nvPr/>
        </p:nvGrpSpPr>
        <p:grpSpPr>
          <a:xfrm>
            <a:off x="1187624" y="2564904"/>
            <a:ext cx="8573161" cy="1181794"/>
            <a:chOff x="1653580" y="1796714"/>
            <a:chExt cx="7454923" cy="1027647"/>
          </a:xfrm>
        </p:grpSpPr>
        <p:pic>
          <p:nvPicPr>
            <p:cNvPr id="30" name="Picture 2" descr="C:\Documents and Settings\Administrator\바탕 화면\ㅁㄴㅇ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53580" y="1796714"/>
              <a:ext cx="7201619" cy="1027647"/>
            </a:xfrm>
            <a:prstGeom prst="rect">
              <a:avLst/>
            </a:prstGeom>
            <a:noFill/>
          </p:spPr>
        </p:pic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2775468" y="2038453"/>
              <a:ext cx="6333035" cy="5262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pPr indent="4763" fontAlgn="auto">
                <a:lnSpc>
                  <a:spcPct val="90000"/>
                </a:lnSpc>
                <a:spcBef>
                  <a:spcPct val="1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US" altLang="ko-KR" sz="1900" b="1" kern="0" spc="-50" dirty="0" smtClean="0">
                  <a:ln w="6350">
                    <a:noFill/>
                  </a:ln>
                  <a:solidFill>
                    <a:srgbClr val="000000"/>
                  </a:solidFill>
                  <a:effectLst>
                    <a:outerShdw blurRad="50800" dist="50800" dir="5400000" algn="ctr" rotWithShape="0">
                      <a:schemeClr val="bg1"/>
                    </a:outerShdw>
                  </a:effectLst>
                  <a:latin typeface="Arial" pitchFamily="34" charset="0"/>
                  <a:ea typeface="HY헤드라인M" pitchFamily="18" charset="-127"/>
                  <a:cs typeface="Arial" pitchFamily="34" charset="0"/>
                </a:rPr>
                <a:t>Case Studies of International Industrial </a:t>
              </a:r>
              <a:br>
                <a:rPr lang="en-US" altLang="ko-KR" sz="1900" b="1" kern="0" spc="-50" dirty="0" smtClean="0">
                  <a:ln w="6350">
                    <a:noFill/>
                  </a:ln>
                  <a:solidFill>
                    <a:srgbClr val="000000"/>
                  </a:solidFill>
                  <a:effectLst>
                    <a:outerShdw blurRad="50800" dist="50800" dir="5400000" algn="ctr" rotWithShape="0">
                      <a:schemeClr val="bg1"/>
                    </a:outerShdw>
                  </a:effectLst>
                  <a:latin typeface="Arial" pitchFamily="34" charset="0"/>
                  <a:ea typeface="HY헤드라인M" pitchFamily="18" charset="-127"/>
                  <a:cs typeface="Arial" pitchFamily="34" charset="0"/>
                </a:rPr>
              </a:br>
              <a:r>
                <a:rPr lang="en-US" altLang="ko-KR" sz="1900" b="1" kern="0" spc="-50" dirty="0" smtClean="0">
                  <a:ln w="6350">
                    <a:noFill/>
                  </a:ln>
                  <a:solidFill>
                    <a:srgbClr val="000000"/>
                  </a:solidFill>
                  <a:effectLst>
                    <a:outerShdw blurRad="50800" dist="50800" dir="5400000" algn="ctr" rotWithShape="0">
                      <a:schemeClr val="bg1"/>
                    </a:outerShdw>
                  </a:effectLst>
                  <a:latin typeface="Arial" pitchFamily="34" charset="0"/>
                  <a:ea typeface="HY헤드라인M" pitchFamily="18" charset="-127"/>
                  <a:cs typeface="Arial" pitchFamily="34" charset="0"/>
                </a:rPr>
                <a:t>Cooperation in Aerospace Industry</a:t>
              </a:r>
            </a:p>
          </p:txBody>
        </p:sp>
        <p:pic>
          <p:nvPicPr>
            <p:cNvPr id="32" name="Picture 8" descr="K:\02.작업실\2010\101006_원장님\PSD\숫자\2_.png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17411" y="2100790"/>
              <a:ext cx="450000" cy="40957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/>
              <a:t>II. Case Studies of International Industrial Cooperation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    in </a:t>
            </a:r>
            <a:r>
              <a:rPr lang="en-US" altLang="ko-KR" dirty="0"/>
              <a:t>Aerospace Industry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Joint development Co-developing Companies: U.S. (10.5 billion dollars, 79.1%), Italy( 0.49 billion dollars, 3.7%), Japan (2.3 billion dollars, 17.2%) </a:t>
            </a:r>
          </a:p>
          <a:p>
            <a:pPr lvl="1"/>
            <a:r>
              <a:rPr lang="en-US" altLang="ko-KR" dirty="0" smtClean="0"/>
              <a:t>Korea’s (KAL, KAI) Work Share: Approximately 1.5%</a:t>
            </a:r>
          </a:p>
          <a:p>
            <a:pPr>
              <a:lnSpc>
                <a:spcPct val="50000"/>
              </a:lnSpc>
            </a:pPr>
            <a:endParaRPr lang="en-US" altLang="ko-KR" dirty="0" smtClean="0"/>
          </a:p>
          <a:p>
            <a:r>
              <a:rPr lang="en-US" altLang="ko-KR" dirty="0" smtClean="0"/>
              <a:t>Total 819 Aircraft Orders up to 2009 after the First 52 Aircraft Orders in 2004</a:t>
            </a:r>
          </a:p>
          <a:p>
            <a:pPr lvl="1"/>
            <a:r>
              <a:rPr lang="en-US" altLang="ko-KR" dirty="0" smtClean="0"/>
              <a:t>Launch order of 50 Aircraft by ANA, Japanese Company</a:t>
            </a:r>
          </a:p>
          <a:p>
            <a:pPr>
              <a:lnSpc>
                <a:spcPct val="50000"/>
              </a:lnSpc>
            </a:pPr>
            <a:endParaRPr lang="en-US" altLang="ko-KR" dirty="0" smtClean="0"/>
          </a:p>
          <a:p>
            <a:r>
              <a:rPr lang="en-US" altLang="ko-KR" dirty="0" smtClean="0">
                <a:solidFill>
                  <a:srgbClr val="800000"/>
                </a:solidFill>
              </a:rPr>
              <a:t>Japan supplies composites for B -787 program(3 billion dollars)</a:t>
            </a:r>
            <a:endParaRPr lang="ko-KR" altLang="en-US" dirty="0">
              <a:solidFill>
                <a:srgbClr val="800000"/>
              </a:solidFill>
            </a:endParaRPr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A. Boeing 787 </a:t>
            </a:r>
            <a:endParaRPr lang="ko-KR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2316" y="4283710"/>
            <a:ext cx="3672408" cy="224742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603344" y="4287842"/>
          <a:ext cx="3960441" cy="229393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20147"/>
                <a:gridCol w="1320147"/>
                <a:gridCol w="1320147"/>
              </a:tblGrid>
              <a:tr h="4587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Arial" pitchFamily="34" charset="0"/>
                          <a:ea typeface="한컴돋움" pitchFamily="18" charset="2"/>
                          <a:cs typeface="Arial" pitchFamily="34" charset="0"/>
                        </a:rPr>
                        <a:t>Nation</a:t>
                      </a:r>
                      <a:endParaRPr lang="ko-KR" altLang="en-US" sz="1500" dirty="0">
                        <a:latin typeface="Arial" pitchFamily="34" charset="0"/>
                        <a:ea typeface="한컴돋움" pitchFamily="18" charset="2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Arial" pitchFamily="34" charset="0"/>
                          <a:ea typeface="한컴돋움" pitchFamily="18" charset="2"/>
                          <a:cs typeface="Arial" pitchFamily="34" charset="0"/>
                        </a:rPr>
                        <a:t>Amount</a:t>
                      </a:r>
                      <a:endParaRPr lang="ko-KR" altLang="en-US" sz="1500" dirty="0">
                        <a:latin typeface="Arial" pitchFamily="34" charset="0"/>
                        <a:ea typeface="한컴돋움" pitchFamily="18" charset="2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Arial" pitchFamily="34" charset="0"/>
                          <a:ea typeface="한컴돋움" pitchFamily="18" charset="2"/>
                          <a:cs typeface="Arial" pitchFamily="34" charset="0"/>
                        </a:rPr>
                        <a:t>Share</a:t>
                      </a:r>
                      <a:endParaRPr lang="ko-KR" altLang="en-US" sz="1500" dirty="0">
                        <a:latin typeface="Arial" pitchFamily="34" charset="0"/>
                        <a:ea typeface="한컴돋움" pitchFamily="18" charset="2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2D2D8A"/>
                    </a:solidFill>
                  </a:tcPr>
                </a:tc>
              </a:tr>
              <a:tr h="4587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Arial" pitchFamily="34" charset="0"/>
                          <a:ea typeface="한컴돋움" pitchFamily="18" charset="2"/>
                          <a:cs typeface="Arial" pitchFamily="34" charset="0"/>
                        </a:rPr>
                        <a:t>U.S.</a:t>
                      </a:r>
                      <a:endParaRPr lang="ko-KR" altLang="en-US" sz="1400" b="1" dirty="0">
                        <a:latin typeface="Arial" pitchFamily="34" charset="0"/>
                        <a:ea typeface="한컴돋움" pitchFamily="18" charset="2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Arial" pitchFamily="34" charset="0"/>
                          <a:ea typeface="한컴돋움" pitchFamily="18" charset="2"/>
                          <a:cs typeface="Arial" pitchFamily="34" charset="0"/>
                        </a:rPr>
                        <a:t>10.5</a:t>
                      </a:r>
                      <a:endParaRPr lang="ko-KR" altLang="en-US" sz="1400" b="1" dirty="0">
                        <a:latin typeface="Arial" pitchFamily="34" charset="0"/>
                        <a:ea typeface="한컴돋움" pitchFamily="18" charset="2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Arial" pitchFamily="34" charset="0"/>
                          <a:ea typeface="한컴돋움" pitchFamily="18" charset="2"/>
                          <a:cs typeface="Arial" pitchFamily="34" charset="0"/>
                        </a:rPr>
                        <a:t>79.1</a:t>
                      </a:r>
                      <a:endParaRPr lang="ko-KR" altLang="en-US" sz="1400" b="1" dirty="0">
                        <a:latin typeface="Arial" pitchFamily="34" charset="0"/>
                        <a:ea typeface="한컴돋움" pitchFamily="18" charset="2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DCDDA"/>
                    </a:solidFill>
                  </a:tcPr>
                </a:tc>
              </a:tr>
              <a:tr h="4587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Arial" pitchFamily="34" charset="0"/>
                          <a:ea typeface="한컴돋움" pitchFamily="18" charset="2"/>
                          <a:cs typeface="Arial" pitchFamily="34" charset="0"/>
                        </a:rPr>
                        <a:t>Italy</a:t>
                      </a:r>
                      <a:endParaRPr lang="ko-KR" altLang="en-US" sz="1400" b="1" dirty="0">
                        <a:latin typeface="Arial" pitchFamily="34" charset="0"/>
                        <a:ea typeface="한컴돋움" pitchFamily="18" charset="2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Arial" pitchFamily="34" charset="0"/>
                          <a:ea typeface="한컴돋움" pitchFamily="18" charset="2"/>
                          <a:cs typeface="Arial" pitchFamily="34" charset="0"/>
                        </a:rPr>
                        <a:t>0.49</a:t>
                      </a:r>
                      <a:endParaRPr lang="ko-KR" altLang="en-US" sz="1400" b="1" dirty="0">
                        <a:latin typeface="Arial" pitchFamily="34" charset="0"/>
                        <a:ea typeface="한컴돋움" pitchFamily="18" charset="2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Arial" pitchFamily="34" charset="0"/>
                          <a:ea typeface="한컴돋움" pitchFamily="18" charset="2"/>
                          <a:cs typeface="Arial" pitchFamily="34" charset="0"/>
                        </a:rPr>
                        <a:t>3.7</a:t>
                      </a:r>
                      <a:endParaRPr lang="ko-KR" altLang="en-US" sz="1400" b="1" dirty="0">
                        <a:latin typeface="Arial" pitchFamily="34" charset="0"/>
                        <a:ea typeface="한컴돋움" pitchFamily="18" charset="2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8E8ED"/>
                    </a:solidFill>
                  </a:tcPr>
                </a:tc>
              </a:tr>
              <a:tr h="4587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Arial" pitchFamily="34" charset="0"/>
                          <a:ea typeface="한컴돋움" pitchFamily="18" charset="2"/>
                          <a:cs typeface="Arial" pitchFamily="34" charset="0"/>
                        </a:rPr>
                        <a:t>Japan</a:t>
                      </a:r>
                      <a:endParaRPr lang="ko-KR" altLang="en-US" sz="1400" b="1" dirty="0">
                        <a:latin typeface="Arial" pitchFamily="34" charset="0"/>
                        <a:ea typeface="한컴돋움" pitchFamily="18" charset="2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Arial" pitchFamily="34" charset="0"/>
                          <a:ea typeface="한컴돋움" pitchFamily="18" charset="2"/>
                          <a:cs typeface="Arial" pitchFamily="34" charset="0"/>
                        </a:rPr>
                        <a:t>2.3</a:t>
                      </a:r>
                      <a:endParaRPr lang="ko-KR" altLang="en-US" sz="1400" b="1" dirty="0">
                        <a:latin typeface="Arial" pitchFamily="34" charset="0"/>
                        <a:ea typeface="한컴돋움" pitchFamily="18" charset="2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Arial" pitchFamily="34" charset="0"/>
                          <a:ea typeface="한컴돋움" pitchFamily="18" charset="2"/>
                          <a:cs typeface="Arial" pitchFamily="34" charset="0"/>
                        </a:rPr>
                        <a:t>17.2</a:t>
                      </a:r>
                      <a:endParaRPr lang="ko-KR" altLang="en-US" sz="1400" b="1" dirty="0">
                        <a:latin typeface="Arial" pitchFamily="34" charset="0"/>
                        <a:ea typeface="한컴돋움" pitchFamily="18" charset="2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DCDDA"/>
                    </a:solidFill>
                  </a:tcPr>
                </a:tc>
              </a:tr>
              <a:tr h="4587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Arial" pitchFamily="34" charset="0"/>
                          <a:ea typeface="한컴돋움" pitchFamily="18" charset="2"/>
                          <a:cs typeface="Arial" pitchFamily="34" charset="0"/>
                        </a:rPr>
                        <a:t>Total</a:t>
                      </a:r>
                      <a:endParaRPr lang="ko-KR" altLang="en-US" sz="1400" b="1" dirty="0">
                        <a:latin typeface="Arial" pitchFamily="34" charset="0"/>
                        <a:ea typeface="한컴돋움" pitchFamily="18" charset="2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한컴돋움" pitchFamily="18" charset="2"/>
                          <a:cs typeface="Arial" pitchFamily="34" charset="0"/>
                        </a:rPr>
                        <a:t>13.29</a:t>
                      </a:r>
                    </a:p>
                  </a:txBody>
                  <a:tcPr marL="9525" marR="9525" marT="9525" marB="0" anchor="ctr"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한컴돋움" pitchFamily="18" charset="2"/>
                          <a:cs typeface="Arial" pitchFamily="34" charset="0"/>
                        </a:rPr>
                        <a:t>100</a:t>
                      </a:r>
                      <a:endParaRPr lang="ko-KR" altLang="en-US" sz="1400" b="1" kern="1200" dirty="0">
                        <a:solidFill>
                          <a:schemeClr val="dk1"/>
                        </a:solidFill>
                        <a:latin typeface="Arial" pitchFamily="34" charset="0"/>
                        <a:ea typeface="한컴돋움" pitchFamily="18" charset="2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8E8ED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5"/>
          <p:cNvSpPr txBox="1">
            <a:spLocks noChangeArrowheads="1"/>
          </p:cNvSpPr>
          <p:nvPr/>
        </p:nvSpPr>
        <p:spPr bwMode="auto">
          <a:xfrm>
            <a:off x="2946494" y="4086229"/>
            <a:ext cx="1727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ko-KR" sz="1000" dirty="0">
                <a:latin typeface="Arial" charset="0"/>
                <a:cs typeface="Arial" charset="0"/>
              </a:rPr>
              <a:t>Unit: billion dollars, %</a:t>
            </a:r>
            <a:endParaRPr lang="ko-KR" altLang="en-US" sz="1000" dirty="0">
              <a:latin typeface="Arial" charset="0"/>
              <a:cs typeface="Arial" charset="0"/>
            </a:endParaRPr>
          </a:p>
        </p:txBody>
      </p:sp>
      <p:pic>
        <p:nvPicPr>
          <p:cNvPr id="15" name="Picture 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390" y="3673599"/>
            <a:ext cx="4078610" cy="46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직사각형 13"/>
          <p:cNvSpPr>
            <a:spLocks noChangeArrowheads="1"/>
          </p:cNvSpPr>
          <p:nvPr/>
        </p:nvSpPr>
        <p:spPr bwMode="auto">
          <a:xfrm>
            <a:off x="850808" y="3729410"/>
            <a:ext cx="34655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600" b="1" dirty="0">
                <a:latin typeface="Arial" charset="0"/>
                <a:ea typeface="HY헤드라인M" pitchFamily="18" charset="-127"/>
                <a:cs typeface="Arial" charset="0"/>
              </a:rPr>
              <a:t> National Shares for B-787</a:t>
            </a:r>
            <a:endParaRPr lang="ko-KR" altLang="en-US" sz="1600" b="1" dirty="0">
              <a:latin typeface="Arial" charset="0"/>
              <a:ea typeface="HY헤드라인M" pitchFamily="18" charset="-127"/>
              <a:cs typeface="Arial" charset="0"/>
            </a:endParaRPr>
          </a:p>
        </p:txBody>
      </p:sp>
      <p:pic>
        <p:nvPicPr>
          <p:cNvPr id="19" name="Picture 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684389"/>
            <a:ext cx="4078610" cy="46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직사각형 12"/>
          <p:cNvSpPr>
            <a:spLocks noChangeArrowheads="1"/>
          </p:cNvSpPr>
          <p:nvPr/>
        </p:nvSpPr>
        <p:spPr bwMode="auto">
          <a:xfrm>
            <a:off x="4922576" y="3738935"/>
            <a:ext cx="36718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600" b="1" dirty="0">
                <a:latin typeface="Arial" charset="0"/>
                <a:ea typeface="HY헤드라인M" pitchFamily="18" charset="-127"/>
                <a:cs typeface="Arial" charset="0"/>
              </a:rPr>
              <a:t>National</a:t>
            </a:r>
            <a:r>
              <a:rPr lang="ko-KR" altLang="en-US" sz="1600" b="1" dirty="0">
                <a:latin typeface="Arial" charset="0"/>
                <a:ea typeface="HY헤드라인M" pitchFamily="18" charset="-127"/>
                <a:cs typeface="Arial" charset="0"/>
              </a:rPr>
              <a:t> </a:t>
            </a:r>
            <a:r>
              <a:rPr lang="en-US" altLang="ko-KR" sz="1600" b="1" dirty="0">
                <a:latin typeface="Arial" charset="0"/>
                <a:ea typeface="HY헤드라인M" pitchFamily="18" charset="-127"/>
                <a:cs typeface="Arial" charset="0"/>
              </a:rPr>
              <a:t>Participation for B-787</a:t>
            </a:r>
            <a:endParaRPr lang="ko-KR" altLang="en-US" sz="1600" b="1" dirty="0">
              <a:latin typeface="Arial" charset="0"/>
              <a:ea typeface="HY헤드라인M" pitchFamily="18" charset="-127"/>
              <a:cs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/>
              <a:t>II. Case Studies of International Industrial Cooperation </a:t>
            </a:r>
            <a:br>
              <a:rPr lang="en-US" altLang="ko-KR" dirty="0"/>
            </a:br>
            <a:r>
              <a:rPr lang="en-US" altLang="ko-KR" dirty="0"/>
              <a:t>    in Aerospace Industry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Companies from 7 Nations Participated including EADS(80%), BAE  Systems(20%)</a:t>
            </a:r>
          </a:p>
          <a:p>
            <a:pPr lvl="1">
              <a:buFont typeface="Wingdings" pitchFamily="2" charset="2"/>
              <a:buChar char="v"/>
            </a:pPr>
            <a:r>
              <a:rPr lang="en-US" altLang="ko-KR" dirty="0" smtClean="0"/>
              <a:t> EADS is an European Enterprise Composed of France/Germany/Spain.</a:t>
            </a:r>
          </a:p>
          <a:p>
            <a:pPr lvl="1">
              <a:buFont typeface="Wingdings" pitchFamily="2" charset="2"/>
              <a:buChar char="v"/>
            </a:pPr>
            <a:r>
              <a:rPr lang="en-US" altLang="ko-KR" dirty="0" smtClean="0"/>
              <a:t> U.S.A, Turkey and Belgium also Participated. </a:t>
            </a:r>
          </a:p>
          <a:p>
            <a:pPr lvl="1">
              <a:buFont typeface="Wingdings" pitchFamily="2" charset="2"/>
              <a:buChar char="v"/>
            </a:pPr>
            <a:r>
              <a:rPr lang="en-US" altLang="ko-KR" dirty="0" smtClean="0"/>
              <a:t> KAI of Korea participated as RSP for French Airbuses, Secured Production Quantity of $1.2B.</a:t>
            </a:r>
          </a:p>
          <a:p>
            <a:pPr>
              <a:lnSpc>
                <a:spcPct val="30000"/>
              </a:lnSpc>
            </a:pPr>
            <a:endParaRPr lang="en-US" altLang="ko-KR" dirty="0" smtClean="0"/>
          </a:p>
          <a:p>
            <a:r>
              <a:rPr lang="en-US" altLang="ko-KR" dirty="0" smtClean="0"/>
              <a:t>Obtained Orders for total 573 until now. (Expected to deliver in 2013)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B. Airbus 350XWB</a:t>
            </a:r>
            <a:endParaRPr lang="ko-KR" altLang="en-US" dirty="0"/>
          </a:p>
        </p:txBody>
      </p:sp>
      <p:pic>
        <p:nvPicPr>
          <p:cNvPr id="8" name="Picture 1" descr="C:\Users\KIET\Pictures\b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4163938"/>
            <a:ext cx="6048672" cy="2451518"/>
          </a:xfrm>
          <a:prstGeom prst="rect">
            <a:avLst/>
          </a:prstGeom>
          <a:noFill/>
        </p:spPr>
      </p:pic>
      <p:pic>
        <p:nvPicPr>
          <p:cNvPr id="11" name="Picture 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4015" y="3581400"/>
            <a:ext cx="6264696" cy="46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직사각형 6"/>
          <p:cNvSpPr>
            <a:spLocks noChangeArrowheads="1"/>
          </p:cNvSpPr>
          <p:nvPr/>
        </p:nvSpPr>
        <p:spPr bwMode="auto">
          <a:xfrm>
            <a:off x="1751744" y="3639369"/>
            <a:ext cx="53292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600" b="1" dirty="0">
                <a:latin typeface="Arial" charset="0"/>
                <a:ea typeface="HY헤드라인M" pitchFamily="18" charset="-127"/>
              </a:rPr>
              <a:t> Participation of Companies in A-350XWB</a:t>
            </a:r>
            <a:endParaRPr lang="ko-KR" altLang="en-US" sz="16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/>
              <a:t>II. Case Studies of International Industrial Cooperation </a:t>
            </a:r>
            <a:br>
              <a:rPr lang="en-US" altLang="ko-KR" dirty="0"/>
            </a:br>
            <a:r>
              <a:rPr lang="en-US" altLang="ko-KR" dirty="0"/>
              <a:t>    in Aerospace Industry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93701"/>
            <a:ext cx="8363272" cy="5544616"/>
          </a:xfrm>
        </p:spPr>
        <p:txBody>
          <a:bodyPr/>
          <a:lstStyle/>
          <a:p>
            <a:r>
              <a:rPr lang="en-US" altLang="ko-KR" dirty="0" smtClean="0"/>
              <a:t>JSF-35(U.S.) </a:t>
            </a:r>
          </a:p>
          <a:p>
            <a:pPr lvl="1">
              <a:lnSpc>
                <a:spcPct val="100000"/>
              </a:lnSpc>
            </a:pPr>
            <a:r>
              <a:rPr lang="en-US" altLang="ko-KR" dirty="0" smtClean="0"/>
              <a:t>Participating Nations (9 nations): U.S., England, Italy, Netherlands, Turkey, Australia, Norway, Denmark, Canada</a:t>
            </a:r>
          </a:p>
          <a:p>
            <a:pPr lvl="1">
              <a:lnSpc>
                <a:spcPct val="100000"/>
              </a:lnSpc>
            </a:pPr>
            <a:r>
              <a:rPr lang="en-US" altLang="ko-KR" dirty="0" smtClean="0"/>
              <a:t>Development Costs: 44.4 billion dollars - Partial Assembly (California, Texas, England), Final Assembly (Texas)</a:t>
            </a:r>
          </a:p>
          <a:p>
            <a:pPr lvl="1">
              <a:lnSpc>
                <a:spcPct val="100000"/>
              </a:lnSpc>
            </a:pPr>
            <a:r>
              <a:rPr lang="en-US" altLang="ko-KR" dirty="0" smtClean="0"/>
              <a:t>Total Production Amount: 3,185 (2,443 in U.S.)</a:t>
            </a:r>
          </a:p>
          <a:p>
            <a:pPr lvl="1">
              <a:lnSpc>
                <a:spcPct val="50000"/>
              </a:lnSpc>
            </a:pPr>
            <a:endParaRPr lang="en-US" altLang="ko-KR" dirty="0" smtClean="0"/>
          </a:p>
          <a:p>
            <a:r>
              <a:rPr lang="en-US" altLang="ko-KR" dirty="0" smtClean="0"/>
              <a:t>EF2000(Europe)</a:t>
            </a:r>
          </a:p>
          <a:p>
            <a:pPr lvl="1">
              <a:lnSpc>
                <a:spcPct val="100000"/>
              </a:lnSpc>
            </a:pPr>
            <a:r>
              <a:rPr lang="en-US" altLang="ko-KR" dirty="0" smtClean="0"/>
              <a:t>Participating Nations: England, Germany (33% each), Italy (21%), Spain (13%) </a:t>
            </a:r>
          </a:p>
          <a:p>
            <a:pPr lvl="1">
              <a:lnSpc>
                <a:spcPct val="100000"/>
              </a:lnSpc>
            </a:pPr>
            <a:r>
              <a:rPr lang="en-US" altLang="ko-KR" dirty="0" smtClean="0"/>
              <a:t>Development Costs: 3.3 billion pounds</a:t>
            </a:r>
          </a:p>
          <a:p>
            <a:pPr lvl="1">
              <a:lnSpc>
                <a:spcPct val="100000"/>
              </a:lnSpc>
            </a:pPr>
            <a:r>
              <a:rPr lang="en-US" altLang="ko-KR" dirty="0" smtClean="0"/>
              <a:t>Partial Assembly in 4 nations, Final Assembly in England</a:t>
            </a:r>
          </a:p>
          <a:p>
            <a:pPr lvl="1">
              <a:lnSpc>
                <a:spcPct val="100000"/>
              </a:lnSpc>
            </a:pPr>
            <a:r>
              <a:rPr lang="en-US" altLang="ko-KR" dirty="0" smtClean="0"/>
              <a:t>Total Production Amount: 620 (distributed by participation rate), 15 Aircraft were exported to the Third Nations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C. Development Projects on Military Aircraft </a:t>
            </a:r>
            <a:endParaRPr lang="ko-KR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746344"/>
            <a:ext cx="3428099" cy="1895713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glow rad="63500">
              <a:schemeClr val="bg1">
                <a:lumMod val="50000"/>
                <a:alpha val="23922"/>
              </a:schemeClr>
            </a:glo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t="7854"/>
          <a:stretch>
            <a:fillRect/>
          </a:stretch>
        </p:blipFill>
        <p:spPr bwMode="auto">
          <a:xfrm>
            <a:off x="4678444" y="4736694"/>
            <a:ext cx="3493955" cy="1897502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glow rad="63500">
              <a:schemeClr val="bg1">
                <a:lumMod val="50000"/>
                <a:alpha val="23922"/>
              </a:schemeClr>
            </a:glo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/>
              <a:t>II. Case Studies of International Industrial Cooperation </a:t>
            </a:r>
            <a:br>
              <a:rPr lang="en-US" altLang="ko-KR" dirty="0"/>
            </a:br>
            <a:r>
              <a:rPr lang="en-US" altLang="ko-KR" dirty="0"/>
              <a:t>    in Aerospace Industry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Preparing Investment Resources and Risk Sharing for Investment and Development</a:t>
            </a:r>
          </a:p>
          <a:p>
            <a:pPr lvl="1"/>
            <a:r>
              <a:rPr lang="en-US" altLang="ko-KR" dirty="0" smtClean="0"/>
              <a:t>Increase of Investment Risks due to Enormous Development Cost</a:t>
            </a:r>
            <a:br>
              <a:rPr lang="en-US" altLang="ko-KR" dirty="0" smtClean="0"/>
            </a:br>
            <a:r>
              <a:rPr lang="en-US" altLang="ko-KR" sz="1300" dirty="0" smtClean="0"/>
              <a:t>(Ex) Civil Aircraft: B-787 :13 billion dollars</a:t>
            </a:r>
            <a:br>
              <a:rPr lang="en-US" altLang="ko-KR" sz="1300" dirty="0" smtClean="0"/>
            </a:br>
            <a:r>
              <a:rPr lang="en-US" altLang="ko-KR" sz="1300" dirty="0" smtClean="0"/>
              <a:t>        Military Aircraft: JSF: 44.4 billion dollars</a:t>
            </a:r>
          </a:p>
          <a:p>
            <a:pPr>
              <a:lnSpc>
                <a:spcPct val="50000"/>
              </a:lnSpc>
            </a:pPr>
            <a:endParaRPr lang="en-US" altLang="ko-KR" dirty="0" smtClean="0"/>
          </a:p>
          <a:p>
            <a:r>
              <a:rPr lang="en-US" altLang="ko-KR" dirty="0" smtClean="0"/>
              <a:t>Securing Profitability through Economies of Scale</a:t>
            </a:r>
          </a:p>
          <a:p>
            <a:pPr lvl="1"/>
            <a:r>
              <a:rPr lang="en-US" altLang="ko-KR" dirty="0" smtClean="0"/>
              <a:t>Creating the Economies of Scale by Securing Markets participating Nations </a:t>
            </a:r>
            <a:br>
              <a:rPr lang="en-US" altLang="ko-KR" dirty="0" smtClean="0"/>
            </a:br>
            <a:r>
              <a:rPr lang="en-US" altLang="ko-KR" sz="1300" dirty="0" smtClean="0"/>
              <a:t>(Ex) Civil Aircraft(B-787) : Secured Launch Order through inducing orders of ANA, Japan</a:t>
            </a:r>
          </a:p>
          <a:p>
            <a:pPr lvl="1">
              <a:buNone/>
            </a:pPr>
            <a:r>
              <a:rPr lang="en-US" altLang="ko-KR" sz="1300" dirty="0" smtClean="0"/>
              <a:t>            Military Aircraft(JSF,EF2000) : Launching Business with Secured Demand of Governments             </a:t>
            </a:r>
          </a:p>
          <a:p>
            <a:pPr lvl="1">
              <a:buNone/>
            </a:pPr>
            <a:r>
              <a:rPr lang="en-US" altLang="ko-KR" sz="1300" dirty="0" smtClean="0"/>
              <a:t>            participating in Program</a:t>
            </a:r>
          </a:p>
          <a:p>
            <a:pPr>
              <a:lnSpc>
                <a:spcPct val="50000"/>
              </a:lnSpc>
            </a:pPr>
            <a:endParaRPr lang="en-US" altLang="ko-KR" dirty="0" smtClean="0"/>
          </a:p>
          <a:p>
            <a:r>
              <a:rPr lang="en-US" altLang="ko-KR" dirty="0" smtClean="0"/>
              <a:t>Securing competitiveness through Development and Co-Research with consideration of Developers’ Strengths</a:t>
            </a:r>
          </a:p>
          <a:p>
            <a:pPr lvl="1"/>
            <a:r>
              <a:rPr lang="en-US" altLang="ko-KR" dirty="0" smtClean="0">
                <a:solidFill>
                  <a:srgbClr val="800000"/>
                </a:solidFill>
              </a:rPr>
              <a:t>Enhance Competitiveness with developments based on each strengths</a:t>
            </a:r>
          </a:p>
          <a:p>
            <a:pPr lvl="1"/>
            <a:r>
              <a:rPr lang="en-US" altLang="ko-KR" dirty="0" smtClean="0">
                <a:solidFill>
                  <a:srgbClr val="800000"/>
                </a:solidFill>
              </a:rPr>
              <a:t>Secure competitiveness through co-research among nations</a:t>
            </a:r>
            <a:br>
              <a:rPr lang="en-US" altLang="ko-KR" dirty="0" smtClean="0">
                <a:solidFill>
                  <a:srgbClr val="800000"/>
                </a:solidFill>
              </a:rPr>
            </a:br>
            <a:r>
              <a:rPr lang="en-US" altLang="ko-KR" dirty="0" smtClean="0">
                <a:solidFill>
                  <a:srgbClr val="800000"/>
                </a:solidFill>
              </a:rPr>
              <a:t> * Maximizing synergy effect by participating in major projects</a:t>
            </a:r>
          </a:p>
          <a:p>
            <a:pPr lvl="1"/>
            <a:r>
              <a:rPr lang="en-US" altLang="ko-KR" dirty="0" smtClean="0">
                <a:solidFill>
                  <a:srgbClr val="800000"/>
                </a:solidFill>
              </a:rPr>
              <a:t>Provide opportunities for technology obtainment</a:t>
            </a:r>
            <a:endParaRPr lang="ko-KR" altLang="en-US" dirty="0">
              <a:solidFill>
                <a:srgbClr val="800000"/>
              </a:solidFill>
            </a:endParaRPr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D. Implications</a:t>
            </a:r>
            <a:endParaRPr lang="ko-KR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그룹 24"/>
          <p:cNvGrpSpPr>
            <a:grpSpLocks noChangeAspect="1"/>
          </p:cNvGrpSpPr>
          <p:nvPr/>
        </p:nvGrpSpPr>
        <p:grpSpPr>
          <a:xfrm>
            <a:off x="1187624" y="2564904"/>
            <a:ext cx="8573161" cy="1181794"/>
            <a:chOff x="1653580" y="2675183"/>
            <a:chExt cx="7454923" cy="1027647"/>
          </a:xfrm>
        </p:grpSpPr>
        <p:pic>
          <p:nvPicPr>
            <p:cNvPr id="26" name="Picture 2" descr="C:\Documents and Settings\Administrator\바탕 화면\ㅁㄴㅇ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53580" y="2675183"/>
              <a:ext cx="7201619" cy="1027647"/>
            </a:xfrm>
            <a:prstGeom prst="rect">
              <a:avLst/>
            </a:prstGeom>
            <a:noFill/>
          </p:spPr>
        </p:pic>
        <p:sp>
          <p:nvSpPr>
            <p:cNvPr id="27" name="Rectangle 10"/>
            <p:cNvSpPr>
              <a:spLocks noChangeArrowheads="1"/>
            </p:cNvSpPr>
            <p:nvPr/>
          </p:nvSpPr>
          <p:spPr bwMode="auto">
            <a:xfrm>
              <a:off x="2775468" y="2915648"/>
              <a:ext cx="6333035" cy="5262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pPr indent="4763" fontAlgn="auto">
                <a:lnSpc>
                  <a:spcPct val="90000"/>
                </a:lnSpc>
                <a:spcBef>
                  <a:spcPct val="1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US" altLang="ko-KR" sz="1900" b="1" kern="0" spc="-50" dirty="0" smtClean="0">
                  <a:ln w="6350">
                    <a:noFill/>
                  </a:ln>
                  <a:solidFill>
                    <a:srgbClr val="000000"/>
                  </a:solidFill>
                  <a:effectLst>
                    <a:outerShdw blurRad="50800" dist="50800" dir="5400000" algn="ctr" rotWithShape="0">
                      <a:schemeClr val="bg1"/>
                    </a:outerShdw>
                  </a:effectLst>
                  <a:latin typeface="Arial" pitchFamily="34" charset="0"/>
                  <a:ea typeface="HY헤드라인M" pitchFamily="18" charset="-127"/>
                  <a:cs typeface="Arial" pitchFamily="34" charset="0"/>
                </a:rPr>
                <a:t>Analysis of Indonesia and Korea’s Aerospace </a:t>
              </a:r>
              <a:br>
                <a:rPr lang="en-US" altLang="ko-KR" sz="1900" b="1" kern="0" spc="-50" dirty="0" smtClean="0">
                  <a:ln w="6350">
                    <a:noFill/>
                  </a:ln>
                  <a:solidFill>
                    <a:srgbClr val="000000"/>
                  </a:solidFill>
                  <a:effectLst>
                    <a:outerShdw blurRad="50800" dist="50800" dir="5400000" algn="ctr" rotWithShape="0">
                      <a:schemeClr val="bg1"/>
                    </a:outerShdw>
                  </a:effectLst>
                  <a:latin typeface="Arial" pitchFamily="34" charset="0"/>
                  <a:ea typeface="HY헤드라인M" pitchFamily="18" charset="-127"/>
                  <a:cs typeface="Arial" pitchFamily="34" charset="0"/>
                </a:rPr>
              </a:br>
              <a:r>
                <a:rPr lang="en-US" altLang="ko-KR" sz="1900" b="1" kern="0" spc="-50" dirty="0" smtClean="0">
                  <a:ln w="6350">
                    <a:noFill/>
                  </a:ln>
                  <a:solidFill>
                    <a:srgbClr val="000000"/>
                  </a:solidFill>
                  <a:effectLst>
                    <a:outerShdw blurRad="50800" dist="50800" dir="5400000" algn="ctr" rotWithShape="0">
                      <a:schemeClr val="bg1"/>
                    </a:outerShdw>
                  </a:effectLst>
                  <a:latin typeface="Arial" pitchFamily="34" charset="0"/>
                  <a:ea typeface="HY헤드라인M" pitchFamily="18" charset="-127"/>
                  <a:cs typeface="Arial" pitchFamily="34" charset="0"/>
                </a:rPr>
                <a:t>Industries and Future Potential</a:t>
              </a:r>
            </a:p>
          </p:txBody>
        </p:sp>
        <p:pic>
          <p:nvPicPr>
            <p:cNvPr id="28" name="Picture 9" descr="K:\02.작업실\2010\101006_원장님\PSD\숫자\3_.png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28099" y="2975318"/>
              <a:ext cx="428625" cy="40957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/>
              <a:t>III. Analysis of Indonesia and Korea’s Aerospace Industries </a:t>
            </a:r>
            <a:br>
              <a:rPr lang="en-US" altLang="ko-KR" dirty="0"/>
            </a:br>
            <a:r>
              <a:rPr lang="en-US" altLang="ko-KR" dirty="0" smtClean="0"/>
              <a:t>     and </a:t>
            </a:r>
            <a:r>
              <a:rPr lang="en-US" altLang="ko-KR" dirty="0"/>
              <a:t>Future Potential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ko-KR" dirty="0" smtClean="0">
                <a:solidFill>
                  <a:schemeClr val="tx1"/>
                </a:solidFill>
              </a:rPr>
              <a:t>1) Demand and Number of Passenger Aircraft </a:t>
            </a:r>
          </a:p>
          <a:p>
            <a:r>
              <a:rPr lang="en-US" altLang="ko-KR" dirty="0" smtClean="0"/>
              <a:t>18 operating airlines due to Deregulations since 2000s.</a:t>
            </a:r>
          </a:p>
          <a:p>
            <a:r>
              <a:rPr lang="en-US" altLang="ko-KR" dirty="0" smtClean="0"/>
              <a:t> Total Number of Passenger aircrafts: 245</a:t>
            </a:r>
          </a:p>
          <a:p>
            <a:pPr lvl="1"/>
            <a:r>
              <a:rPr lang="en-US" altLang="ko-KR" dirty="0" smtClean="0"/>
              <a:t>Garuda Airways possesses 54 passenger aircraft (22.0% of total)</a:t>
            </a:r>
          </a:p>
          <a:p>
            <a:pPr lvl="1"/>
            <a:r>
              <a:rPr lang="en-US" altLang="ko-KR" dirty="0" smtClean="0"/>
              <a:t>4 airlines including Lion Airlines made up 57.6% of total.</a:t>
            </a:r>
          </a:p>
          <a:p>
            <a:r>
              <a:rPr lang="en-US" altLang="ko-KR" dirty="0" smtClean="0"/>
              <a:t> Total 274 passenger aircrafts were ordered due to increasing demand for passenger aircraft</a:t>
            </a:r>
          </a:p>
          <a:p>
            <a:pPr lvl="1"/>
            <a:r>
              <a:rPr lang="en-US" altLang="ko-KR" dirty="0" smtClean="0"/>
              <a:t>Lion Airlines: 165, Garuda: 74 (expected to deliver 24 this year)</a:t>
            </a:r>
          </a:p>
          <a:p>
            <a:pPr lvl="1"/>
            <a:r>
              <a:rPr lang="en-US" altLang="ko-KR" dirty="0" err="1" smtClean="0"/>
              <a:t>Merpata</a:t>
            </a:r>
            <a:r>
              <a:rPr lang="en-US" altLang="ko-KR" dirty="0" smtClean="0"/>
              <a:t> Airline ordered 10 (NC-212, produced by </a:t>
            </a:r>
            <a:r>
              <a:rPr lang="en-US" altLang="ko-KR" dirty="0" err="1" smtClean="0"/>
              <a:t>IAe</a:t>
            </a:r>
            <a:r>
              <a:rPr lang="en-US" altLang="ko-KR" dirty="0" smtClean="0"/>
              <a:t>, Indonesia)</a:t>
            </a:r>
          </a:p>
          <a:p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A. Indonesian Aerospace Industry and Development Potential</a:t>
            </a:r>
            <a:endParaRPr lang="en-US" altLang="ko-KR" dirty="0"/>
          </a:p>
        </p:txBody>
      </p:sp>
      <p:pic>
        <p:nvPicPr>
          <p:cNvPr id="7" name="Picture 1" descr="C:\Users\KIET\Pictures\QQ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9118" y="4302621"/>
            <a:ext cx="7416824" cy="545868"/>
          </a:xfrm>
          <a:prstGeom prst="rect">
            <a:avLst/>
          </a:prstGeom>
          <a:noFill/>
        </p:spPr>
      </p:pic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736340" y="5081037"/>
          <a:ext cx="7777236" cy="1228284"/>
        </p:xfrm>
        <a:graphic>
          <a:graphicData uri="http://schemas.openxmlformats.org/drawingml/2006/table">
            <a:tbl>
              <a:tblPr/>
              <a:tblGrid>
                <a:gridCol w="1976626"/>
                <a:gridCol w="832058"/>
                <a:gridCol w="1296144"/>
                <a:gridCol w="864096"/>
                <a:gridCol w="1152128"/>
                <a:gridCol w="864096"/>
                <a:gridCol w="792088"/>
              </a:tblGrid>
              <a:tr h="3975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Division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Garuda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Lion Airlines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Merpata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Betavia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 Air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Others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Total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2D8A"/>
                    </a:solidFill>
                  </a:tcPr>
                </a:tc>
              </a:tr>
              <a:tr h="4523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Number of Aircrafts</a:t>
                      </a:r>
                      <a:endParaRPr kumimoji="0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54(22.0)</a:t>
                      </a:r>
                      <a:endParaRPr kumimoji="0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23(13.1)</a:t>
                      </a:r>
                      <a:endParaRPr kumimoji="0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31(13)</a:t>
                      </a:r>
                      <a:endParaRPr kumimoji="0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24(9.8)</a:t>
                      </a:r>
                      <a:endParaRPr kumimoji="0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104(42.4)</a:t>
                      </a:r>
                      <a:endParaRPr kumimoji="0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245(100)</a:t>
                      </a:r>
                      <a:endParaRPr kumimoji="0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</a:tr>
              <a:tr h="3784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Order</a:t>
                      </a:r>
                      <a:endParaRPr kumimoji="0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74</a:t>
                      </a:r>
                      <a:endParaRPr kumimoji="0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165</a:t>
                      </a:r>
                      <a:endParaRPr kumimoji="0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10</a:t>
                      </a:r>
                      <a:endParaRPr kumimoji="0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0</a:t>
                      </a:r>
                      <a:endParaRPr kumimoji="0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25</a:t>
                      </a:r>
                      <a:endParaRPr kumimoji="0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274</a:t>
                      </a:r>
                      <a:endParaRPr kumimoji="0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880542" y="4382027"/>
            <a:ext cx="74888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spc="-5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Number of Aircraft Operations and Orders of Indonesian Airliners (2009</a:t>
            </a:r>
            <a:r>
              <a:rPr lang="en-US" altLang="ko-KR" sz="1600" b="1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)</a:t>
            </a:r>
            <a:r>
              <a:rPr lang="ko-KR" altLang="en-US" sz="1600" b="1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 </a:t>
            </a:r>
            <a:endParaRPr lang="ko-KR" alt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 flipV="1">
            <a:off x="770931" y="4907720"/>
            <a:ext cx="7740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786145"/>
          </a:xfrm>
        </p:spPr>
        <p:txBody>
          <a:bodyPr/>
          <a:lstStyle/>
          <a:p>
            <a:pPr algn="l"/>
            <a:r>
              <a:rPr lang="en-US" altLang="ko-KR" dirty="0"/>
              <a:t>III. Analysis of Indonesia and Korea’s Aerospace Industries </a:t>
            </a:r>
            <a:br>
              <a:rPr lang="en-US" altLang="ko-KR" dirty="0"/>
            </a:br>
            <a:r>
              <a:rPr lang="en-US" altLang="ko-KR" dirty="0" smtClean="0"/>
              <a:t>     and </a:t>
            </a:r>
            <a:r>
              <a:rPr lang="en-US" altLang="ko-KR" dirty="0"/>
              <a:t>Future Potential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08001"/>
            <a:ext cx="8363272" cy="3417143"/>
          </a:xfrm>
        </p:spPr>
        <p:txBody>
          <a:bodyPr/>
          <a:lstStyle/>
          <a:p>
            <a:pPr>
              <a:buNone/>
            </a:pPr>
            <a:r>
              <a:rPr lang="en-US" altLang="ko-KR" dirty="0" smtClean="0">
                <a:solidFill>
                  <a:schemeClr val="tx1"/>
                </a:solidFill>
              </a:rPr>
              <a:t> 2) Development Phases of Aerospace Industry</a:t>
            </a:r>
          </a:p>
          <a:p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A. Indonesian Aerospace Industry and Development Potential</a:t>
            </a:r>
            <a:endParaRPr lang="en-US" altLang="ko-KR" dirty="0"/>
          </a:p>
        </p:txBody>
      </p:sp>
      <p:grpSp>
        <p:nvGrpSpPr>
          <p:cNvPr id="10" name="그룹 9"/>
          <p:cNvGrpSpPr/>
          <p:nvPr/>
        </p:nvGrpSpPr>
        <p:grpSpPr>
          <a:xfrm>
            <a:off x="351601" y="1671092"/>
            <a:ext cx="8472457" cy="4628455"/>
            <a:chOff x="351601" y="1642517"/>
            <a:chExt cx="8472457" cy="4628455"/>
          </a:xfrm>
        </p:grpSpPr>
        <p:pic>
          <p:nvPicPr>
            <p:cNvPr id="5123" name="Picture 3" descr="C:\Users\KIET\Pictures\bb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1601" y="1772816"/>
              <a:ext cx="8440798" cy="4498156"/>
            </a:xfrm>
            <a:prstGeom prst="rect">
              <a:avLst/>
            </a:prstGeom>
            <a:noFill/>
            <a:effectLst/>
          </p:spPr>
        </p:pic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 flipV="1">
              <a:off x="364058" y="1642517"/>
              <a:ext cx="8460000" cy="123719"/>
            </a:xfrm>
            <a:custGeom>
              <a:avLst/>
              <a:gdLst>
                <a:gd name="G0" fmla="+- 1238 0 0"/>
                <a:gd name="G1" fmla="+- 21600 0 1238"/>
                <a:gd name="G2" fmla="*/ 1238 1 2"/>
                <a:gd name="G3" fmla="+- 21600 0 G2"/>
                <a:gd name="G4" fmla="+/ 1238 21600 2"/>
                <a:gd name="G5" fmla="+/ G1 0 2"/>
                <a:gd name="G6" fmla="*/ 21600 21600 1238"/>
                <a:gd name="G7" fmla="*/ G6 1 2"/>
                <a:gd name="G8" fmla="+- 21600 0 G7"/>
                <a:gd name="G9" fmla="*/ 21600 1 2"/>
                <a:gd name="G10" fmla="+- 1238 0 G9"/>
                <a:gd name="G11" fmla="?: G10 G8 0"/>
                <a:gd name="G12" fmla="?: G10 G7 21600"/>
                <a:gd name="T0" fmla="*/ 20981 w 21600"/>
                <a:gd name="T1" fmla="*/ 10800 h 21600"/>
                <a:gd name="T2" fmla="*/ 10800 w 21600"/>
                <a:gd name="T3" fmla="*/ 21600 h 21600"/>
                <a:gd name="T4" fmla="*/ 619 w 21600"/>
                <a:gd name="T5" fmla="*/ 10800 h 21600"/>
                <a:gd name="T6" fmla="*/ 10800 w 21600"/>
                <a:gd name="T7" fmla="*/ 0 h 21600"/>
                <a:gd name="T8" fmla="*/ 2419 w 21600"/>
                <a:gd name="T9" fmla="*/ 2419 h 21600"/>
                <a:gd name="T10" fmla="*/ 19181 w 21600"/>
                <a:gd name="T11" fmla="*/ 1918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238" y="21600"/>
                  </a:lnTo>
                  <a:lnTo>
                    <a:pt x="20362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tx1">
                    <a:alpha val="39999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28575" algn="ctr">
              <a:noFill/>
              <a:miter lim="800000"/>
              <a:headEnd/>
              <a:tailEnd/>
            </a:ln>
            <a:effectLst/>
          </p:spPr>
          <p:txBody>
            <a:bodyPr lIns="126000" tIns="82800" rIns="126000" bIns="82800" anchor="ctr">
              <a:spAutoFit/>
            </a:bodyPr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/>
              <a:t>III. Analysis of Indonesia and Korea’s Aerospace Industries </a:t>
            </a:r>
            <a:br>
              <a:rPr lang="en-US" altLang="ko-KR" dirty="0"/>
            </a:br>
            <a:r>
              <a:rPr lang="en-US" altLang="ko-KR" dirty="0" smtClean="0"/>
              <a:t>     and </a:t>
            </a:r>
            <a:r>
              <a:rPr lang="en-US" altLang="ko-KR" dirty="0"/>
              <a:t>Future Potential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dirty="0" smtClean="0">
                <a:solidFill>
                  <a:schemeClr val="tx1"/>
                </a:solidFill>
              </a:rPr>
              <a:t>3) Current Status of Aerospace Industry</a:t>
            </a:r>
          </a:p>
          <a:p>
            <a:r>
              <a:rPr lang="en-US" altLang="ko-KR" dirty="0" smtClean="0"/>
              <a:t>Annual Production: 120 Million Dollars, Annual Exports: 25~30 Million Dollars</a:t>
            </a:r>
          </a:p>
          <a:p>
            <a:pPr lvl="1"/>
            <a:r>
              <a:rPr lang="en-US" altLang="ko-KR" dirty="0" smtClean="0"/>
              <a:t>20~25% of production is exported.</a:t>
            </a:r>
          </a:p>
          <a:p>
            <a:r>
              <a:rPr lang="en-US" altLang="ko-KR" dirty="0" smtClean="0"/>
              <a:t>Employment: approximately 4,000 persons, 650 of them are high class R&amp;D engineers.</a:t>
            </a:r>
          </a:p>
          <a:p>
            <a:r>
              <a:rPr lang="en-US" altLang="ko-KR" dirty="0" smtClean="0"/>
              <a:t>After great restructuring at the time of IMF, overall industrial production and employment were reduced to 25~30% compared to those in 1997</a:t>
            </a:r>
          </a:p>
          <a:p>
            <a:pPr lvl="1"/>
            <a:r>
              <a:rPr lang="en-US" altLang="ko-KR" dirty="0" smtClean="0"/>
              <a:t>Many development businesses were stopped. (N-250(70-Seater Turbo Prop, N-2130</a:t>
            </a:r>
            <a:br>
              <a:rPr lang="en-US" altLang="ko-KR" dirty="0" smtClean="0"/>
            </a:br>
            <a:r>
              <a:rPr lang="en-US" altLang="ko-KR" dirty="0" smtClean="0"/>
              <a:t> (100-Seater Jet))</a:t>
            </a:r>
          </a:p>
          <a:p>
            <a:r>
              <a:rPr lang="en-US" altLang="ko-KR" dirty="0" smtClean="0"/>
              <a:t>Revitalizing with recent promotion of new moth plane business (N-219) and military aircraft businesses</a:t>
            </a:r>
          </a:p>
          <a:p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A. Indonesian Aerospace Industry and Development Potential</a:t>
            </a:r>
            <a:endParaRPr lang="en-US" altLang="ko-KR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650017" y="5498356"/>
          <a:ext cx="7704857" cy="880312"/>
        </p:xfrm>
        <a:graphic>
          <a:graphicData uri="http://schemas.openxmlformats.org/drawingml/2006/table">
            <a:tbl>
              <a:tblPr/>
              <a:tblGrid>
                <a:gridCol w="1497965"/>
                <a:gridCol w="1622646"/>
                <a:gridCol w="1847296"/>
                <a:gridCol w="2736950"/>
              </a:tblGrid>
              <a:tr h="4642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Division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Sales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Exports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Employment (persons)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2D8A"/>
                    </a:solidFill>
                  </a:tcPr>
                </a:tc>
              </a:tr>
              <a:tr h="4160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Million $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120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25~30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3,700(650)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</a:tr>
            </a:tbl>
          </a:graphicData>
        </a:graphic>
      </p:graphicFrame>
      <p:sp>
        <p:nvSpPr>
          <p:cNvPr id="11" name="TextBox 20"/>
          <p:cNvSpPr txBox="1">
            <a:spLocks noChangeArrowheads="1"/>
          </p:cNvSpPr>
          <p:nvPr/>
        </p:nvSpPr>
        <p:spPr bwMode="auto">
          <a:xfrm>
            <a:off x="678235" y="6379418"/>
            <a:ext cx="2808287" cy="276225"/>
          </a:xfrm>
          <a:prstGeom prst="rect">
            <a:avLst/>
          </a:prstGeom>
          <a:noFill/>
          <a:ln w="19050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200" dirty="0">
                <a:solidFill>
                  <a:srgbClr val="000000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* (   ) shows number of engineers.</a:t>
            </a:r>
            <a:endParaRPr lang="ko-KR" altLang="en-US" sz="1200" dirty="0">
              <a:solidFill>
                <a:srgbClr val="000000"/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 flipV="1">
            <a:off x="650445" y="5329102"/>
            <a:ext cx="7704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  <p:pic>
        <p:nvPicPr>
          <p:cNvPr id="13" name="Picture 1" descr="C:\Users\KIET\Pictures\QQ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4033" y="4797152"/>
            <a:ext cx="7416824" cy="545868"/>
          </a:xfrm>
          <a:prstGeom prst="rect">
            <a:avLst/>
          </a:prstGeom>
          <a:noFill/>
        </p:spPr>
      </p:pic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2234702" y="4896603"/>
            <a:ext cx="453548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spc="-5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 </a:t>
            </a:r>
            <a:r>
              <a:rPr lang="en-US" altLang="ko-KR" sz="1700" b="1" spc="-5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Current Status </a:t>
            </a:r>
            <a:r>
              <a:rPr lang="en-US" altLang="ko-KR" sz="1700" b="1" spc="-5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of </a:t>
            </a:r>
            <a:r>
              <a:rPr lang="en-US" altLang="ko-KR" sz="1700" b="1" spc="-50" dirty="0" err="1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IAe</a:t>
            </a:r>
            <a:r>
              <a:rPr lang="en-US" altLang="ko-KR" sz="1700" b="1" spc="-5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 </a:t>
            </a:r>
            <a:r>
              <a:rPr lang="en-US" altLang="ko-KR" sz="1700" b="1" spc="-5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(2009)</a:t>
            </a:r>
            <a:r>
              <a:rPr lang="ko-KR" altLang="en-US" sz="1700" b="1" spc="-5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786145"/>
          </a:xfrm>
        </p:spPr>
        <p:txBody>
          <a:bodyPr/>
          <a:lstStyle/>
          <a:p>
            <a:pPr algn="l"/>
            <a:r>
              <a:rPr lang="en-US" altLang="ko-KR" dirty="0"/>
              <a:t>III. Analysis of Indonesia and Korea’s Aerospace Industries </a:t>
            </a:r>
            <a:br>
              <a:rPr lang="en-US" altLang="ko-KR" dirty="0"/>
            </a:br>
            <a:r>
              <a:rPr lang="en-US" altLang="ko-KR" dirty="0" smtClean="0"/>
              <a:t>     and </a:t>
            </a:r>
            <a:r>
              <a:rPr lang="en-US" altLang="ko-KR" dirty="0"/>
              <a:t>Future Potential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08001"/>
            <a:ext cx="8363272" cy="341714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dirty="0" smtClean="0">
                <a:solidFill>
                  <a:schemeClr val="tx1"/>
                </a:solidFill>
              </a:rPr>
              <a:t>4) Main Products</a:t>
            </a:r>
          </a:p>
          <a:p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A. Indonesian Aerospace Industry and Development Potential</a:t>
            </a:r>
            <a:endParaRPr lang="en-US" altLang="ko-KR" dirty="0"/>
          </a:p>
        </p:txBody>
      </p:sp>
      <p:sp>
        <p:nvSpPr>
          <p:cNvPr id="34" name="AutoShape 14"/>
          <p:cNvSpPr>
            <a:spLocks noChangeArrowheads="1"/>
          </p:cNvSpPr>
          <p:nvPr/>
        </p:nvSpPr>
        <p:spPr bwMode="auto">
          <a:xfrm>
            <a:off x="569715" y="5449416"/>
            <a:ext cx="7962725" cy="1152128"/>
          </a:xfrm>
          <a:prstGeom prst="roundRect">
            <a:avLst>
              <a:gd name="adj" fmla="val 1903"/>
            </a:avLst>
          </a:prstGeom>
          <a:solidFill>
            <a:srgbClr val="FFFFFF"/>
          </a:solidFill>
          <a:ln w="6350">
            <a:solidFill>
              <a:srgbClr val="4A7EBB"/>
            </a:solidFill>
            <a:round/>
            <a:headEnd/>
            <a:tailEnd/>
          </a:ln>
          <a:effectLst>
            <a:outerShdw dist="1796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ko-KR" altLang="ko-KR" sz="1800" dirty="0" smtClean="0"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5" name="AutoShape 14"/>
          <p:cNvSpPr>
            <a:spLocks noChangeArrowheads="1"/>
          </p:cNvSpPr>
          <p:nvPr/>
        </p:nvSpPr>
        <p:spPr bwMode="auto">
          <a:xfrm>
            <a:off x="569715" y="3646165"/>
            <a:ext cx="7962725" cy="1584176"/>
          </a:xfrm>
          <a:prstGeom prst="roundRect">
            <a:avLst>
              <a:gd name="adj" fmla="val 1903"/>
            </a:avLst>
          </a:prstGeom>
          <a:solidFill>
            <a:srgbClr val="FFFFFF"/>
          </a:solidFill>
          <a:ln w="6350">
            <a:solidFill>
              <a:srgbClr val="4A7EBB"/>
            </a:solidFill>
            <a:round/>
            <a:headEnd/>
            <a:tailEnd/>
          </a:ln>
          <a:effectLst>
            <a:outerShdw dist="1796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ko-KR" altLang="ko-KR" sz="1800" dirty="0" smtClean="0"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6" name="AutoShape 14"/>
          <p:cNvSpPr>
            <a:spLocks noChangeArrowheads="1"/>
          </p:cNvSpPr>
          <p:nvPr/>
        </p:nvSpPr>
        <p:spPr bwMode="auto">
          <a:xfrm>
            <a:off x="569715" y="1816249"/>
            <a:ext cx="7962725" cy="1584176"/>
          </a:xfrm>
          <a:prstGeom prst="roundRect">
            <a:avLst>
              <a:gd name="adj" fmla="val 1903"/>
            </a:avLst>
          </a:prstGeom>
          <a:solidFill>
            <a:srgbClr val="FFFFFF"/>
          </a:solidFill>
          <a:ln w="6350">
            <a:solidFill>
              <a:srgbClr val="4A7EBB"/>
            </a:solidFill>
            <a:round/>
            <a:headEnd/>
            <a:tailEnd/>
          </a:ln>
          <a:effectLst>
            <a:outerShdw dist="1796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ko-KR" altLang="ko-KR" sz="1800" dirty="0" smtClean="0"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508571" y="1684338"/>
            <a:ext cx="2263230" cy="3587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500" spc="-70" dirty="0">
                <a:solidFill>
                  <a:srgbClr val="000076"/>
                </a:solidFill>
                <a:latin typeface="Arial Black" pitchFamily="34" charset="0"/>
              </a:rPr>
              <a:t>Fixed Wing Aircraft</a:t>
            </a:r>
            <a:endParaRPr lang="ko-KR" altLang="en-US" sz="1500" spc="-70" dirty="0">
              <a:solidFill>
                <a:srgbClr val="000076"/>
              </a:solidFill>
              <a:latin typeface="Arial Black" pitchFamily="34" charset="0"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508570" y="3483099"/>
            <a:ext cx="2264601" cy="36036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500" spc="-70" dirty="0">
                <a:solidFill>
                  <a:srgbClr val="000076"/>
                </a:solidFill>
                <a:latin typeface="Arial Black" pitchFamily="34" charset="0"/>
              </a:rPr>
              <a:t>Rotary Wing</a:t>
            </a:r>
            <a:endParaRPr lang="ko-KR" altLang="en-US" sz="1500" spc="-70" dirty="0">
              <a:solidFill>
                <a:srgbClr val="000076"/>
              </a:solidFill>
              <a:latin typeface="Arial Black" pitchFamily="34" charset="0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508570" y="5312916"/>
            <a:ext cx="2264601" cy="36036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500" spc="-70" dirty="0">
                <a:solidFill>
                  <a:srgbClr val="000076"/>
                </a:solidFill>
                <a:latin typeface="Arial Black" pitchFamily="34" charset="0"/>
              </a:rPr>
              <a:t>Airframes</a:t>
            </a:r>
            <a:endParaRPr lang="ko-KR" altLang="en-US" sz="1500" spc="-70" dirty="0">
              <a:solidFill>
                <a:srgbClr val="000076"/>
              </a:solidFill>
              <a:latin typeface="Arial Black" pitchFamily="34" charset="0"/>
            </a:endParaRPr>
          </a:p>
        </p:txBody>
      </p:sp>
      <p:grpSp>
        <p:nvGrpSpPr>
          <p:cNvPr id="40" name="그룹 39"/>
          <p:cNvGrpSpPr/>
          <p:nvPr/>
        </p:nvGrpSpPr>
        <p:grpSpPr>
          <a:xfrm>
            <a:off x="977440" y="2171700"/>
            <a:ext cx="1299940" cy="1209963"/>
            <a:chOff x="789545" y="2190750"/>
            <a:chExt cx="1299940" cy="1209963"/>
          </a:xfrm>
        </p:grpSpPr>
        <p:sp>
          <p:nvSpPr>
            <p:cNvPr id="51" name="TextBox 29"/>
            <p:cNvSpPr txBox="1">
              <a:spLocks noChangeArrowheads="1"/>
            </p:cNvSpPr>
            <p:nvPr/>
          </p:nvSpPr>
          <p:spPr bwMode="auto">
            <a:xfrm>
              <a:off x="791022" y="3108325"/>
              <a:ext cx="1296987" cy="292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srgbClr val="000076"/>
                  </a:solidFill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CN-235</a:t>
              </a:r>
              <a:endParaRPr lang="ko-KR" altLang="en-US" sz="1300" b="1" dirty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pic>
          <p:nvPicPr>
            <p:cNvPr id="52" name="Picture 2" descr="http://upload.wikimedia.org/wikipedia/commons/thumb/f/f9/Casa.cn-235m-100.35-24.spanishaf.arp.jpg/800px-Casa.cn-235m-100.35-24.spanishaf.arp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9545" y="2190750"/>
              <a:ext cx="1299940" cy="95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3" name="그룹 52"/>
          <p:cNvGrpSpPr/>
          <p:nvPr/>
        </p:nvGrpSpPr>
        <p:grpSpPr>
          <a:xfrm>
            <a:off x="2772917" y="2171700"/>
            <a:ext cx="1427851" cy="1216313"/>
            <a:chOff x="2417419" y="2190750"/>
            <a:chExt cx="1427851" cy="1216313"/>
          </a:xfrm>
        </p:grpSpPr>
        <p:sp>
          <p:nvSpPr>
            <p:cNvPr id="54" name="TextBox 30"/>
            <p:cNvSpPr txBox="1">
              <a:spLocks noChangeArrowheads="1"/>
            </p:cNvSpPr>
            <p:nvPr/>
          </p:nvSpPr>
          <p:spPr bwMode="auto">
            <a:xfrm>
              <a:off x="2574132" y="3114675"/>
              <a:ext cx="1114425" cy="292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srgbClr val="000076"/>
                  </a:solidFill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NC212</a:t>
              </a:r>
              <a:endParaRPr lang="ko-KR" altLang="en-US" sz="1300" b="1" dirty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pic>
          <p:nvPicPr>
            <p:cNvPr id="55" name="Picture 4" descr="http://1.bp.blogspot.com/_En-sxfOkXP8/ShOJRYtuggI/AAAAAAAABSw/UmRW1rNT2XE/s400/NC-212+AD+(3)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17419" y="2190750"/>
              <a:ext cx="1427851" cy="95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6" name="그룹 55"/>
          <p:cNvGrpSpPr/>
          <p:nvPr/>
        </p:nvGrpSpPr>
        <p:grpSpPr>
          <a:xfrm>
            <a:off x="4620105" y="2171700"/>
            <a:ext cx="1584177" cy="1209963"/>
            <a:chOff x="4643723" y="2190750"/>
            <a:chExt cx="1584177" cy="1209963"/>
          </a:xfrm>
        </p:grpSpPr>
        <p:sp>
          <p:nvSpPr>
            <p:cNvPr id="57" name="TextBox 59"/>
            <p:cNvSpPr txBox="1">
              <a:spLocks noChangeArrowheads="1"/>
            </p:cNvSpPr>
            <p:nvPr/>
          </p:nvSpPr>
          <p:spPr bwMode="auto">
            <a:xfrm>
              <a:off x="4643723" y="3108325"/>
              <a:ext cx="1584177" cy="292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srgbClr val="000076"/>
                  </a:solidFill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N-250-prototype</a:t>
              </a:r>
              <a:endParaRPr lang="ko-KR" altLang="en-US" sz="1300" b="1" dirty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pic>
          <p:nvPicPr>
            <p:cNvPr id="58" name="Picture 6" descr="http://handaru.light19.com/wp-content/uploads/2007/09/n250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18334" y="2190750"/>
              <a:ext cx="1434954" cy="95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9" name="TextBox 29"/>
          <p:cNvSpPr txBox="1">
            <a:spLocks noChangeArrowheads="1"/>
          </p:cNvSpPr>
          <p:nvPr/>
        </p:nvSpPr>
        <p:spPr bwMode="auto">
          <a:xfrm>
            <a:off x="1049309" y="4943029"/>
            <a:ext cx="1368152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300" b="1" dirty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NBO-150</a:t>
            </a:r>
            <a:endParaRPr lang="ko-KR" altLang="en-US" sz="1300" b="1" dirty="0">
              <a:solidFill>
                <a:srgbClr val="000076"/>
              </a:solidFill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pic>
        <p:nvPicPr>
          <p:cNvPr id="60" name="Picture 8" descr="http://dreamindonesia.files.wordpress.com/2009/06/img4049rr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24135" y="3945928"/>
            <a:ext cx="1370417" cy="102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TextBox 29"/>
          <p:cNvSpPr txBox="1">
            <a:spLocks noChangeArrowheads="1"/>
          </p:cNvSpPr>
          <p:nvPr/>
        </p:nvSpPr>
        <p:spPr bwMode="auto">
          <a:xfrm>
            <a:off x="3573413" y="4943029"/>
            <a:ext cx="1800200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300" b="1" dirty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NAS 332</a:t>
            </a:r>
            <a:endParaRPr lang="ko-KR" altLang="en-US" sz="1300" b="1" dirty="0">
              <a:solidFill>
                <a:srgbClr val="000076"/>
              </a:solidFill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pic>
        <p:nvPicPr>
          <p:cNvPr id="62" name="Picture 10" descr="http://www.indonesian-aerospace.com/gallery/images/nas-332_sp0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96576" y="3945928"/>
            <a:ext cx="1740790" cy="102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TextBox 29"/>
          <p:cNvSpPr txBox="1">
            <a:spLocks noChangeArrowheads="1"/>
          </p:cNvSpPr>
          <p:nvPr/>
        </p:nvSpPr>
        <p:spPr bwMode="auto">
          <a:xfrm>
            <a:off x="6662087" y="4943029"/>
            <a:ext cx="1439862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300" b="1" dirty="0" err="1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NBell</a:t>
            </a:r>
            <a:r>
              <a:rPr lang="en-US" altLang="ko-KR" sz="1300" b="1" dirty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 412</a:t>
            </a:r>
            <a:endParaRPr lang="ko-KR" altLang="en-US" sz="1300" b="1" dirty="0">
              <a:solidFill>
                <a:srgbClr val="000076"/>
              </a:solidFill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pic>
        <p:nvPicPr>
          <p:cNvPr id="64" name="Picture 12" descr="http://3.bp.blogspot.com/_lDdfhU2WWes/SjnrNNjHipI/AAAAAAAAAf4/HDJJYz_5pbE/s400/NBell-412+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97749" y="3945929"/>
            <a:ext cx="1515369" cy="102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직사각형 46"/>
          <p:cNvSpPr>
            <a:spLocks noChangeArrowheads="1"/>
          </p:cNvSpPr>
          <p:nvPr/>
        </p:nvSpPr>
        <p:spPr bwMode="auto">
          <a:xfrm>
            <a:off x="733995" y="5781898"/>
            <a:ext cx="3333949" cy="752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US" altLang="ko-KR" sz="1300" b="1" dirty="0" smtClean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 </a:t>
            </a:r>
            <a:r>
              <a:rPr lang="en-US" altLang="ko-KR" sz="1300" b="1" dirty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Component of Airbus </a:t>
            </a:r>
            <a:r>
              <a:rPr lang="en-US" altLang="ko-KR" sz="1300" b="1" dirty="0" smtClean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A330.</a:t>
            </a:r>
            <a:endParaRPr lang="en-US" altLang="ko-KR" sz="1300" b="1" dirty="0">
              <a:solidFill>
                <a:srgbClr val="000076"/>
              </a:solidFill>
              <a:latin typeface="Arial" pitchFamily="34" charset="0"/>
              <a:ea typeface="Arial Unicode MS" pitchFamily="50" charset="-127"/>
              <a:cs typeface="Arial" pitchFamily="34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US" altLang="ko-KR" sz="1300" b="1" dirty="0" smtClean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 Component </a:t>
            </a:r>
            <a:r>
              <a:rPr lang="en-US" altLang="ko-KR" sz="1300" b="1" dirty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of Airbus </a:t>
            </a:r>
            <a:r>
              <a:rPr lang="en-US" altLang="ko-KR" sz="1300" b="1" dirty="0" smtClean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A340.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US" altLang="ko-KR" sz="1300" b="1" dirty="0" smtClean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 Wing </a:t>
            </a:r>
            <a:r>
              <a:rPr lang="en-US" altLang="ko-KR" sz="1300" b="1" dirty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Component of Airbus A380</a:t>
            </a:r>
            <a:r>
              <a:rPr lang="en-US" altLang="ko-KR" sz="1300" dirty="0">
                <a:solidFill>
                  <a:srgbClr val="000076"/>
                </a:solidFill>
                <a:latin typeface="Arial" pitchFamily="34" charset="0"/>
                <a:cs typeface="Arial" pitchFamily="34" charset="0"/>
              </a:rPr>
              <a:t>.</a:t>
            </a:r>
            <a:endParaRPr lang="ko-KR" altLang="en-US" sz="1300" dirty="0">
              <a:solidFill>
                <a:srgbClr val="00007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직사각형 47"/>
          <p:cNvSpPr>
            <a:spLocks noChangeArrowheads="1"/>
          </p:cNvSpPr>
          <p:nvPr/>
        </p:nvSpPr>
        <p:spPr bwMode="auto">
          <a:xfrm>
            <a:off x="4718620" y="5632673"/>
            <a:ext cx="3851920" cy="955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US" altLang="ko-KR" sz="1300" b="1" dirty="0" smtClean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 Component </a:t>
            </a:r>
            <a:r>
              <a:rPr lang="en-US" altLang="ko-KR" sz="1300" b="1" dirty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of Boeing </a:t>
            </a:r>
            <a:r>
              <a:rPr lang="en-US" altLang="ko-KR" sz="1300" b="1" dirty="0" smtClean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737.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US" altLang="ko-KR" sz="1300" b="1" dirty="0" smtClean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 Component </a:t>
            </a:r>
            <a:r>
              <a:rPr lang="en-US" altLang="ko-KR" sz="1300" b="1" dirty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of Boeing </a:t>
            </a:r>
            <a:r>
              <a:rPr lang="en-US" altLang="ko-KR" sz="1300" b="1" dirty="0" smtClean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757.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US" altLang="ko-KR" sz="1300" b="1" dirty="0" smtClean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 Component </a:t>
            </a:r>
            <a:r>
              <a:rPr lang="en-US" altLang="ko-KR" sz="1300" b="1" dirty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of Boeing </a:t>
            </a:r>
            <a:r>
              <a:rPr lang="en-US" altLang="ko-KR" sz="1300" b="1" dirty="0" smtClean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767.</a:t>
            </a:r>
            <a:endParaRPr lang="en-US" altLang="ko-KR" sz="1300" b="1" dirty="0">
              <a:solidFill>
                <a:srgbClr val="000076"/>
              </a:solidFill>
              <a:latin typeface="Arial" pitchFamily="34" charset="0"/>
              <a:ea typeface="Arial Unicode MS" pitchFamily="50" charset="-127"/>
              <a:cs typeface="Arial" pitchFamily="34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US" altLang="ko-KR" sz="1300" b="1" dirty="0" smtClean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 Component </a:t>
            </a:r>
            <a:r>
              <a:rPr lang="en-US" altLang="ko-KR" sz="1300" b="1" dirty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of F-16 Fighting Falcon</a:t>
            </a:r>
            <a:endParaRPr lang="ko-KR" altLang="en-US" sz="1300" b="1" dirty="0">
              <a:solidFill>
                <a:srgbClr val="000076"/>
              </a:solidFill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grpSp>
        <p:nvGrpSpPr>
          <p:cNvPr id="67" name="그룹 66"/>
          <p:cNvGrpSpPr/>
          <p:nvPr/>
        </p:nvGrpSpPr>
        <p:grpSpPr>
          <a:xfrm>
            <a:off x="6699820" y="2171700"/>
            <a:ext cx="1519119" cy="1224251"/>
            <a:chOff x="6588125" y="2190750"/>
            <a:chExt cx="1519119" cy="1224251"/>
          </a:xfrm>
        </p:grpSpPr>
        <p:pic>
          <p:nvPicPr>
            <p:cNvPr id="68" name="Picture 14" descr="n213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588125" y="2190750"/>
              <a:ext cx="1519119" cy="95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9" name="TextBox 59"/>
            <p:cNvSpPr txBox="1">
              <a:spLocks noChangeArrowheads="1"/>
            </p:cNvSpPr>
            <p:nvPr/>
          </p:nvSpPr>
          <p:spPr bwMode="auto">
            <a:xfrm>
              <a:off x="6591600" y="3122613"/>
              <a:ext cx="1512168" cy="292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srgbClr val="000076"/>
                  </a:solidFill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N-2130-planned</a:t>
              </a:r>
              <a:endParaRPr lang="ko-KR" altLang="en-US" sz="1300" b="1" dirty="0">
                <a:solidFill>
                  <a:srgbClr val="000076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/>
              <a:t>III. Analysis of Indonesia and Korea’s Aerospace Industries </a:t>
            </a:r>
            <a:br>
              <a:rPr lang="en-US" altLang="ko-KR" dirty="0"/>
            </a:br>
            <a:r>
              <a:rPr lang="en-US" altLang="ko-KR" dirty="0" smtClean="0"/>
              <a:t>     and </a:t>
            </a:r>
            <a:r>
              <a:rPr lang="en-US" altLang="ko-KR" dirty="0"/>
              <a:t>Future Potential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dirty="0" smtClean="0">
                <a:solidFill>
                  <a:schemeClr val="tx1"/>
                </a:solidFill>
              </a:rPr>
              <a:t>5) Potential</a:t>
            </a:r>
          </a:p>
          <a:p>
            <a:r>
              <a:rPr lang="en-US" altLang="ko-KR" dirty="0" smtClean="0"/>
              <a:t>Demand</a:t>
            </a:r>
          </a:p>
          <a:p>
            <a:pPr lvl="1"/>
            <a:r>
              <a:rPr lang="en-US" altLang="ko-KR" dirty="0" smtClean="0"/>
              <a:t>Demand for passenger planes increased because increasing demand for overseas tours raised flight demand.</a:t>
            </a:r>
          </a:p>
          <a:p>
            <a:pPr lvl="2"/>
            <a:r>
              <a:rPr lang="en-US" altLang="ko-KR" dirty="0" smtClean="0"/>
              <a:t>Expected number of orders is about 270 passenger planes in the coming 5 years.</a:t>
            </a:r>
          </a:p>
          <a:p>
            <a:pPr lvl="2"/>
            <a:r>
              <a:rPr lang="en-US" altLang="ko-KR" dirty="0" smtClean="0"/>
              <a:t>Competitiveness will be secured fast if the needs for  passenger aircraft  is connected to</a:t>
            </a:r>
          </a:p>
          <a:p>
            <a:pPr lvl="2"/>
            <a:r>
              <a:rPr lang="en-US" altLang="ko-KR" dirty="0" smtClean="0"/>
              <a:t>development of aerospace industry.  </a:t>
            </a:r>
          </a:p>
          <a:p>
            <a:pPr lvl="1"/>
            <a:r>
              <a:rPr lang="en-US" altLang="ko-KR" dirty="0" smtClean="0"/>
              <a:t>Demand is great considering transportation connections between many islands.</a:t>
            </a:r>
            <a:br>
              <a:rPr lang="en-US" altLang="ko-KR" dirty="0" smtClean="0"/>
            </a:br>
            <a:r>
              <a:rPr lang="en-US" altLang="ko-KR" dirty="0" smtClean="0"/>
              <a:t>     (about 17,000 islands)</a:t>
            </a:r>
          </a:p>
          <a:p>
            <a:pPr>
              <a:lnSpc>
                <a:spcPct val="50000"/>
              </a:lnSpc>
            </a:pPr>
            <a:endParaRPr lang="en-US" altLang="ko-KR" dirty="0" smtClean="0"/>
          </a:p>
          <a:p>
            <a:r>
              <a:rPr lang="en-US" altLang="ko-KR" dirty="0" smtClean="0"/>
              <a:t> Development Capability</a:t>
            </a:r>
          </a:p>
          <a:p>
            <a:pPr lvl="1"/>
            <a:r>
              <a:rPr lang="en-US" altLang="ko-KR" dirty="0" smtClean="0"/>
              <a:t>Rich capacity of high class R&amp;D engineers and possession of developmental capacity of 70-Seater</a:t>
            </a:r>
          </a:p>
          <a:p>
            <a:pPr lvl="1"/>
            <a:r>
              <a:rPr lang="en-US" altLang="ko-KR" dirty="0" smtClean="0"/>
              <a:t>Turbo Prop and 100-Seater Regional Jet</a:t>
            </a:r>
          </a:p>
          <a:p>
            <a:pPr>
              <a:lnSpc>
                <a:spcPct val="50000"/>
              </a:lnSpc>
            </a:pPr>
            <a:endParaRPr lang="en-US" altLang="ko-KR" dirty="0" smtClean="0"/>
          </a:p>
          <a:p>
            <a:r>
              <a:rPr lang="en-US" altLang="ko-KR" dirty="0" smtClean="0"/>
              <a:t> Production Capacity</a:t>
            </a:r>
          </a:p>
          <a:p>
            <a:pPr lvl="1"/>
            <a:r>
              <a:rPr lang="en-US" altLang="ko-KR" sz="1600" dirty="0" smtClean="0">
                <a:latin typeface="Arial" charset="0"/>
                <a:ea typeface="Arial Unicode MS" pitchFamily="50" charset="-127"/>
                <a:cs typeface="Arial" charset="0"/>
              </a:rPr>
              <a:t>Easy to secure price competitiveness in the global parts market with labor force with comparatively low costs.</a:t>
            </a:r>
            <a:r>
              <a:rPr lang="ko-KR" altLang="en-US" sz="1600" dirty="0" smtClean="0">
                <a:latin typeface="Arial" charset="0"/>
                <a:ea typeface="Arial Unicode MS" pitchFamily="50" charset="-127"/>
                <a:cs typeface="Arial" charset="0"/>
              </a:rPr>
              <a:t> </a:t>
            </a:r>
            <a:r>
              <a:rPr lang="en-US" altLang="ko-KR" dirty="0" smtClean="0"/>
              <a:t> 	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A. Indonesian Aerospace Industry and Development Potential</a:t>
            </a:r>
            <a:endParaRPr lang="en-US" altLang="ko-K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/>
              <a:t>III. Analysis of Indonesia and Korea’s Aerospace Industries </a:t>
            </a:r>
            <a:br>
              <a:rPr lang="en-US" altLang="ko-KR" dirty="0"/>
            </a:br>
            <a:r>
              <a:rPr lang="en-US" altLang="ko-KR" dirty="0" smtClean="0"/>
              <a:t>     and </a:t>
            </a:r>
            <a:r>
              <a:rPr lang="en-US" altLang="ko-KR" dirty="0"/>
              <a:t>Future Potential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41326"/>
            <a:ext cx="8363272" cy="55446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800" dirty="0" smtClean="0">
                <a:solidFill>
                  <a:schemeClr val="tx1"/>
                </a:solidFill>
              </a:rPr>
              <a:t>1) Facts &amp; Figures</a:t>
            </a:r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B. Korean Aerospace Industry</a:t>
            </a:r>
          </a:p>
        </p:txBody>
      </p:sp>
      <p:sp>
        <p:nvSpPr>
          <p:cNvPr id="8" name="Rectangle 158"/>
          <p:cNvSpPr>
            <a:spLocks noChangeArrowheads="1"/>
          </p:cNvSpPr>
          <p:nvPr/>
        </p:nvSpPr>
        <p:spPr bwMode="auto">
          <a:xfrm>
            <a:off x="467544" y="6447160"/>
            <a:ext cx="39608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sz="1000" dirty="0">
                <a:latin typeface="Arial" pitchFamily="34" charset="0"/>
                <a:cs typeface="Arial" pitchFamily="34" charset="0"/>
              </a:rPr>
              <a:t>[2010. Korea Aerospace Industries Association]</a:t>
            </a:r>
          </a:p>
        </p:txBody>
      </p:sp>
      <p:sp>
        <p:nvSpPr>
          <p:cNvPr id="22" name="Rectangle 87"/>
          <p:cNvSpPr>
            <a:spLocks noChangeArrowheads="1"/>
          </p:cNvSpPr>
          <p:nvPr/>
        </p:nvSpPr>
        <p:spPr bwMode="auto">
          <a:xfrm>
            <a:off x="4014589" y="1609750"/>
            <a:ext cx="3455987" cy="121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862013">
              <a:lnSpc>
                <a:spcPct val="120000"/>
              </a:lnSpc>
              <a:buClr>
                <a:srgbClr val="4597A0"/>
              </a:buClr>
              <a:buSzPct val="115000"/>
              <a:buFont typeface="Wingdings" pitchFamily="2" charset="2"/>
              <a:buChar char="§"/>
            </a:pPr>
            <a:r>
              <a:rPr lang="ko-KR" altLang="en-US" sz="1700" b="1" dirty="0">
                <a:latin typeface="Arial" charset="0"/>
                <a:ea typeface="HY헤드라인M" pitchFamily="18" charset="-127"/>
                <a:cs typeface="Arial" charset="0"/>
              </a:rPr>
              <a:t>  </a:t>
            </a:r>
            <a:r>
              <a:rPr lang="en-US" altLang="ko-KR" sz="1700" b="1" dirty="0">
                <a:latin typeface="Arial" charset="0"/>
                <a:ea typeface="HY헤드라인M" pitchFamily="18" charset="-127"/>
                <a:cs typeface="Arial" charset="0"/>
              </a:rPr>
              <a:t>Civil Sales : $ </a:t>
            </a:r>
            <a:r>
              <a:rPr lang="en-US" altLang="ko-KR" sz="1700" b="1" dirty="0" smtClean="0">
                <a:latin typeface="Arial" charset="0"/>
                <a:ea typeface="HY헤드라인M" pitchFamily="18" charset="-127"/>
                <a:cs typeface="Arial" charset="0"/>
              </a:rPr>
              <a:t>700m</a:t>
            </a:r>
            <a:endParaRPr lang="en-US" altLang="ko-KR" sz="1700" b="1" dirty="0">
              <a:latin typeface="Arial" charset="0"/>
              <a:ea typeface="HY헤드라인M" pitchFamily="18" charset="-127"/>
              <a:cs typeface="Arial" charset="0"/>
            </a:endParaRPr>
          </a:p>
          <a:p>
            <a:pPr defTabSz="862013">
              <a:lnSpc>
                <a:spcPct val="120000"/>
              </a:lnSpc>
              <a:buClr>
                <a:srgbClr val="4597A0"/>
              </a:buClr>
              <a:buSzPct val="115000"/>
              <a:buFont typeface="Wingdings" pitchFamily="2" charset="2"/>
              <a:buChar char="§"/>
            </a:pPr>
            <a:r>
              <a:rPr lang="en-US" altLang="ko-KR" sz="1700" b="1" dirty="0">
                <a:latin typeface="Arial" charset="0"/>
                <a:ea typeface="HY헤드라인M" pitchFamily="18" charset="-127"/>
                <a:cs typeface="Arial" charset="0"/>
              </a:rPr>
              <a:t>  Military Sales : $</a:t>
            </a:r>
            <a:r>
              <a:rPr lang="en-US" altLang="ko-KR" sz="1700" b="1" dirty="0" smtClean="0">
                <a:latin typeface="Arial" charset="0"/>
                <a:ea typeface="HY헤드라인M" pitchFamily="18" charset="-127"/>
                <a:cs typeface="Arial" charset="0"/>
              </a:rPr>
              <a:t>1,300m</a:t>
            </a:r>
            <a:endParaRPr lang="en-US" altLang="ko-KR" sz="1700" b="1" dirty="0">
              <a:latin typeface="Arial" charset="0"/>
              <a:ea typeface="HY헤드라인M" pitchFamily="18" charset="-127"/>
              <a:cs typeface="Arial" charset="0"/>
            </a:endParaRPr>
          </a:p>
          <a:p>
            <a:pPr defTabSz="862013">
              <a:lnSpc>
                <a:spcPct val="120000"/>
              </a:lnSpc>
              <a:buClr>
                <a:srgbClr val="4597A0"/>
              </a:buClr>
              <a:buSzPct val="115000"/>
              <a:buFont typeface="Wingdings" pitchFamily="2" charset="2"/>
              <a:buChar char="§"/>
            </a:pPr>
            <a:r>
              <a:rPr lang="en-US" altLang="ko-KR" sz="1700" b="1" dirty="0">
                <a:latin typeface="Arial" charset="0"/>
                <a:ea typeface="HY헤드라인M" pitchFamily="18" charset="-127"/>
                <a:cs typeface="Arial" charset="0"/>
              </a:rPr>
              <a:t>  Employments : 9,780</a:t>
            </a:r>
          </a:p>
        </p:txBody>
      </p:sp>
      <p:sp>
        <p:nvSpPr>
          <p:cNvPr id="23" name="Rectangle 87"/>
          <p:cNvSpPr>
            <a:spLocks noChangeArrowheads="1"/>
          </p:cNvSpPr>
          <p:nvPr/>
        </p:nvSpPr>
        <p:spPr bwMode="auto">
          <a:xfrm>
            <a:off x="702618" y="1609750"/>
            <a:ext cx="2735262" cy="1440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862013">
              <a:lnSpc>
                <a:spcPct val="120000"/>
              </a:lnSpc>
              <a:buClr>
                <a:schemeClr val="accent5">
                  <a:lumMod val="50000"/>
                </a:schemeClr>
              </a:buClr>
              <a:buSzPct val="115000"/>
              <a:buFont typeface="Wingdings" pitchFamily="2" charset="2"/>
              <a:buChar char="§"/>
              <a:defRPr/>
            </a:pPr>
            <a:r>
              <a:rPr lang="ko-KR" altLang="en-US" sz="17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  </a:t>
            </a:r>
            <a:r>
              <a:rPr lang="en-US" altLang="ko-KR" sz="17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Revenue : $</a:t>
            </a:r>
            <a:r>
              <a:rPr lang="en-US" altLang="ko-KR" sz="1700" b="1" dirty="0" smtClean="0">
                <a:latin typeface="Arial" pitchFamily="34" charset="0"/>
                <a:ea typeface="HY헤드라인M" pitchFamily="18" charset="-127"/>
                <a:cs typeface="Arial" pitchFamily="34" charset="0"/>
              </a:rPr>
              <a:t>1,970m</a:t>
            </a:r>
            <a:endParaRPr lang="en-US" altLang="ko-KR" sz="1700" b="1" dirty="0">
              <a:latin typeface="Arial" pitchFamily="34" charset="0"/>
              <a:ea typeface="HY헤드라인M" pitchFamily="18" charset="-127"/>
              <a:cs typeface="Arial" pitchFamily="34" charset="0"/>
            </a:endParaRPr>
          </a:p>
          <a:p>
            <a:pPr defTabSz="862013">
              <a:lnSpc>
                <a:spcPct val="120000"/>
              </a:lnSpc>
              <a:buClr>
                <a:schemeClr val="accent5">
                  <a:lumMod val="50000"/>
                </a:schemeClr>
              </a:buClr>
              <a:buSzPct val="115000"/>
              <a:buFont typeface="Wingdings" pitchFamily="2" charset="2"/>
              <a:buChar char="§"/>
              <a:defRPr/>
            </a:pPr>
            <a:r>
              <a:rPr lang="en-US" altLang="ko-KR" sz="17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  Imports :    $ 1,960m</a:t>
            </a:r>
          </a:p>
          <a:p>
            <a:pPr defTabSz="862013">
              <a:lnSpc>
                <a:spcPct val="120000"/>
              </a:lnSpc>
              <a:buClr>
                <a:schemeClr val="accent5">
                  <a:lumMod val="50000"/>
                </a:schemeClr>
              </a:buClr>
              <a:buSzPct val="115000"/>
              <a:buFont typeface="Wingdings" pitchFamily="2" charset="2"/>
              <a:buChar char="§"/>
              <a:defRPr/>
            </a:pPr>
            <a:r>
              <a:rPr lang="en-US" altLang="ko-KR" sz="17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  Domestic : $ 3,170m</a:t>
            </a:r>
          </a:p>
          <a:p>
            <a:pPr defTabSz="862013">
              <a:lnSpc>
                <a:spcPct val="120000"/>
              </a:lnSpc>
              <a:buClr>
                <a:schemeClr val="accent5">
                  <a:lumMod val="50000"/>
                </a:schemeClr>
              </a:buClr>
              <a:buSzPct val="115000"/>
              <a:buFont typeface="Wingdings" pitchFamily="2" charset="2"/>
              <a:buChar char="§"/>
              <a:defRPr/>
            </a:pPr>
            <a:r>
              <a:rPr lang="en-US" altLang="ko-KR" sz="17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  Exports :    $ </a:t>
            </a:r>
            <a:r>
              <a:rPr lang="en-US" altLang="ko-KR" sz="1700" b="1" dirty="0" smtClean="0">
                <a:latin typeface="Arial" pitchFamily="34" charset="0"/>
                <a:ea typeface="HY헤드라인M" pitchFamily="18" charset="-127"/>
                <a:cs typeface="Arial" pitchFamily="34" charset="0"/>
              </a:rPr>
              <a:t>760m</a:t>
            </a:r>
            <a:endParaRPr lang="en-US" altLang="ko-KR" sz="1700" b="1" dirty="0"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6" name="AutoShape 12"/>
          <p:cNvSpPr>
            <a:spLocks noChangeArrowheads="1"/>
          </p:cNvSpPr>
          <p:nvPr/>
        </p:nvSpPr>
        <p:spPr bwMode="auto">
          <a:xfrm>
            <a:off x="453827" y="3110618"/>
            <a:ext cx="4320480" cy="3288506"/>
          </a:xfrm>
          <a:prstGeom prst="roundRect">
            <a:avLst>
              <a:gd name="adj" fmla="val 1352"/>
            </a:avLst>
          </a:prstGeom>
          <a:solidFill>
            <a:srgbClr val="FFFFFF"/>
          </a:solidFill>
          <a:ln w="28575">
            <a:solidFill>
              <a:srgbClr val="3A2757"/>
            </a:solidFill>
            <a:round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algn="ctr" defTabSz="1279525" latinLnBrk="0">
              <a:defRPr/>
            </a:pPr>
            <a:endParaRPr lang="ko-KR" altLang="en-US" sz="170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 flipV="1">
            <a:off x="477654" y="2972569"/>
            <a:ext cx="4272827" cy="136427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39999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  <p:sp>
        <p:nvSpPr>
          <p:cNvPr id="18" name="AutoShape 13"/>
          <p:cNvSpPr>
            <a:spLocks noChangeArrowheads="1"/>
          </p:cNvSpPr>
          <p:nvPr/>
        </p:nvSpPr>
        <p:spPr bwMode="auto">
          <a:xfrm>
            <a:off x="483522" y="3141717"/>
            <a:ext cx="4261090" cy="853300"/>
          </a:xfrm>
          <a:prstGeom prst="roundRect">
            <a:avLst>
              <a:gd name="adj" fmla="val 5028"/>
            </a:avLst>
          </a:prstGeom>
          <a:gradFill rotWithShape="1">
            <a:gsLst>
              <a:gs pos="0">
                <a:srgbClr val="E4E4E4"/>
              </a:gs>
              <a:gs pos="100000">
                <a:srgbClr val="FFFFFF"/>
              </a:gs>
            </a:gsLst>
            <a:lin ang="5400000" scaled="1"/>
          </a:gradFill>
          <a:ln w="2857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ko-KR"/>
          </a:p>
        </p:txBody>
      </p:sp>
      <p:pic>
        <p:nvPicPr>
          <p:cNvPr id="24" name="Picture 28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839" y="3509150"/>
            <a:ext cx="4104456" cy="2488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5" name="Rectangle 158"/>
          <p:cNvSpPr>
            <a:spLocks noChangeArrowheads="1"/>
          </p:cNvSpPr>
          <p:nvPr/>
        </p:nvSpPr>
        <p:spPr bwMode="auto">
          <a:xfrm>
            <a:off x="598488" y="6065749"/>
            <a:ext cx="39608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1200" b="1" dirty="0">
                <a:latin typeface="Arial" pitchFamily="34" charset="0"/>
                <a:cs typeface="Arial" pitchFamily="34" charset="0"/>
              </a:rPr>
              <a:t>[2010. Korea Aerospace Industries Association]</a:t>
            </a:r>
          </a:p>
        </p:txBody>
      </p:sp>
      <p:graphicFrame>
        <p:nvGraphicFramePr>
          <p:cNvPr id="26" name="Object 16"/>
          <p:cNvGraphicFramePr>
            <a:graphicFrameLocks noChangeAspect="1"/>
          </p:cNvGraphicFramePr>
          <p:nvPr/>
        </p:nvGraphicFramePr>
        <p:xfrm>
          <a:off x="570037" y="3701961"/>
          <a:ext cx="4103687" cy="2611438"/>
        </p:xfrm>
        <a:graphic>
          <a:graphicData uri="http://schemas.openxmlformats.org/presentationml/2006/ole">
            <p:oleObj spid="_x0000_s75779" name="비트맵 이미지" r:id="rId4" imgW="4323810" imgH="2752381" progId="PBrush">
              <p:embed/>
            </p:oleObj>
          </a:graphicData>
        </a:graphic>
      </p:graphicFrame>
      <p:sp>
        <p:nvSpPr>
          <p:cNvPr id="27" name="직사각형 26"/>
          <p:cNvSpPr/>
          <p:nvPr/>
        </p:nvSpPr>
        <p:spPr>
          <a:xfrm>
            <a:off x="1519055" y="3229581"/>
            <a:ext cx="2190023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ko-KR" sz="1600" b="1" dirty="0" smtClean="0">
                <a:latin typeface="Arial" charset="0"/>
                <a:ea typeface="HY헤드라인M" pitchFamily="18" charset="-127"/>
                <a:cs typeface="Arial" charset="0"/>
              </a:rPr>
              <a:t>Annual Performance</a:t>
            </a:r>
            <a:endParaRPr lang="ko-KR" altLang="en-US" sz="1600" b="1" dirty="0">
              <a:latin typeface="Arial" charset="0"/>
              <a:ea typeface="HY헤드라인M" pitchFamily="18" charset="-127"/>
              <a:cs typeface="Arial" charset="0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918323" y="2970124"/>
            <a:ext cx="3888432" cy="3436080"/>
            <a:chOff x="4918323" y="3292064"/>
            <a:chExt cx="3888432" cy="3436080"/>
          </a:xfrm>
        </p:grpSpPr>
        <p:sp>
          <p:nvSpPr>
            <p:cNvPr id="29" name="AutoShape 12"/>
            <p:cNvSpPr>
              <a:spLocks noChangeArrowheads="1"/>
            </p:cNvSpPr>
            <p:nvPr/>
          </p:nvSpPr>
          <p:spPr bwMode="auto">
            <a:xfrm>
              <a:off x="4918323" y="3439638"/>
              <a:ext cx="3888432" cy="3288506"/>
            </a:xfrm>
            <a:prstGeom prst="roundRect">
              <a:avLst>
                <a:gd name="adj" fmla="val 1352"/>
              </a:avLst>
            </a:prstGeom>
            <a:solidFill>
              <a:srgbClr val="FFFFFF"/>
            </a:solidFill>
            <a:ln w="28575">
              <a:solidFill>
                <a:srgbClr val="3A2757"/>
              </a:solidFill>
              <a:round/>
              <a:headEnd/>
              <a:tailEnd/>
            </a:ln>
            <a:effectLst>
              <a:outerShdw dist="35921" dir="2700000" algn="ctr" rotWithShape="0">
                <a:srgbClr val="969696"/>
              </a:outerShdw>
            </a:effectLst>
          </p:spPr>
          <p:txBody>
            <a:bodyPr wrap="none" anchor="ctr"/>
            <a:lstStyle/>
            <a:p>
              <a:pPr algn="ctr" defTabSz="1279525" latinLnBrk="0">
                <a:defRPr/>
              </a:pPr>
              <a:endParaRPr lang="ko-KR" altLang="en-US" sz="1700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0" name="AutoShape 7"/>
            <p:cNvSpPr>
              <a:spLocks noChangeArrowheads="1"/>
            </p:cNvSpPr>
            <p:nvPr/>
          </p:nvSpPr>
          <p:spPr bwMode="auto">
            <a:xfrm flipV="1">
              <a:off x="4939767" y="3292064"/>
              <a:ext cx="3845544" cy="136427"/>
            </a:xfrm>
            <a:custGeom>
              <a:avLst/>
              <a:gdLst>
                <a:gd name="G0" fmla="+- 1238 0 0"/>
                <a:gd name="G1" fmla="+- 21600 0 1238"/>
                <a:gd name="G2" fmla="*/ 1238 1 2"/>
                <a:gd name="G3" fmla="+- 21600 0 G2"/>
                <a:gd name="G4" fmla="+/ 1238 21600 2"/>
                <a:gd name="G5" fmla="+/ G1 0 2"/>
                <a:gd name="G6" fmla="*/ 21600 21600 1238"/>
                <a:gd name="G7" fmla="*/ G6 1 2"/>
                <a:gd name="G8" fmla="+- 21600 0 G7"/>
                <a:gd name="G9" fmla="*/ 21600 1 2"/>
                <a:gd name="G10" fmla="+- 1238 0 G9"/>
                <a:gd name="G11" fmla="?: G10 G8 0"/>
                <a:gd name="G12" fmla="?: G10 G7 21600"/>
                <a:gd name="T0" fmla="*/ 20981 w 21600"/>
                <a:gd name="T1" fmla="*/ 10800 h 21600"/>
                <a:gd name="T2" fmla="*/ 10800 w 21600"/>
                <a:gd name="T3" fmla="*/ 21600 h 21600"/>
                <a:gd name="T4" fmla="*/ 619 w 21600"/>
                <a:gd name="T5" fmla="*/ 10800 h 21600"/>
                <a:gd name="T6" fmla="*/ 10800 w 21600"/>
                <a:gd name="T7" fmla="*/ 0 h 21600"/>
                <a:gd name="T8" fmla="*/ 2419 w 21600"/>
                <a:gd name="T9" fmla="*/ 2419 h 21600"/>
                <a:gd name="T10" fmla="*/ 19181 w 21600"/>
                <a:gd name="T11" fmla="*/ 1918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238" y="21600"/>
                  </a:lnTo>
                  <a:lnTo>
                    <a:pt x="20362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tx1">
                    <a:alpha val="39999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28575" algn="ctr">
              <a:noFill/>
              <a:miter lim="800000"/>
              <a:headEnd/>
              <a:tailEnd/>
            </a:ln>
            <a:effectLst/>
          </p:spPr>
          <p:txBody>
            <a:bodyPr lIns="126000" tIns="82800" rIns="126000" bIns="82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1" name="AutoShape 13"/>
            <p:cNvSpPr>
              <a:spLocks noChangeArrowheads="1"/>
            </p:cNvSpPr>
            <p:nvPr/>
          </p:nvSpPr>
          <p:spPr bwMode="auto">
            <a:xfrm>
              <a:off x="4945049" y="3470737"/>
              <a:ext cx="3834981" cy="853300"/>
            </a:xfrm>
            <a:prstGeom prst="roundRect">
              <a:avLst>
                <a:gd name="adj" fmla="val 5028"/>
              </a:avLst>
            </a:prstGeom>
            <a:gradFill rotWithShape="1">
              <a:gsLst>
                <a:gs pos="0">
                  <a:srgbClr val="E4E4E4"/>
                </a:gs>
                <a:gs pos="100000">
                  <a:srgbClr val="FFFFFF"/>
                </a:gs>
              </a:gsLst>
              <a:lin ang="5400000" scaled="1"/>
            </a:gradFill>
            <a:ln w="285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ko-KR"/>
            </a:p>
          </p:txBody>
        </p:sp>
      </p:grpSp>
      <p:pic>
        <p:nvPicPr>
          <p:cNvPr id="32" name="Picture 28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5534" y="3516230"/>
            <a:ext cx="3694010" cy="2488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5" cstate="print"/>
          <a:srcRect l="4404" t="2129" r="13416" b="6383"/>
          <a:stretch>
            <a:fillRect/>
          </a:stretch>
        </p:blipFill>
        <p:spPr bwMode="auto">
          <a:xfrm>
            <a:off x="5129013" y="3760137"/>
            <a:ext cx="3480817" cy="2575313"/>
          </a:xfrm>
          <a:prstGeom prst="rect">
            <a:avLst/>
          </a:prstGeom>
          <a:noFill/>
          <a:ln w="317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34" name="직사각형 33"/>
          <p:cNvSpPr/>
          <p:nvPr/>
        </p:nvSpPr>
        <p:spPr>
          <a:xfrm>
            <a:off x="5709820" y="3229581"/>
            <a:ext cx="2305439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ko-KR" sz="1600" b="1" dirty="0" err="1" smtClean="0">
                <a:latin typeface="Arial" charset="0"/>
                <a:ea typeface="HY헤드라인M" pitchFamily="18" charset="-127"/>
                <a:cs typeface="Arial" charset="0"/>
              </a:rPr>
              <a:t>Sectoral</a:t>
            </a:r>
            <a:r>
              <a:rPr lang="en-US" altLang="ko-KR" sz="1600" b="1" dirty="0" smtClean="0">
                <a:latin typeface="Arial" charset="0"/>
                <a:ea typeface="HY헤드라인M" pitchFamily="18" charset="-127"/>
                <a:cs typeface="Arial" charset="0"/>
              </a:rPr>
              <a:t> Performance</a:t>
            </a:r>
            <a:endParaRPr lang="ko-KR" altLang="en-US" sz="1600" b="1" dirty="0">
              <a:latin typeface="Arial" charset="0"/>
              <a:ea typeface="HY헤드라인M" pitchFamily="18" charset="-127"/>
              <a:cs typeface="Arial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/>
              <a:t>III. Analysis of Indonesia and Korea’s Aerospace Industries </a:t>
            </a:r>
            <a:br>
              <a:rPr lang="en-US" altLang="ko-KR" dirty="0"/>
            </a:br>
            <a:r>
              <a:rPr lang="en-US" altLang="ko-KR" dirty="0" smtClean="0"/>
              <a:t>     and </a:t>
            </a:r>
            <a:r>
              <a:rPr lang="en-US" altLang="ko-KR" dirty="0"/>
              <a:t>Future Potential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B. Korean Aerospace Industry</a:t>
            </a:r>
          </a:p>
        </p:txBody>
      </p:sp>
      <p:sp>
        <p:nvSpPr>
          <p:cNvPr id="17" name="내용 개체 틀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ko-KR" sz="1800" dirty="0" smtClean="0">
                <a:solidFill>
                  <a:schemeClr val="tx1"/>
                </a:solidFill>
              </a:rPr>
              <a:t>2) Companies</a:t>
            </a:r>
          </a:p>
          <a:p>
            <a:r>
              <a:rPr lang="en-US" altLang="ko-KR" dirty="0" smtClean="0"/>
              <a:t>About 110 companies are participating in overall aerospace system, engines, airframe components and materials. 10 thousand employees. Sales sum of 3 companies (KAI, Samsung </a:t>
            </a:r>
            <a:r>
              <a:rPr lang="en-US" altLang="ko-KR" dirty="0" err="1" smtClean="0"/>
              <a:t>Teckwin</a:t>
            </a:r>
            <a:r>
              <a:rPr lang="en-US" altLang="ko-KR" dirty="0" smtClean="0"/>
              <a:t>, KAL) is 80% of the total industry sales.</a:t>
            </a:r>
          </a:p>
          <a:p>
            <a:pPr lvl="1"/>
            <a:r>
              <a:rPr lang="en-US" altLang="ko-KR" dirty="0" smtClean="0"/>
              <a:t>KAI : System Integration</a:t>
            </a:r>
          </a:p>
          <a:p>
            <a:pPr lvl="1"/>
            <a:r>
              <a:rPr lang="en-US" altLang="ko-KR" dirty="0" smtClean="0"/>
              <a:t>Samsung </a:t>
            </a:r>
            <a:r>
              <a:rPr lang="en-US" altLang="ko-KR" dirty="0" err="1" smtClean="0"/>
              <a:t>Techwin</a:t>
            </a:r>
            <a:r>
              <a:rPr lang="en-US" altLang="ko-KR" dirty="0" smtClean="0"/>
              <a:t>: Engine</a:t>
            </a:r>
          </a:p>
          <a:p>
            <a:pPr lvl="1"/>
            <a:r>
              <a:rPr lang="en-US" altLang="ko-KR" dirty="0" smtClean="0"/>
              <a:t>KAL : Airframe</a:t>
            </a:r>
            <a:endParaRPr lang="en-US" altLang="ko-KR" dirty="0"/>
          </a:p>
        </p:txBody>
      </p:sp>
      <p:pic>
        <p:nvPicPr>
          <p:cNvPr id="9" name="Picture 1" descr="C:\Users\KIET\Pictures\QQ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6054" y="3462908"/>
            <a:ext cx="7416824" cy="545868"/>
          </a:xfrm>
          <a:prstGeom prst="rect">
            <a:avLst/>
          </a:prstGeom>
          <a:noFill/>
        </p:spPr>
      </p:pic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786234" y="4246277"/>
          <a:ext cx="7704212" cy="1462596"/>
        </p:xfrm>
        <a:graphic>
          <a:graphicData uri="http://schemas.openxmlformats.org/drawingml/2006/table">
            <a:tbl>
              <a:tblPr/>
              <a:tblGrid>
                <a:gridCol w="1426647"/>
                <a:gridCol w="855674"/>
                <a:gridCol w="1019259"/>
                <a:gridCol w="1101051"/>
                <a:gridCol w="1303959"/>
                <a:gridCol w="898143"/>
                <a:gridCol w="1099479"/>
              </a:tblGrid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Company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KAI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KAL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Techwin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Hanwha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Nexwon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WIA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Revenue</a:t>
                      </a: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(M$, 2008)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762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454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509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61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39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21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Main products</a:t>
                      </a:r>
                      <a:endParaRPr kumimoji="1" lang="en-US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Military</a:t>
                      </a: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Aircraft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Airframe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Engine &amp; components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Hydraulics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Avionics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굴림" pitchFamily="50" charset="-127"/>
                          <a:cs typeface="Arial" pitchFamily="34" charset="0"/>
                        </a:rPr>
                        <a:t>Landing Gear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2441773" y="5935176"/>
          <a:ext cx="6096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/>
                <a:gridCol w="1368152"/>
                <a:gridCol w="1800200"/>
                <a:gridCol w="1703512"/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Admin.</a:t>
                      </a: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2,098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Engineers </a:t>
                      </a: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2,067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Technician </a:t>
                      </a: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2,452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Manufacturer 3,172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12" name="직사각형 14"/>
          <p:cNvSpPr>
            <a:spLocks noChangeArrowheads="1"/>
          </p:cNvSpPr>
          <p:nvPr/>
        </p:nvSpPr>
        <p:spPr bwMode="auto">
          <a:xfrm>
            <a:off x="2297534" y="3592066"/>
            <a:ext cx="4478337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lIns="0" tIns="0" rIns="0" bIns="0">
            <a:spAutoFit/>
          </a:bodyPr>
          <a:lstStyle/>
          <a:p>
            <a:pPr algn="ctr" latinLnBrk="0">
              <a:defRPr/>
            </a:pPr>
            <a:r>
              <a:rPr kumimoji="0" lang="en-US" altLang="ko-KR" sz="17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 Korea Leading Companies </a:t>
            </a:r>
            <a:endParaRPr kumimoji="0" lang="ko-KR" altLang="en-US" sz="1700" b="1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 flipV="1">
            <a:off x="790566" y="4081264"/>
            <a:ext cx="7704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  <p:grpSp>
        <p:nvGrpSpPr>
          <p:cNvPr id="14" name="Group 28"/>
          <p:cNvGrpSpPr>
            <a:grpSpLocks/>
          </p:cNvGrpSpPr>
          <p:nvPr/>
        </p:nvGrpSpPr>
        <p:grpSpPr bwMode="auto">
          <a:xfrm>
            <a:off x="785589" y="5924698"/>
            <a:ext cx="1501775" cy="576263"/>
            <a:chOff x="253" y="1072"/>
            <a:chExt cx="946" cy="363"/>
          </a:xfrm>
        </p:grpSpPr>
        <p:grpSp>
          <p:nvGrpSpPr>
            <p:cNvPr id="15" name="Group 29"/>
            <p:cNvGrpSpPr>
              <a:grpSpLocks/>
            </p:cNvGrpSpPr>
            <p:nvPr/>
          </p:nvGrpSpPr>
          <p:grpSpPr bwMode="auto">
            <a:xfrm>
              <a:off x="253" y="1096"/>
              <a:ext cx="946" cy="320"/>
              <a:chOff x="277" y="1096"/>
              <a:chExt cx="946" cy="320"/>
            </a:xfrm>
          </p:grpSpPr>
          <p:sp>
            <p:nvSpPr>
              <p:cNvPr id="18" name="AutoShape 30"/>
              <p:cNvSpPr>
                <a:spLocks noChangeArrowheads="1"/>
              </p:cNvSpPr>
              <p:nvPr/>
            </p:nvSpPr>
            <p:spPr bwMode="auto">
              <a:xfrm>
                <a:off x="277" y="1096"/>
                <a:ext cx="946" cy="320"/>
              </a:xfrm>
              <a:prstGeom prst="roundRect">
                <a:avLst>
                  <a:gd name="adj" fmla="val 0"/>
                </a:avLst>
              </a:prstGeom>
              <a:solidFill>
                <a:srgbClr val="003366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pic>
            <p:nvPicPr>
              <p:cNvPr id="19" name="Picture 31" descr="00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98" y="1101"/>
                <a:ext cx="914" cy="65"/>
              </a:xfrm>
              <a:prstGeom prst="rect">
                <a:avLst/>
              </a:prstGeom>
              <a:noFill/>
            </p:spPr>
          </p:pic>
        </p:grpSp>
        <p:sp>
          <p:nvSpPr>
            <p:cNvPr id="16" name="AutoShape 32"/>
            <p:cNvSpPr>
              <a:spLocks noChangeArrowheads="1"/>
            </p:cNvSpPr>
            <p:nvPr/>
          </p:nvSpPr>
          <p:spPr bwMode="auto">
            <a:xfrm>
              <a:off x="324" y="1072"/>
              <a:ext cx="816" cy="363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ko-KR" sz="1500" b="1" dirty="0" smtClean="0">
                  <a:solidFill>
                    <a:schemeClr val="bg1"/>
                  </a:solidFill>
                  <a:latin typeface="Arial" charset="0"/>
                  <a:ea typeface="HY헤드라인M" pitchFamily="18" charset="-127"/>
                  <a:cs typeface="Arial" charset="0"/>
                </a:rPr>
                <a:t>Employments</a:t>
              </a:r>
            </a:p>
            <a:p>
              <a:pPr algn="ctr"/>
              <a:r>
                <a:rPr lang="en-US" altLang="ko-KR" sz="1500" b="1" dirty="0" smtClean="0">
                  <a:solidFill>
                    <a:schemeClr val="bg1"/>
                  </a:solidFill>
                  <a:latin typeface="Arial" charset="0"/>
                  <a:ea typeface="HY헤드라인M" pitchFamily="18" charset="-127"/>
                  <a:cs typeface="Arial" charset="0"/>
                </a:rPr>
                <a:t>Total : 9,780</a:t>
              </a:r>
              <a:endParaRPr lang="en-US" altLang="ko-KR" sz="1500" b="1" dirty="0">
                <a:solidFill>
                  <a:schemeClr val="bg1"/>
                </a:solidFill>
                <a:latin typeface="Arial" charset="0"/>
                <a:ea typeface="HY헤드라인M" pitchFamily="18" charset="-127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/>
              <a:t>III. Analysis of Indonesia and Korea’s Aerospace Industries </a:t>
            </a:r>
            <a:br>
              <a:rPr lang="en-US" altLang="ko-KR" dirty="0"/>
            </a:br>
            <a:r>
              <a:rPr lang="en-US" altLang="ko-KR" dirty="0" smtClean="0"/>
              <a:t>     and </a:t>
            </a:r>
            <a:r>
              <a:rPr lang="en-US" altLang="ko-KR" dirty="0"/>
              <a:t>Future Potential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B. Korean Aerospace Industry</a:t>
            </a:r>
          </a:p>
        </p:txBody>
      </p:sp>
      <p:sp>
        <p:nvSpPr>
          <p:cNvPr id="17" name="내용 개체 틀 1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sz="1800" dirty="0" smtClean="0">
                <a:solidFill>
                  <a:schemeClr val="tx1"/>
                </a:solidFill>
              </a:rPr>
              <a:t>3) Major Projects</a:t>
            </a:r>
          </a:p>
        </p:txBody>
      </p:sp>
      <p:sp>
        <p:nvSpPr>
          <p:cNvPr id="114" name="오각형 113"/>
          <p:cNvSpPr/>
          <p:nvPr/>
        </p:nvSpPr>
        <p:spPr>
          <a:xfrm>
            <a:off x="1041570" y="2050033"/>
            <a:ext cx="7346854" cy="1080120"/>
          </a:xfrm>
          <a:prstGeom prst="homePlat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dk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TextBox 13"/>
          <p:cNvSpPr txBox="1">
            <a:spLocks noChangeArrowheads="1"/>
          </p:cNvSpPr>
          <p:nvPr/>
        </p:nvSpPr>
        <p:spPr bwMode="auto">
          <a:xfrm>
            <a:off x="1600647" y="1609725"/>
            <a:ext cx="1152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b="1" dirty="0">
                <a:solidFill>
                  <a:srgbClr val="000076"/>
                </a:solidFill>
                <a:latin typeface="Arial" charset="0"/>
                <a:ea typeface="Arial Unicode MS" pitchFamily="50" charset="-127"/>
                <a:cs typeface="Arial" charset="0"/>
              </a:rPr>
              <a:t>1990</a:t>
            </a:r>
            <a:endParaRPr lang="ko-KR" altLang="en-US" b="1" dirty="0">
              <a:solidFill>
                <a:srgbClr val="000076"/>
              </a:solidFill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116" name="TextBox 14"/>
          <p:cNvSpPr txBox="1">
            <a:spLocks noChangeArrowheads="1"/>
          </p:cNvSpPr>
          <p:nvPr/>
        </p:nvSpPr>
        <p:spPr bwMode="auto">
          <a:xfrm>
            <a:off x="4266059" y="1609725"/>
            <a:ext cx="11509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b="1">
                <a:solidFill>
                  <a:srgbClr val="000076"/>
                </a:solidFill>
                <a:latin typeface="Arial" charset="0"/>
                <a:ea typeface="Arial Unicode MS" pitchFamily="50" charset="-127"/>
                <a:cs typeface="Arial" charset="0"/>
              </a:rPr>
              <a:t>2000</a:t>
            </a:r>
            <a:endParaRPr lang="ko-KR" altLang="en-US" b="1">
              <a:solidFill>
                <a:srgbClr val="000076"/>
              </a:solidFill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117" name="TextBox 15"/>
          <p:cNvSpPr txBox="1">
            <a:spLocks noChangeArrowheads="1"/>
          </p:cNvSpPr>
          <p:nvPr/>
        </p:nvSpPr>
        <p:spPr bwMode="auto">
          <a:xfrm>
            <a:off x="6929884" y="1609725"/>
            <a:ext cx="1152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b="1">
                <a:solidFill>
                  <a:srgbClr val="000076"/>
                </a:solidFill>
                <a:latin typeface="Arial" charset="0"/>
                <a:ea typeface="Arial Unicode MS" pitchFamily="50" charset="-127"/>
                <a:cs typeface="Arial" charset="0"/>
              </a:rPr>
              <a:t>2010</a:t>
            </a:r>
            <a:endParaRPr lang="ko-KR" altLang="en-US" b="1">
              <a:solidFill>
                <a:srgbClr val="000076"/>
              </a:solidFill>
              <a:latin typeface="Arial" charset="0"/>
              <a:ea typeface="Arial Unicode MS" pitchFamily="50" charset="-127"/>
              <a:cs typeface="Arial" charset="0"/>
            </a:endParaRPr>
          </a:p>
        </p:txBody>
      </p:sp>
      <p:pic>
        <p:nvPicPr>
          <p:cNvPr id="118" name="Picture 2" descr="http://images.scripting.com/archiveScriptingCom/2004/09/16/f1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522" y="2338388"/>
            <a:ext cx="11398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" name="TextBox 25"/>
          <p:cNvSpPr txBox="1">
            <a:spLocks noChangeArrowheads="1"/>
          </p:cNvSpPr>
          <p:nvPr/>
        </p:nvSpPr>
        <p:spPr bwMode="auto">
          <a:xfrm>
            <a:off x="1764159" y="2806700"/>
            <a:ext cx="21605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 dirty="0">
                <a:latin typeface="Arial" charset="0"/>
                <a:ea typeface="Arial Unicode MS" pitchFamily="50" charset="-127"/>
                <a:cs typeface="Arial" charset="0"/>
              </a:rPr>
              <a:t>License Production</a:t>
            </a:r>
            <a:endParaRPr lang="ko-KR" altLang="en-US" sz="1400" b="1" dirty="0"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120" name="TextBox 26"/>
          <p:cNvSpPr txBox="1">
            <a:spLocks noChangeArrowheads="1"/>
          </p:cNvSpPr>
          <p:nvPr/>
        </p:nvSpPr>
        <p:spPr bwMode="auto">
          <a:xfrm>
            <a:off x="2340422" y="2054225"/>
            <a:ext cx="1295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 dirty="0">
                <a:latin typeface="Arial" charset="0"/>
                <a:ea typeface="Arial Unicode MS" pitchFamily="50" charset="-127"/>
                <a:cs typeface="Arial" charset="0"/>
              </a:rPr>
              <a:t>KF-16</a:t>
            </a:r>
            <a:endParaRPr lang="ko-KR" altLang="en-US" sz="1400" b="1" dirty="0"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121" name="TextBox 28"/>
          <p:cNvSpPr txBox="1">
            <a:spLocks noChangeArrowheads="1"/>
          </p:cNvSpPr>
          <p:nvPr/>
        </p:nvSpPr>
        <p:spPr bwMode="auto">
          <a:xfrm>
            <a:off x="4501009" y="2806700"/>
            <a:ext cx="2159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Development</a:t>
            </a:r>
            <a:endParaRPr lang="ko-KR" altLang="en-US" sz="14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pic>
        <p:nvPicPr>
          <p:cNvPr id="122" name="Picture 6" descr="http://www.aerospace.go.kr/Document/SH_AIRDIC/0/T-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9" y="2317750"/>
            <a:ext cx="1024624" cy="573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" name="TextBox 29"/>
          <p:cNvSpPr txBox="1">
            <a:spLocks noChangeArrowheads="1"/>
          </p:cNvSpPr>
          <p:nvPr/>
        </p:nvSpPr>
        <p:spPr bwMode="auto">
          <a:xfrm>
            <a:off x="3996184" y="2054225"/>
            <a:ext cx="12969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KT-1</a:t>
            </a:r>
            <a:endParaRPr lang="ko-KR" altLang="en-US" sz="14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124" name="TextBox 30"/>
          <p:cNvSpPr txBox="1">
            <a:spLocks noChangeArrowheads="1"/>
          </p:cNvSpPr>
          <p:nvPr/>
        </p:nvSpPr>
        <p:spPr bwMode="auto">
          <a:xfrm>
            <a:off x="5509072" y="2054225"/>
            <a:ext cx="1295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T-50</a:t>
            </a:r>
            <a:endParaRPr lang="ko-KR" altLang="en-US" sz="14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125" name="오각형 124"/>
          <p:cNvSpPr/>
          <p:nvPr/>
        </p:nvSpPr>
        <p:spPr>
          <a:xfrm>
            <a:off x="1043608" y="3221599"/>
            <a:ext cx="7416823" cy="1080120"/>
          </a:xfrm>
          <a:prstGeom prst="homePlat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dk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6" name="TextBox 34"/>
          <p:cNvSpPr txBox="1">
            <a:spLocks noChangeArrowheads="1"/>
          </p:cNvSpPr>
          <p:nvPr/>
        </p:nvSpPr>
        <p:spPr bwMode="auto">
          <a:xfrm>
            <a:off x="1765747" y="3984625"/>
            <a:ext cx="21605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 dirty="0">
                <a:latin typeface="Arial" charset="0"/>
                <a:ea typeface="Arial Unicode MS" pitchFamily="50" charset="-127"/>
                <a:cs typeface="Arial" charset="0"/>
              </a:rPr>
              <a:t>License Production</a:t>
            </a:r>
            <a:endParaRPr lang="ko-KR" altLang="en-US" sz="1400" b="1" dirty="0"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127" name="TextBox 35"/>
          <p:cNvSpPr txBox="1">
            <a:spLocks noChangeArrowheads="1"/>
          </p:cNvSpPr>
          <p:nvPr/>
        </p:nvSpPr>
        <p:spPr bwMode="auto">
          <a:xfrm>
            <a:off x="2053084" y="3175000"/>
            <a:ext cx="1295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UH-60</a:t>
            </a:r>
            <a:endParaRPr lang="ko-KR" altLang="en-US" sz="14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128" name="TextBox 39"/>
          <p:cNvSpPr txBox="1">
            <a:spLocks noChangeArrowheads="1"/>
          </p:cNvSpPr>
          <p:nvPr/>
        </p:nvSpPr>
        <p:spPr bwMode="auto">
          <a:xfrm>
            <a:off x="4069209" y="3175000"/>
            <a:ext cx="1295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SB-427</a:t>
            </a:r>
            <a:endParaRPr lang="ko-KR" altLang="en-US" sz="14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129" name="TextBox 40"/>
          <p:cNvSpPr txBox="1">
            <a:spLocks noChangeArrowheads="1"/>
          </p:cNvSpPr>
          <p:nvPr/>
        </p:nvSpPr>
        <p:spPr bwMode="auto">
          <a:xfrm>
            <a:off x="6875909" y="3175000"/>
            <a:ext cx="12969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 dirty="0">
                <a:latin typeface="Arial" charset="0"/>
                <a:ea typeface="Arial Unicode MS" pitchFamily="50" charset="-127"/>
                <a:cs typeface="Arial" charset="0"/>
              </a:rPr>
              <a:t>KUH</a:t>
            </a:r>
            <a:endParaRPr lang="ko-KR" altLang="en-US" sz="1400" b="1" dirty="0">
              <a:latin typeface="Arial" charset="0"/>
              <a:ea typeface="Arial Unicode MS" pitchFamily="50" charset="-127"/>
              <a:cs typeface="Arial" charset="0"/>
            </a:endParaRPr>
          </a:p>
        </p:txBody>
      </p:sp>
      <p:pic>
        <p:nvPicPr>
          <p:cNvPr id="130" name="Picture 8" descr="http://pds15.egloos.com/pds/200910/24/58/c0069058_4ae299c2a0960.jpg"/>
          <p:cNvPicPr>
            <a:picLocks noChangeAspect="1" noChangeArrowheads="1"/>
          </p:cNvPicPr>
          <p:nvPr/>
        </p:nvPicPr>
        <p:blipFill>
          <a:blip r:embed="rId4" cstate="print"/>
          <a:srcRect l="33884" t="26033" r="6433" b="49580"/>
          <a:stretch>
            <a:fillRect/>
          </a:stretch>
        </p:blipFill>
        <p:spPr bwMode="auto">
          <a:xfrm>
            <a:off x="6297275" y="3498057"/>
            <a:ext cx="1702534" cy="578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" name="Picture 10" descr="http://yukibigstone.hp.infoseek.co.jp/seoul01/st/19042.jpg"/>
          <p:cNvPicPr>
            <a:picLocks noChangeAspect="1" noChangeArrowheads="1"/>
          </p:cNvPicPr>
          <p:nvPr/>
        </p:nvPicPr>
        <p:blipFill>
          <a:blip r:embed="rId5" cstate="print"/>
          <a:srcRect l="3300" t="21356" r="5035" b="17426"/>
          <a:stretch>
            <a:fillRect/>
          </a:stretch>
        </p:blipFill>
        <p:spPr bwMode="auto">
          <a:xfrm>
            <a:off x="4105743" y="3462907"/>
            <a:ext cx="1358447" cy="604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" name="Picture 12" descr="http://openimage.interpark.com/goods_image/9/7/9/0/124459790s.gif"/>
          <p:cNvPicPr>
            <a:picLocks noChangeAspect="1" noChangeArrowheads="1"/>
          </p:cNvPicPr>
          <p:nvPr/>
        </p:nvPicPr>
        <p:blipFill>
          <a:blip r:embed="rId6" cstate="print"/>
          <a:srcRect t="25200" r="2699" b="31601"/>
          <a:stretch>
            <a:fillRect/>
          </a:stretch>
        </p:blipFill>
        <p:spPr bwMode="auto">
          <a:xfrm>
            <a:off x="1980059" y="3462907"/>
            <a:ext cx="1658938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" name="오각형 132"/>
          <p:cNvSpPr/>
          <p:nvPr/>
        </p:nvSpPr>
        <p:spPr>
          <a:xfrm>
            <a:off x="1033440" y="4399012"/>
            <a:ext cx="7396428" cy="1080120"/>
          </a:xfrm>
          <a:prstGeom prst="homePlat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dk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4" name="TextBox 46"/>
          <p:cNvSpPr txBox="1">
            <a:spLocks noChangeArrowheads="1"/>
          </p:cNvSpPr>
          <p:nvPr/>
        </p:nvSpPr>
        <p:spPr bwMode="auto">
          <a:xfrm>
            <a:off x="3635822" y="5191125"/>
            <a:ext cx="21605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Development</a:t>
            </a:r>
            <a:endParaRPr lang="ko-KR" altLang="en-US" sz="14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grpSp>
        <p:nvGrpSpPr>
          <p:cNvPr id="135" name="그룹 52"/>
          <p:cNvGrpSpPr>
            <a:grpSpLocks/>
          </p:cNvGrpSpPr>
          <p:nvPr/>
        </p:nvGrpSpPr>
        <p:grpSpPr bwMode="auto">
          <a:xfrm>
            <a:off x="1600647" y="1798638"/>
            <a:ext cx="6265862" cy="144462"/>
            <a:chOff x="1763688" y="1628800"/>
            <a:chExt cx="6264696" cy="144016"/>
          </a:xfrm>
        </p:grpSpPr>
        <p:cxnSp>
          <p:nvCxnSpPr>
            <p:cNvPr id="136" name="직선 연결선 135"/>
            <p:cNvCxnSpPr/>
            <p:nvPr/>
          </p:nvCxnSpPr>
          <p:spPr>
            <a:xfrm>
              <a:off x="1763688" y="1772816"/>
              <a:ext cx="6264696" cy="0"/>
            </a:xfrm>
            <a:prstGeom prst="line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직선 연결선 136"/>
            <p:cNvCxnSpPr/>
            <p:nvPr/>
          </p:nvCxnSpPr>
          <p:spPr>
            <a:xfrm rot="5400000">
              <a:off x="1691680" y="1700808"/>
              <a:ext cx="144016" cy="0"/>
            </a:xfrm>
            <a:prstGeom prst="line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직선 연결선 137"/>
            <p:cNvCxnSpPr/>
            <p:nvPr/>
          </p:nvCxnSpPr>
          <p:spPr>
            <a:xfrm rot="5400000">
              <a:off x="4356596" y="1700808"/>
              <a:ext cx="144016" cy="0"/>
            </a:xfrm>
            <a:prstGeom prst="line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직선 연결선 138"/>
            <p:cNvCxnSpPr/>
            <p:nvPr/>
          </p:nvCxnSpPr>
          <p:spPr>
            <a:xfrm rot="5400000">
              <a:off x="6948502" y="1700808"/>
              <a:ext cx="144016" cy="0"/>
            </a:xfrm>
            <a:prstGeom prst="line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0" name="Picture 14" descr="http://www.sciencetimes.co.kr/data/article/10000/image/0000009798_01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60009" y="4759325"/>
            <a:ext cx="827088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1" name="TextBox 48"/>
          <p:cNvSpPr txBox="1">
            <a:spLocks noChangeArrowheads="1"/>
          </p:cNvSpPr>
          <p:nvPr/>
        </p:nvSpPr>
        <p:spPr bwMode="auto">
          <a:xfrm>
            <a:off x="6660009" y="4398963"/>
            <a:ext cx="12969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Tilt-rotor</a:t>
            </a:r>
            <a:endParaRPr lang="ko-KR" altLang="en-US" sz="14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pic>
        <p:nvPicPr>
          <p:cNvPr id="142" name="Picture 16" descr="http://cfs7.tistory.com/image/26/tistory/2008/08/05/18/17/48981a99e49a1"/>
          <p:cNvPicPr>
            <a:picLocks noChangeAspect="1" noChangeArrowheads="1"/>
          </p:cNvPicPr>
          <p:nvPr/>
        </p:nvPicPr>
        <p:blipFill>
          <a:blip r:embed="rId8" cstate="print"/>
          <a:srcRect l="11880" t="28880" r="25481" b="37143"/>
          <a:stretch>
            <a:fillRect/>
          </a:stretch>
        </p:blipFill>
        <p:spPr bwMode="auto">
          <a:xfrm>
            <a:off x="2195959" y="4759325"/>
            <a:ext cx="12954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" name="TextBox 59"/>
          <p:cNvSpPr txBox="1">
            <a:spLocks noChangeArrowheads="1"/>
          </p:cNvSpPr>
          <p:nvPr/>
        </p:nvSpPr>
        <p:spPr bwMode="auto">
          <a:xfrm>
            <a:off x="2267397" y="4398963"/>
            <a:ext cx="12969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 dirty="0">
                <a:latin typeface="Arial" charset="0"/>
                <a:ea typeface="Arial Unicode MS" pitchFamily="50" charset="-127"/>
                <a:cs typeface="Arial" charset="0"/>
              </a:rPr>
              <a:t>RQ-101</a:t>
            </a:r>
            <a:endParaRPr lang="ko-KR" altLang="en-US" sz="1400" b="1" dirty="0">
              <a:latin typeface="Arial" charset="0"/>
              <a:ea typeface="Arial Unicode MS" pitchFamily="50" charset="-127"/>
              <a:cs typeface="Arial" charset="0"/>
            </a:endParaRPr>
          </a:p>
        </p:txBody>
      </p:sp>
      <p:pic>
        <p:nvPicPr>
          <p:cNvPr id="144" name="Picture 1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08847" y="4759325"/>
            <a:ext cx="11763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" name="TextBox 61"/>
          <p:cNvSpPr txBox="1">
            <a:spLocks noChangeArrowheads="1"/>
          </p:cNvSpPr>
          <p:nvPr/>
        </p:nvSpPr>
        <p:spPr bwMode="auto">
          <a:xfrm>
            <a:off x="3348484" y="4398963"/>
            <a:ext cx="2447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Unmanned Airship</a:t>
            </a:r>
            <a:endParaRPr lang="ko-KR" altLang="en-US" sz="14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pic>
        <p:nvPicPr>
          <p:cNvPr id="146" name="그림 37" descr="KT-1_1.jpg"/>
          <p:cNvPicPr>
            <a:picLocks noChangeAspect="1"/>
          </p:cNvPicPr>
          <p:nvPr/>
        </p:nvPicPr>
        <p:blipFill>
          <a:blip r:embed="rId10" cstate="print"/>
          <a:srcRect t="17281" b="22241"/>
          <a:stretch>
            <a:fillRect/>
          </a:stretch>
        </p:blipFill>
        <p:spPr bwMode="auto">
          <a:xfrm>
            <a:off x="3851722" y="2317750"/>
            <a:ext cx="1111250" cy="569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7" name="Picture 14" descr="KC-100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0009" y="2260923"/>
            <a:ext cx="15113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8" name="TextBox 30"/>
          <p:cNvSpPr txBox="1">
            <a:spLocks noChangeArrowheads="1"/>
          </p:cNvSpPr>
          <p:nvPr/>
        </p:nvSpPr>
        <p:spPr bwMode="auto">
          <a:xfrm>
            <a:off x="6660009" y="2054225"/>
            <a:ext cx="1295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 dirty="0">
                <a:latin typeface="Arial" charset="0"/>
                <a:ea typeface="Arial Unicode MS" pitchFamily="50" charset="-127"/>
                <a:cs typeface="Arial" charset="0"/>
              </a:rPr>
              <a:t>KC-100</a:t>
            </a:r>
            <a:endParaRPr lang="ko-KR" altLang="en-US" sz="1400" b="1" dirty="0"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149" name="TextBox 48"/>
          <p:cNvSpPr txBox="1">
            <a:spLocks noChangeArrowheads="1"/>
          </p:cNvSpPr>
          <p:nvPr/>
        </p:nvSpPr>
        <p:spPr bwMode="auto">
          <a:xfrm>
            <a:off x="5291584" y="4398963"/>
            <a:ext cx="14414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200" b="1">
                <a:latin typeface="Arial" charset="0"/>
                <a:ea typeface="Arial Unicode MS" pitchFamily="50" charset="-127"/>
                <a:cs typeface="Arial" charset="0"/>
              </a:rPr>
              <a:t>Unmanned Military Aircraft</a:t>
            </a:r>
          </a:p>
        </p:txBody>
      </p:sp>
      <p:sp>
        <p:nvSpPr>
          <p:cNvPr id="150" name="오각형 149"/>
          <p:cNvSpPr/>
          <p:nvPr/>
        </p:nvSpPr>
        <p:spPr>
          <a:xfrm>
            <a:off x="1031496" y="5570479"/>
            <a:ext cx="7428936" cy="1080120"/>
          </a:xfrm>
          <a:prstGeom prst="homePlat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151" name="TextBox 34"/>
          <p:cNvSpPr txBox="1">
            <a:spLocks noChangeArrowheads="1"/>
          </p:cNvSpPr>
          <p:nvPr/>
        </p:nvSpPr>
        <p:spPr bwMode="auto">
          <a:xfrm>
            <a:off x="2051497" y="5603875"/>
            <a:ext cx="16557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200" b="1">
                <a:latin typeface="Arial" charset="0"/>
                <a:ea typeface="Arial Unicode MS" pitchFamily="50" charset="-127"/>
                <a:cs typeface="Arial" charset="0"/>
              </a:rPr>
              <a:t>Large aircraft</a:t>
            </a:r>
          </a:p>
          <a:p>
            <a:pPr algn="ctr"/>
            <a:r>
              <a:rPr lang="en-US" altLang="ko-KR" sz="1200" b="1">
                <a:latin typeface="Arial" charset="0"/>
                <a:ea typeface="Arial Unicode MS" pitchFamily="50" charset="-127"/>
                <a:cs typeface="Arial" charset="0"/>
              </a:rPr>
              <a:t>components</a:t>
            </a:r>
            <a:endParaRPr lang="ko-KR" altLang="en-US" sz="12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152" name="TextBox 34"/>
          <p:cNvSpPr txBox="1">
            <a:spLocks noChangeArrowheads="1"/>
          </p:cNvSpPr>
          <p:nvPr/>
        </p:nvSpPr>
        <p:spPr bwMode="auto">
          <a:xfrm>
            <a:off x="4067622" y="5603875"/>
            <a:ext cx="16557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200" b="1">
                <a:latin typeface="Arial" charset="0"/>
                <a:ea typeface="Arial Unicode MS" pitchFamily="50" charset="-127"/>
                <a:cs typeface="Arial" charset="0"/>
              </a:rPr>
              <a:t>Large aircraft</a:t>
            </a:r>
          </a:p>
          <a:p>
            <a:pPr algn="ctr"/>
            <a:r>
              <a:rPr lang="en-US" altLang="ko-KR" sz="1200" b="1">
                <a:latin typeface="Arial" charset="0"/>
                <a:ea typeface="Arial Unicode MS" pitchFamily="50" charset="-127"/>
                <a:cs typeface="Arial" charset="0"/>
              </a:rPr>
              <a:t>components</a:t>
            </a:r>
            <a:endParaRPr lang="ko-KR" altLang="en-US" sz="12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153" name="TextBox 34"/>
          <p:cNvSpPr txBox="1">
            <a:spLocks noChangeArrowheads="1"/>
          </p:cNvSpPr>
          <p:nvPr/>
        </p:nvSpPr>
        <p:spPr bwMode="auto">
          <a:xfrm>
            <a:off x="6156772" y="5561013"/>
            <a:ext cx="18002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200" b="1" dirty="0">
                <a:latin typeface="Arial" charset="0"/>
                <a:ea typeface="Arial Unicode MS" pitchFamily="50" charset="-127"/>
                <a:cs typeface="Arial" charset="0"/>
              </a:rPr>
              <a:t>B-787</a:t>
            </a:r>
          </a:p>
          <a:p>
            <a:pPr algn="ctr"/>
            <a:r>
              <a:rPr lang="en-US" altLang="ko-KR" sz="1200" b="1" dirty="0">
                <a:latin typeface="Arial" charset="0"/>
                <a:ea typeface="Arial Unicode MS" pitchFamily="50" charset="-127"/>
                <a:cs typeface="Arial" charset="0"/>
              </a:rPr>
              <a:t>A-350 </a:t>
            </a:r>
          </a:p>
          <a:p>
            <a:pPr algn="ctr"/>
            <a:r>
              <a:rPr lang="en-US" altLang="ko-KR" sz="1200" b="1" dirty="0" err="1">
                <a:latin typeface="Arial" charset="0"/>
                <a:ea typeface="Arial Unicode MS" pitchFamily="50" charset="-127"/>
                <a:cs typeface="Arial" charset="0"/>
              </a:rPr>
              <a:t>GEnx</a:t>
            </a:r>
            <a:r>
              <a:rPr lang="en-US" altLang="ko-KR" sz="1200" b="1" dirty="0">
                <a:latin typeface="Arial" charset="0"/>
                <a:ea typeface="Arial Unicode MS" pitchFamily="50" charset="-127"/>
                <a:cs typeface="Arial" charset="0"/>
              </a:rPr>
              <a:t> </a:t>
            </a:r>
            <a:r>
              <a:rPr lang="ko-KR" altLang="en-US" sz="1200" b="1" dirty="0">
                <a:latin typeface="Arial" charset="0"/>
                <a:ea typeface="Arial Unicode MS" pitchFamily="50" charset="-127"/>
                <a:cs typeface="Arial" charset="0"/>
              </a:rPr>
              <a:t> </a:t>
            </a:r>
            <a:r>
              <a:rPr lang="en-US" altLang="ko-KR" sz="1200" b="1" dirty="0">
                <a:latin typeface="Arial" charset="0"/>
                <a:ea typeface="Arial Unicode MS" pitchFamily="50" charset="-127"/>
                <a:cs typeface="Arial" charset="0"/>
              </a:rPr>
              <a:t>Engine</a:t>
            </a:r>
            <a:endParaRPr lang="ko-KR" altLang="en-US" sz="1200" b="1" dirty="0"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154" name="TextBox 25"/>
          <p:cNvSpPr txBox="1">
            <a:spLocks noChangeArrowheads="1"/>
          </p:cNvSpPr>
          <p:nvPr/>
        </p:nvSpPr>
        <p:spPr bwMode="auto">
          <a:xfrm>
            <a:off x="2195959" y="6316663"/>
            <a:ext cx="1295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Production</a:t>
            </a:r>
            <a:endParaRPr lang="ko-KR" altLang="en-US" sz="14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155" name="TextBox 25"/>
          <p:cNvSpPr txBox="1">
            <a:spLocks noChangeArrowheads="1"/>
          </p:cNvSpPr>
          <p:nvPr/>
        </p:nvSpPr>
        <p:spPr bwMode="auto">
          <a:xfrm>
            <a:off x="4212084" y="6324600"/>
            <a:ext cx="1295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Production</a:t>
            </a:r>
            <a:endParaRPr lang="ko-KR" altLang="en-US" sz="14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156" name="TextBox 25"/>
          <p:cNvSpPr txBox="1">
            <a:spLocks noChangeArrowheads="1"/>
          </p:cNvSpPr>
          <p:nvPr/>
        </p:nvSpPr>
        <p:spPr bwMode="auto">
          <a:xfrm>
            <a:off x="6660009" y="6324600"/>
            <a:ext cx="863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RSP</a:t>
            </a:r>
            <a:endParaRPr lang="ko-KR" altLang="en-US" sz="14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pic>
        <p:nvPicPr>
          <p:cNvPr id="157" name="Picture 40" descr="그림1"/>
          <p:cNvPicPr>
            <a:picLocks noChangeAspect="1" noChangeArrowheads="1"/>
          </p:cNvPicPr>
          <p:nvPr/>
        </p:nvPicPr>
        <p:blipFill>
          <a:blip r:embed="rId12" cstate="print"/>
          <a:srcRect l="1288" t="3999" r="70912" b="62788"/>
          <a:stretch>
            <a:fillRect/>
          </a:stretch>
        </p:blipFill>
        <p:spPr bwMode="auto">
          <a:xfrm>
            <a:off x="395536" y="1838328"/>
            <a:ext cx="1538221" cy="1378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8" name="직사각형 157"/>
          <p:cNvSpPr/>
          <p:nvPr/>
        </p:nvSpPr>
        <p:spPr>
          <a:xfrm>
            <a:off x="558602" y="2348880"/>
            <a:ext cx="108012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75000"/>
              </a:lnSpc>
              <a:defRPr/>
            </a:pPr>
            <a:r>
              <a:rPr lang="en-US" altLang="ko-KR" b="1" spc="-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Fixed </a:t>
            </a:r>
          </a:p>
          <a:p>
            <a:pPr algn="ctr" eaLnBrk="0" hangingPunct="0">
              <a:lnSpc>
                <a:spcPct val="75000"/>
              </a:lnSpc>
              <a:defRPr/>
            </a:pPr>
            <a:r>
              <a:rPr lang="en-US" altLang="ko-KR" b="1" spc="-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Wing</a:t>
            </a:r>
            <a:endParaRPr lang="ko-KR" altLang="en-US" b="1" spc="-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pic>
        <p:nvPicPr>
          <p:cNvPr id="159" name="Picture 1" descr="C:\Users\KIET\Pictures\WW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95536" y="2980289"/>
            <a:ext cx="1599523" cy="1434259"/>
          </a:xfrm>
          <a:prstGeom prst="rect">
            <a:avLst/>
          </a:prstGeom>
          <a:noFill/>
        </p:spPr>
      </p:pic>
      <p:pic>
        <p:nvPicPr>
          <p:cNvPr id="160" name="Picture 4" descr="C:\Users\KIET\Pictures\EE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95537" y="4279379"/>
            <a:ext cx="1440160" cy="1286700"/>
          </a:xfrm>
          <a:prstGeom prst="rect">
            <a:avLst/>
          </a:prstGeom>
          <a:noFill/>
        </p:spPr>
      </p:pic>
      <p:pic>
        <p:nvPicPr>
          <p:cNvPr id="161" name="Picture 5" descr="C:\Users\KIET\Pictures\EE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95537" y="5480366"/>
            <a:ext cx="1440160" cy="1286700"/>
          </a:xfrm>
          <a:prstGeom prst="rect">
            <a:avLst/>
          </a:prstGeom>
          <a:noFill/>
        </p:spPr>
      </p:pic>
      <p:sp>
        <p:nvSpPr>
          <p:cNvPr id="162" name="직사각형 161"/>
          <p:cNvSpPr/>
          <p:nvPr/>
        </p:nvSpPr>
        <p:spPr>
          <a:xfrm>
            <a:off x="558602" y="3540666"/>
            <a:ext cx="116205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75000"/>
              </a:lnSpc>
              <a:defRPr/>
            </a:pPr>
            <a:r>
              <a:rPr lang="en-US" altLang="ko-KR" b="1" spc="-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Rotary</a:t>
            </a:r>
          </a:p>
          <a:p>
            <a:pPr algn="ctr" eaLnBrk="0" hangingPunct="0">
              <a:lnSpc>
                <a:spcPct val="75000"/>
              </a:lnSpc>
              <a:defRPr/>
            </a:pPr>
            <a:r>
              <a:rPr lang="en-US" altLang="ko-KR" b="1" spc="-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Wing</a:t>
            </a:r>
            <a:endParaRPr lang="ko-KR" altLang="en-US" b="1" spc="-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63" name="직사각형 162"/>
          <p:cNvSpPr/>
          <p:nvPr/>
        </p:nvSpPr>
        <p:spPr>
          <a:xfrm>
            <a:off x="544885" y="4812010"/>
            <a:ext cx="1162050" cy="30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75000"/>
              </a:lnSpc>
              <a:defRPr/>
            </a:pPr>
            <a:r>
              <a:rPr lang="en-US" altLang="ko-KR" b="1" spc="-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UAV</a:t>
            </a:r>
            <a:endParaRPr lang="ko-KR" altLang="en-US" b="1" spc="-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544885" y="6031839"/>
            <a:ext cx="1162050" cy="30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75000"/>
              </a:lnSpc>
              <a:defRPr/>
            </a:pPr>
            <a:r>
              <a:rPr lang="en-US" altLang="ko-KR" b="1" spc="-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Export</a:t>
            </a:r>
            <a:endParaRPr lang="ko-KR" altLang="en-US" b="1" spc="-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65" name="TextBox 37"/>
          <p:cNvSpPr txBox="1">
            <a:spLocks noChangeArrowheads="1"/>
          </p:cNvSpPr>
          <p:nvPr/>
        </p:nvSpPr>
        <p:spPr bwMode="auto">
          <a:xfrm>
            <a:off x="4994175" y="4005263"/>
            <a:ext cx="21605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 dirty="0">
                <a:latin typeface="Arial" charset="0"/>
                <a:ea typeface="Arial Unicode MS" pitchFamily="50" charset="-127"/>
                <a:cs typeface="Arial" charset="0"/>
              </a:rPr>
              <a:t>Development</a:t>
            </a:r>
            <a:endParaRPr lang="ko-KR" altLang="en-US" sz="1400" b="1" dirty="0">
              <a:latin typeface="Arial" charset="0"/>
              <a:ea typeface="Arial Unicode MS" pitchFamily="50" charset="-127"/>
              <a:cs typeface="Arial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/>
              <a:t>III. Analysis of Indonesia and Korea’s Aerospace Industries </a:t>
            </a:r>
            <a:br>
              <a:rPr lang="en-US" altLang="ko-KR" dirty="0"/>
            </a:br>
            <a:r>
              <a:rPr lang="en-US" altLang="ko-KR" dirty="0" smtClean="0"/>
              <a:t>     and </a:t>
            </a:r>
            <a:r>
              <a:rPr lang="en-US" altLang="ko-KR" dirty="0"/>
              <a:t>Future Potential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B. Korean Aerospace Industry</a:t>
            </a:r>
          </a:p>
        </p:txBody>
      </p:sp>
      <p:sp>
        <p:nvSpPr>
          <p:cNvPr id="17" name="내용 개체 틀 1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sz="1800" dirty="0" smtClean="0">
                <a:solidFill>
                  <a:schemeClr val="tx1"/>
                </a:solidFill>
              </a:rPr>
              <a:t>4) Future Potential and Korea Aerospace Vision 2020</a:t>
            </a:r>
          </a:p>
          <a:p>
            <a:pPr>
              <a:lnSpc>
                <a:spcPct val="50000"/>
              </a:lnSpc>
              <a:buNone/>
            </a:pPr>
            <a:endParaRPr lang="en-US" altLang="ko-KR" dirty="0" smtClean="0">
              <a:solidFill>
                <a:schemeClr val="tx1"/>
              </a:solidFill>
            </a:endParaRPr>
          </a:p>
          <a:p>
            <a:r>
              <a:rPr lang="en-US" altLang="ko-KR" dirty="0" smtClean="0"/>
              <a:t>Goal : Become One of the World’s -Leading Countries in Aerospace Industry</a:t>
            </a:r>
            <a:br>
              <a:rPr lang="en-US" altLang="ko-KR" dirty="0" smtClean="0"/>
            </a:br>
            <a:r>
              <a:rPr lang="en-US" altLang="ko-KR" dirty="0" smtClean="0"/>
              <a:t>by 2020</a:t>
            </a:r>
          </a:p>
          <a:p>
            <a:pPr lvl="1"/>
            <a:r>
              <a:rPr lang="en-US" altLang="ko-KR" dirty="0" smtClean="0"/>
              <a:t>Revenue : $20B (3% share of world market), Export : $10B</a:t>
            </a:r>
          </a:p>
          <a:p>
            <a:pPr lvl="1"/>
            <a:r>
              <a:rPr lang="en-US" altLang="ko-KR" dirty="0" smtClean="0"/>
              <a:t>Employments : 30,000+</a:t>
            </a:r>
          </a:p>
          <a:p>
            <a:pPr lvl="1"/>
            <a:r>
              <a:rPr lang="en-US" altLang="ko-KR" dirty="0" smtClean="0"/>
              <a:t>300+ companies in the industry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Detailed Strategy </a:t>
            </a:r>
          </a:p>
          <a:p>
            <a:pPr lvl="1"/>
            <a:r>
              <a:rPr lang="en-US" altLang="ko-KR" dirty="0" smtClean="0"/>
              <a:t>4 Aerospace Development Projects Promotion: Development cost – approximately $10B</a:t>
            </a:r>
          </a:p>
          <a:p>
            <a:pPr lvl="2"/>
            <a:r>
              <a:rPr lang="en-US" altLang="ko-KR" dirty="0" smtClean="0"/>
              <a:t>Military: The next generation military aircraft, attack helicopters</a:t>
            </a:r>
          </a:p>
          <a:p>
            <a:pPr lvl="2"/>
            <a:r>
              <a:rPr lang="en-US" altLang="ko-KR" dirty="0" smtClean="0"/>
              <a:t>Civil: Mid-sized planes, civilian demands</a:t>
            </a:r>
          </a:p>
          <a:p>
            <a:pPr lvl="2"/>
            <a:r>
              <a:rPr lang="en-US" altLang="ko-KR" dirty="0" smtClean="0"/>
              <a:t>Participating in RSP for large passenger planes and engines</a:t>
            </a:r>
          </a:p>
          <a:p>
            <a:pPr lvl="1"/>
            <a:r>
              <a:rPr lang="en-US" altLang="ko-KR" dirty="0" smtClean="0"/>
              <a:t>Participating in international co-developments</a:t>
            </a:r>
          </a:p>
          <a:p>
            <a:pPr lvl="1"/>
            <a:r>
              <a:rPr lang="en-US" altLang="ko-KR" dirty="0" smtClean="0"/>
              <a:t>Cultivation of MRO Industry</a:t>
            </a:r>
          </a:p>
          <a:p>
            <a:pPr lvl="1"/>
            <a:r>
              <a:rPr lang="en-US" altLang="ko-KR" dirty="0" smtClean="0"/>
              <a:t>Export promotion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/>
              <a:t>III. Analysis of Indonesia and Korea’s Aerospace Industries </a:t>
            </a:r>
            <a:br>
              <a:rPr lang="en-US" altLang="ko-KR" dirty="0"/>
            </a:br>
            <a:r>
              <a:rPr lang="en-US" altLang="ko-KR" dirty="0" smtClean="0"/>
              <a:t>     and </a:t>
            </a:r>
            <a:r>
              <a:rPr lang="en-US" altLang="ko-KR" dirty="0"/>
              <a:t>Future Potential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B. Korean Aerospace Industry</a:t>
            </a:r>
          </a:p>
        </p:txBody>
      </p:sp>
      <p:sp>
        <p:nvSpPr>
          <p:cNvPr id="17" name="내용 개체 틀 16"/>
          <p:cNvSpPr>
            <a:spLocks noGrp="1"/>
          </p:cNvSpPr>
          <p:nvPr>
            <p:ph idx="1"/>
          </p:nvPr>
        </p:nvSpPr>
        <p:spPr>
          <a:xfrm>
            <a:off x="466725" y="1165126"/>
            <a:ext cx="8363272" cy="55446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800" dirty="0" smtClean="0">
                <a:solidFill>
                  <a:schemeClr val="tx1"/>
                </a:solidFill>
              </a:rPr>
              <a:t>5) Development Road-map</a:t>
            </a:r>
          </a:p>
        </p:txBody>
      </p:sp>
      <p:cxnSp>
        <p:nvCxnSpPr>
          <p:cNvPr id="62" name="직선 연결선 61"/>
          <p:cNvCxnSpPr/>
          <p:nvPr/>
        </p:nvCxnSpPr>
        <p:spPr>
          <a:xfrm>
            <a:off x="1201613" y="1758405"/>
            <a:ext cx="7416800" cy="0"/>
          </a:xfrm>
          <a:prstGeom prst="line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rot="5400000">
            <a:off x="4874293" y="1657599"/>
            <a:ext cx="144463" cy="0"/>
          </a:xfrm>
          <a:prstGeom prst="line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 rot="5400000">
            <a:off x="7352381" y="1657599"/>
            <a:ext cx="144463" cy="0"/>
          </a:xfrm>
          <a:prstGeom prst="line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29"/>
          <p:cNvSpPr txBox="1">
            <a:spLocks noChangeArrowheads="1"/>
          </p:cNvSpPr>
          <p:nvPr/>
        </p:nvSpPr>
        <p:spPr bwMode="auto">
          <a:xfrm>
            <a:off x="1849313" y="1461542"/>
            <a:ext cx="11525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 dirty="0">
                <a:solidFill>
                  <a:srgbClr val="0070C0"/>
                </a:solidFill>
                <a:latin typeface="Arial" charset="0"/>
                <a:ea typeface="Arial Unicode MS" pitchFamily="50" charset="-127"/>
                <a:cs typeface="Arial" charset="0"/>
              </a:rPr>
              <a:t>2015</a:t>
            </a:r>
            <a:endParaRPr lang="ko-KR" altLang="en-US" sz="1400" b="1" dirty="0">
              <a:solidFill>
                <a:srgbClr val="0070C0"/>
              </a:solidFill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67" name="TextBox 30"/>
          <p:cNvSpPr txBox="1">
            <a:spLocks noChangeArrowheads="1"/>
          </p:cNvSpPr>
          <p:nvPr/>
        </p:nvSpPr>
        <p:spPr bwMode="auto">
          <a:xfrm>
            <a:off x="4944938" y="1463130"/>
            <a:ext cx="11525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>
                <a:solidFill>
                  <a:srgbClr val="0070C0"/>
                </a:solidFill>
                <a:latin typeface="Arial" charset="0"/>
                <a:ea typeface="Arial Unicode MS" pitchFamily="50" charset="-127"/>
                <a:cs typeface="Arial" charset="0"/>
              </a:rPr>
              <a:t>2020</a:t>
            </a:r>
            <a:endParaRPr lang="ko-KR" altLang="en-US" sz="1400" b="1">
              <a:solidFill>
                <a:srgbClr val="0070C0"/>
              </a:solidFill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68" name="TextBox 31"/>
          <p:cNvSpPr txBox="1">
            <a:spLocks noChangeArrowheads="1"/>
          </p:cNvSpPr>
          <p:nvPr/>
        </p:nvSpPr>
        <p:spPr bwMode="auto">
          <a:xfrm>
            <a:off x="7465888" y="1461542"/>
            <a:ext cx="11525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>
                <a:solidFill>
                  <a:srgbClr val="000076"/>
                </a:solidFill>
                <a:latin typeface="Arial" charset="0"/>
                <a:ea typeface="Arial Unicode MS" pitchFamily="50" charset="-127"/>
                <a:cs typeface="Arial" charset="0"/>
              </a:rPr>
              <a:t>2025</a:t>
            </a:r>
            <a:endParaRPr lang="ko-KR" altLang="en-US" sz="1400" b="1">
              <a:solidFill>
                <a:srgbClr val="000076"/>
              </a:solidFill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69" name="오각형 68"/>
          <p:cNvSpPr/>
          <p:nvPr/>
        </p:nvSpPr>
        <p:spPr>
          <a:xfrm>
            <a:off x="1201340" y="1878757"/>
            <a:ext cx="7416824" cy="936104"/>
          </a:xfrm>
          <a:prstGeom prst="homePlat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dk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" name="Picture 6" descr="http://i66.photobucket.com/albums/h276/emile_bucket/11_407_ed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9900" y="1879055"/>
            <a:ext cx="11382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TextBox 34"/>
          <p:cNvSpPr txBox="1">
            <a:spLocks noChangeArrowheads="1"/>
          </p:cNvSpPr>
          <p:nvPr/>
        </p:nvSpPr>
        <p:spPr bwMode="auto">
          <a:xfrm>
            <a:off x="3936875" y="2526755"/>
            <a:ext cx="1295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KFX</a:t>
            </a:r>
            <a:endParaRPr lang="ko-KR" altLang="en-US" sz="14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pic>
        <p:nvPicPr>
          <p:cNvPr id="73" name="Picture 8" descr="http://blogfile.paran.com/BLOG_983161/200911/1259299329_KAH%20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6650" y="1879055"/>
            <a:ext cx="15843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TextBox 35"/>
          <p:cNvSpPr txBox="1">
            <a:spLocks noChangeArrowheads="1"/>
          </p:cNvSpPr>
          <p:nvPr/>
        </p:nvSpPr>
        <p:spPr bwMode="auto">
          <a:xfrm>
            <a:off x="2352550" y="2526755"/>
            <a:ext cx="12969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400" b="1" dirty="0">
                <a:latin typeface="Arial" charset="0"/>
                <a:ea typeface="Arial Unicode MS" pitchFamily="50" charset="-127"/>
                <a:cs typeface="Arial" charset="0"/>
              </a:rPr>
              <a:t>KAH</a:t>
            </a:r>
            <a:endParaRPr lang="ko-KR" altLang="en-US" sz="1400" b="1" dirty="0">
              <a:latin typeface="Arial" charset="0"/>
              <a:ea typeface="Arial Unicode MS" pitchFamily="50" charset="-127"/>
              <a:cs typeface="Arial" charset="0"/>
            </a:endParaRPr>
          </a:p>
        </p:txBody>
      </p:sp>
      <p:pic>
        <p:nvPicPr>
          <p:cNvPr id="75" name="Picture 10" descr="http://www.kadokawa.co.jp/game/game/sento_kai/image/sora_photo03.gif"/>
          <p:cNvPicPr>
            <a:picLocks noChangeAspect="1" noChangeArrowheads="1"/>
          </p:cNvPicPr>
          <p:nvPr/>
        </p:nvPicPr>
        <p:blipFill>
          <a:blip r:embed="rId4" cstate="print"/>
          <a:srcRect t="18350"/>
          <a:stretch>
            <a:fillRect/>
          </a:stretch>
        </p:blipFill>
        <p:spPr bwMode="auto">
          <a:xfrm>
            <a:off x="6168900" y="1879055"/>
            <a:ext cx="1092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TextBox 36"/>
          <p:cNvSpPr txBox="1">
            <a:spLocks noChangeArrowheads="1"/>
          </p:cNvSpPr>
          <p:nvPr/>
        </p:nvSpPr>
        <p:spPr bwMode="auto">
          <a:xfrm>
            <a:off x="6168900" y="2455317"/>
            <a:ext cx="12969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UCAV</a:t>
            </a:r>
            <a:endParaRPr lang="ko-KR" altLang="en-US" sz="14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77" name="오각형 76"/>
          <p:cNvSpPr/>
          <p:nvPr/>
        </p:nvSpPr>
        <p:spPr>
          <a:xfrm>
            <a:off x="1201340" y="2867819"/>
            <a:ext cx="7488832" cy="936104"/>
          </a:xfrm>
          <a:prstGeom prst="homePlat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dk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TextBox 40"/>
          <p:cNvSpPr txBox="1">
            <a:spLocks noChangeArrowheads="1"/>
          </p:cNvSpPr>
          <p:nvPr/>
        </p:nvSpPr>
        <p:spPr bwMode="auto">
          <a:xfrm>
            <a:off x="3576513" y="3517355"/>
            <a:ext cx="24495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Regional Aircraft</a:t>
            </a:r>
            <a:endParaRPr lang="ko-KR" altLang="en-US" sz="14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80" name="TextBox 42"/>
          <p:cNvSpPr txBox="1">
            <a:spLocks noChangeArrowheads="1"/>
          </p:cNvSpPr>
          <p:nvPr/>
        </p:nvSpPr>
        <p:spPr bwMode="auto">
          <a:xfrm>
            <a:off x="1920750" y="3517355"/>
            <a:ext cx="18716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Civil Rotor Craft</a:t>
            </a:r>
            <a:endParaRPr lang="ko-KR" altLang="en-US" sz="14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pic>
        <p:nvPicPr>
          <p:cNvPr id="81" name="Picture 2" descr="C:\DOCUME~1\wgkang\LOCALS~1\Temp\UNI0000366428cd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1683" y="2892533"/>
            <a:ext cx="1224136" cy="644282"/>
          </a:xfrm>
          <a:prstGeom prst="roundRect">
            <a:avLst/>
          </a:prstGeom>
          <a:noFill/>
          <a:effectLst>
            <a:outerShdw blurRad="76200" dist="38100" dir="7800000" algn="ctr" rotWithShape="0">
              <a:srgbClr val="000000">
                <a:alpha val="40000"/>
              </a:srgbClr>
            </a:outerShdw>
          </a:effectLst>
          <a:scene3d>
            <a:camera prst="orthographicFront"/>
            <a:lightRig rig="threePt" dir="t">
              <a:rot lat="0" lon="0" rev="4200000"/>
            </a:lightRig>
          </a:scene3d>
          <a:sp3d prstMaterial="plastic">
            <a:bevelT w="381000" h="114300"/>
          </a:sp3d>
        </p:spPr>
      </p:pic>
      <p:sp>
        <p:nvSpPr>
          <p:cNvPr id="82" name="오각형 81"/>
          <p:cNvSpPr/>
          <p:nvPr/>
        </p:nvSpPr>
        <p:spPr>
          <a:xfrm>
            <a:off x="1201340" y="3875931"/>
            <a:ext cx="7416824" cy="864096"/>
          </a:xfrm>
          <a:prstGeom prst="homePlat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dk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TextBox 49"/>
          <p:cNvSpPr txBox="1">
            <a:spLocks noChangeArrowheads="1"/>
          </p:cNvSpPr>
          <p:nvPr/>
        </p:nvSpPr>
        <p:spPr bwMode="auto">
          <a:xfrm>
            <a:off x="5810125" y="4465092"/>
            <a:ext cx="2447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Personal Air Vehicle</a:t>
            </a:r>
            <a:endParaRPr lang="ko-KR" altLang="en-US" sz="14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85" name="TextBox 50"/>
          <p:cNvSpPr txBox="1">
            <a:spLocks noChangeArrowheads="1"/>
          </p:cNvSpPr>
          <p:nvPr/>
        </p:nvSpPr>
        <p:spPr bwMode="auto">
          <a:xfrm>
            <a:off x="2065213" y="4457155"/>
            <a:ext cx="18716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400" b="1" dirty="0">
                <a:latin typeface="Arial" charset="0"/>
                <a:ea typeface="Arial Unicode MS" pitchFamily="50" charset="-127"/>
                <a:cs typeface="Arial" charset="0"/>
              </a:rPr>
              <a:t>Intelligent UAV</a:t>
            </a:r>
            <a:endParaRPr lang="ko-KR" altLang="en-US" sz="1400" b="1" dirty="0">
              <a:latin typeface="Arial" charset="0"/>
              <a:ea typeface="Arial Unicode MS" pitchFamily="50" charset="-127"/>
              <a:cs typeface="Arial" charset="0"/>
            </a:endParaRPr>
          </a:p>
        </p:txBody>
      </p:sp>
      <p:pic>
        <p:nvPicPr>
          <p:cNvPr id="86" name="Picture 12" descr="http://img163.imageshack.us/img163/8951/10029414605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70038" y="3947567"/>
            <a:ext cx="890170" cy="567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2" descr="http://ec.europa.eu/research/transport/projects/images/43_2.jpg"/>
          <p:cNvPicPr>
            <a:picLocks noChangeAspect="1" noChangeArrowheads="1"/>
          </p:cNvPicPr>
          <p:nvPr/>
        </p:nvPicPr>
        <p:blipFill>
          <a:blip r:embed="rId7" cstate="print"/>
          <a:srcRect t="10846" b="24081"/>
          <a:stretch>
            <a:fillRect/>
          </a:stretch>
        </p:blipFill>
        <p:spPr bwMode="auto">
          <a:xfrm>
            <a:off x="6602288" y="2941092"/>
            <a:ext cx="1081087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" name="TextBox 39"/>
          <p:cNvSpPr txBox="1">
            <a:spLocks noChangeArrowheads="1"/>
          </p:cNvSpPr>
          <p:nvPr/>
        </p:nvSpPr>
        <p:spPr bwMode="auto">
          <a:xfrm>
            <a:off x="6097463" y="3517355"/>
            <a:ext cx="21605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Future Transport</a:t>
            </a:r>
            <a:endParaRPr lang="ko-KR" altLang="en-US" sz="14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pic>
        <p:nvPicPr>
          <p:cNvPr id="89" name="_x84341296" descr="EMB000015f825bb"/>
          <p:cNvPicPr>
            <a:picLocks noChangeAspect="1" noChangeArrowheads="1"/>
          </p:cNvPicPr>
          <p:nvPr/>
        </p:nvPicPr>
        <p:blipFill>
          <a:blip r:embed="rId8" cstate="print"/>
          <a:srcRect t="13889"/>
          <a:stretch>
            <a:fillRect/>
          </a:stretch>
        </p:blipFill>
        <p:spPr bwMode="auto">
          <a:xfrm>
            <a:off x="4081338" y="2941092"/>
            <a:ext cx="1376362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Picture 4" descr="http://www.flightglobal.com/assets/getAsset.aspx?ItemID=2685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68674" y="3947567"/>
            <a:ext cx="1025525" cy="55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" name="TextBox 43"/>
          <p:cNvSpPr txBox="1">
            <a:spLocks noChangeArrowheads="1"/>
          </p:cNvSpPr>
          <p:nvPr/>
        </p:nvSpPr>
        <p:spPr bwMode="auto">
          <a:xfrm>
            <a:off x="3720975" y="4465092"/>
            <a:ext cx="2447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Green Transport</a:t>
            </a:r>
            <a:endParaRPr lang="ko-KR" altLang="en-US" sz="14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pic>
        <p:nvPicPr>
          <p:cNvPr id="92" name="Picture 85" descr="EMB00000c2cbe8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337175" y="3936456"/>
            <a:ext cx="1476375" cy="57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오각형 93"/>
          <p:cNvSpPr/>
          <p:nvPr/>
        </p:nvSpPr>
        <p:spPr>
          <a:xfrm>
            <a:off x="1201340" y="4812035"/>
            <a:ext cx="7416824" cy="864096"/>
          </a:xfrm>
          <a:prstGeom prst="homePlat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dk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오각형 95"/>
          <p:cNvSpPr/>
          <p:nvPr/>
        </p:nvSpPr>
        <p:spPr>
          <a:xfrm>
            <a:off x="1201340" y="5748139"/>
            <a:ext cx="7416824" cy="864096"/>
          </a:xfrm>
          <a:prstGeom prst="homePlat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dk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TextBox 50"/>
          <p:cNvSpPr txBox="1">
            <a:spLocks noChangeArrowheads="1"/>
          </p:cNvSpPr>
          <p:nvPr/>
        </p:nvSpPr>
        <p:spPr bwMode="auto">
          <a:xfrm>
            <a:off x="1993775" y="6027192"/>
            <a:ext cx="18716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Large Engines</a:t>
            </a:r>
            <a:endParaRPr lang="ko-KR" altLang="en-US" sz="14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99" name="TextBox 50"/>
          <p:cNvSpPr txBox="1">
            <a:spLocks noChangeArrowheads="1"/>
          </p:cNvSpPr>
          <p:nvPr/>
        </p:nvSpPr>
        <p:spPr bwMode="auto">
          <a:xfrm>
            <a:off x="3938463" y="5893842"/>
            <a:ext cx="4248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Privatization of Military</a:t>
            </a:r>
            <a:r>
              <a:rPr lang="ko-KR" altLang="en-US" sz="1400" b="1">
                <a:latin typeface="Arial" charset="0"/>
                <a:ea typeface="Arial Unicode MS" pitchFamily="50" charset="-127"/>
                <a:cs typeface="Arial" charset="0"/>
              </a:rPr>
              <a:t> </a:t>
            </a:r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MRO</a:t>
            </a:r>
          </a:p>
          <a:p>
            <a:pPr algn="ctr"/>
            <a:r>
              <a:rPr lang="en-US" altLang="ko-KR" sz="1400" b="1">
                <a:latin typeface="Arial" charset="0"/>
                <a:ea typeface="Arial Unicode MS" pitchFamily="50" charset="-127"/>
                <a:cs typeface="Arial" charset="0"/>
              </a:rPr>
              <a:t>Export of Worldwide Civil MRO</a:t>
            </a:r>
            <a:endParaRPr lang="ko-KR" altLang="en-US" sz="1400" b="1">
              <a:latin typeface="Arial" charset="0"/>
              <a:ea typeface="Arial Unicode MS" pitchFamily="50" charset="-127"/>
              <a:cs typeface="Arial" charset="0"/>
            </a:endParaRPr>
          </a:p>
        </p:txBody>
      </p:sp>
      <p:pic>
        <p:nvPicPr>
          <p:cNvPr id="52" name="Picture 4" descr="C:\Users\KIET\Pictures\EE.png"/>
          <p:cNvPicPr preferRelativeResize="0"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7245" y="2767237"/>
            <a:ext cx="1440160" cy="1094137"/>
          </a:xfrm>
          <a:prstGeom prst="rect">
            <a:avLst/>
          </a:prstGeom>
          <a:noFill/>
        </p:spPr>
      </p:pic>
      <p:sp>
        <p:nvSpPr>
          <p:cNvPr id="101" name="직사각형 100"/>
          <p:cNvSpPr/>
          <p:nvPr/>
        </p:nvSpPr>
        <p:spPr>
          <a:xfrm>
            <a:off x="509835" y="3071174"/>
            <a:ext cx="112569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75000"/>
              </a:lnSpc>
              <a:defRPr/>
            </a:pPr>
            <a:r>
              <a:rPr lang="en-US" altLang="ko-KR" b="1" spc="-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Civil</a:t>
            </a:r>
          </a:p>
          <a:p>
            <a:pPr algn="ctr" eaLnBrk="0" hangingPunct="0">
              <a:lnSpc>
                <a:spcPct val="75000"/>
              </a:lnSpc>
              <a:defRPr/>
            </a:pPr>
            <a:r>
              <a:rPr lang="en-US" altLang="ko-KR" b="1" spc="-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Program</a:t>
            </a:r>
          </a:p>
        </p:txBody>
      </p:sp>
      <p:pic>
        <p:nvPicPr>
          <p:cNvPr id="51" name="Picture 1" descr="C:\Users\KIET\Pictures\WW.png"/>
          <p:cNvPicPr preferRelativeResize="0"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39805" y="3645049"/>
            <a:ext cx="1599524" cy="1219613"/>
          </a:xfrm>
          <a:prstGeom prst="rect">
            <a:avLst/>
          </a:prstGeom>
          <a:noFill/>
        </p:spPr>
      </p:pic>
      <p:sp>
        <p:nvSpPr>
          <p:cNvPr id="102" name="직사각형 101"/>
          <p:cNvSpPr/>
          <p:nvPr/>
        </p:nvSpPr>
        <p:spPr>
          <a:xfrm>
            <a:off x="497371" y="4063115"/>
            <a:ext cx="111251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75000"/>
              </a:lnSpc>
              <a:defRPr/>
            </a:pPr>
            <a:r>
              <a:rPr lang="en-US" altLang="ko-KR" b="1" spc="-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R&amp;D</a:t>
            </a:r>
          </a:p>
          <a:p>
            <a:pPr algn="ctr" eaLnBrk="0" hangingPunct="0">
              <a:lnSpc>
                <a:spcPct val="75000"/>
              </a:lnSpc>
              <a:defRPr/>
            </a:pPr>
            <a:r>
              <a:rPr lang="en-US" altLang="ko-KR" b="1" spc="-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Program</a:t>
            </a:r>
            <a:endParaRPr lang="ko-KR" altLang="en-US" b="1" spc="-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pic>
        <p:nvPicPr>
          <p:cNvPr id="49" name="Picture 40" descr="그림1"/>
          <p:cNvPicPr preferRelativeResize="0">
            <a:picLocks noChangeArrowheads="1"/>
          </p:cNvPicPr>
          <p:nvPr/>
        </p:nvPicPr>
        <p:blipFill>
          <a:blip r:embed="rId13" cstate="print"/>
          <a:srcRect l="1288" t="3999" r="70912" b="62788"/>
          <a:stretch>
            <a:fillRect/>
          </a:stretch>
        </p:blipFill>
        <p:spPr bwMode="auto">
          <a:xfrm>
            <a:off x="369110" y="4641000"/>
            <a:ext cx="1538222" cy="1172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" name="직사각형 102"/>
          <p:cNvSpPr/>
          <p:nvPr/>
        </p:nvSpPr>
        <p:spPr>
          <a:xfrm>
            <a:off x="542678" y="4931854"/>
            <a:ext cx="1018702" cy="787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70000"/>
              </a:lnSpc>
              <a:defRPr/>
            </a:pPr>
            <a:r>
              <a:rPr lang="en-US" altLang="ko-KR" sz="1600" b="1" spc="-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International Co-development</a:t>
            </a:r>
          </a:p>
        </p:txBody>
      </p:sp>
      <p:pic>
        <p:nvPicPr>
          <p:cNvPr id="109569" name="Picture 1" descr="C:\Users\KIET\Pictures\ii.png"/>
          <p:cNvPicPr preferRelativeResize="0">
            <a:picLocks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69110" y="5595421"/>
            <a:ext cx="1552310" cy="1185188"/>
          </a:xfrm>
          <a:prstGeom prst="rect">
            <a:avLst/>
          </a:prstGeom>
          <a:noFill/>
        </p:spPr>
      </p:pic>
      <p:sp>
        <p:nvSpPr>
          <p:cNvPr id="104" name="직사각형 103"/>
          <p:cNvSpPr/>
          <p:nvPr/>
        </p:nvSpPr>
        <p:spPr>
          <a:xfrm>
            <a:off x="553804" y="6092071"/>
            <a:ext cx="1018702" cy="2856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75000"/>
              </a:lnSpc>
              <a:defRPr/>
            </a:pPr>
            <a:r>
              <a:rPr lang="en-US" altLang="ko-KR" b="1" spc="-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MRO</a:t>
            </a:r>
          </a:p>
        </p:txBody>
      </p:sp>
      <p:sp>
        <p:nvSpPr>
          <p:cNvPr id="110" name="TextBox 50"/>
          <p:cNvSpPr txBox="1">
            <a:spLocks noChangeArrowheads="1"/>
          </p:cNvSpPr>
          <p:nvPr/>
        </p:nvSpPr>
        <p:spPr bwMode="auto">
          <a:xfrm>
            <a:off x="1633413" y="4957217"/>
            <a:ext cx="35290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400" b="1" dirty="0">
                <a:latin typeface="Arial" charset="0"/>
                <a:ea typeface="Arial Unicode MS" pitchFamily="50" charset="-127"/>
                <a:cs typeface="Arial" charset="0"/>
              </a:rPr>
              <a:t>B-7 X 7, A 3 XX Series </a:t>
            </a:r>
          </a:p>
          <a:p>
            <a:pPr algn="ctr"/>
            <a:r>
              <a:rPr lang="en-US" altLang="ko-KR" sz="1400" b="1" dirty="0" err="1">
                <a:latin typeface="Arial" charset="0"/>
                <a:ea typeface="Arial Unicode MS" pitchFamily="50" charset="-127"/>
                <a:cs typeface="Arial" charset="0"/>
              </a:rPr>
              <a:t>Genx</a:t>
            </a:r>
            <a:r>
              <a:rPr lang="en-US" altLang="ko-KR" sz="1400" b="1" dirty="0">
                <a:latin typeface="Arial" charset="0"/>
                <a:ea typeface="Arial Unicode MS" pitchFamily="50" charset="-127"/>
                <a:cs typeface="Arial" charset="0"/>
              </a:rPr>
              <a:t> Engine</a:t>
            </a:r>
            <a:endParaRPr lang="ko-KR" altLang="en-US" sz="1400" b="1" dirty="0">
              <a:latin typeface="Arial" charset="0"/>
              <a:ea typeface="Arial Unicode MS" pitchFamily="50" charset="-127"/>
              <a:cs typeface="Arial" charset="0"/>
            </a:endParaRPr>
          </a:p>
        </p:txBody>
      </p:sp>
      <p:pic>
        <p:nvPicPr>
          <p:cNvPr id="112" name="Picture 5" descr="C:\Users\KIET\Pictures\EE.png"/>
          <p:cNvPicPr preferRelativeResize="0"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37245" y="1792707"/>
            <a:ext cx="1440160" cy="1094137"/>
          </a:xfrm>
          <a:prstGeom prst="rect">
            <a:avLst/>
          </a:prstGeom>
          <a:noFill/>
        </p:spPr>
      </p:pic>
      <p:sp>
        <p:nvSpPr>
          <p:cNvPr id="113" name="직사각형 112"/>
          <p:cNvSpPr/>
          <p:nvPr/>
        </p:nvSpPr>
        <p:spPr>
          <a:xfrm>
            <a:off x="496015" y="2139657"/>
            <a:ext cx="116175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75000"/>
              </a:lnSpc>
              <a:defRPr/>
            </a:pPr>
            <a:r>
              <a:rPr lang="en-US" altLang="ko-KR" b="1" spc="-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Military</a:t>
            </a:r>
          </a:p>
          <a:p>
            <a:pPr algn="ctr" eaLnBrk="0" hangingPunct="0">
              <a:lnSpc>
                <a:spcPct val="75000"/>
              </a:lnSpc>
              <a:defRPr/>
            </a:pPr>
            <a:r>
              <a:rPr lang="en-US" altLang="ko-KR" b="1" spc="-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Program</a:t>
            </a:r>
            <a:endParaRPr lang="ko-KR" altLang="en-US" b="1" spc="-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14" name="TextBox 29"/>
          <p:cNvSpPr txBox="1">
            <a:spLocks noChangeArrowheads="1"/>
          </p:cNvSpPr>
          <p:nvPr/>
        </p:nvSpPr>
        <p:spPr bwMode="auto">
          <a:xfrm>
            <a:off x="1849313" y="1459954"/>
            <a:ext cx="11525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>
                <a:solidFill>
                  <a:srgbClr val="000076"/>
                </a:solidFill>
                <a:latin typeface="Arial" charset="0"/>
                <a:ea typeface="Arial Unicode MS" pitchFamily="50" charset="-127"/>
                <a:cs typeface="Arial" charset="0"/>
              </a:rPr>
              <a:t>2015</a:t>
            </a:r>
            <a:endParaRPr lang="ko-KR" altLang="en-US" sz="1400" b="1" dirty="0">
              <a:solidFill>
                <a:srgbClr val="000076"/>
              </a:solidFill>
              <a:latin typeface="Arial" charset="0"/>
              <a:ea typeface="Arial Unicode MS" pitchFamily="50" charset="-127"/>
              <a:cs typeface="Arial" charset="0"/>
            </a:endParaRPr>
          </a:p>
        </p:txBody>
      </p:sp>
      <p:sp>
        <p:nvSpPr>
          <p:cNvPr id="115" name="TextBox 30"/>
          <p:cNvSpPr txBox="1">
            <a:spLocks noChangeArrowheads="1"/>
          </p:cNvSpPr>
          <p:nvPr/>
        </p:nvSpPr>
        <p:spPr bwMode="auto">
          <a:xfrm>
            <a:off x="4944938" y="1461542"/>
            <a:ext cx="11525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>
                <a:solidFill>
                  <a:srgbClr val="000076"/>
                </a:solidFill>
                <a:latin typeface="Arial" charset="0"/>
                <a:ea typeface="Arial Unicode MS" pitchFamily="50" charset="-127"/>
                <a:cs typeface="Arial" charset="0"/>
              </a:rPr>
              <a:t>2020</a:t>
            </a:r>
            <a:endParaRPr lang="ko-KR" altLang="en-US" sz="1400" b="1">
              <a:solidFill>
                <a:srgbClr val="000076"/>
              </a:solidFill>
              <a:latin typeface="Arial" charset="0"/>
              <a:ea typeface="Arial Unicode MS" pitchFamily="50" charset="-127"/>
              <a:cs typeface="Arial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/>
              <a:t>III. Analysis of Indonesia and Korea’s Aerospace Industries </a:t>
            </a:r>
            <a:br>
              <a:rPr lang="en-US" altLang="ko-KR" dirty="0"/>
            </a:br>
            <a:r>
              <a:rPr lang="en-US" altLang="ko-KR" dirty="0" smtClean="0"/>
              <a:t>     and </a:t>
            </a:r>
            <a:r>
              <a:rPr lang="en-US" altLang="ko-KR" dirty="0"/>
              <a:t>Future Potential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C. Implications</a:t>
            </a:r>
          </a:p>
          <a:p>
            <a:endParaRPr lang="en-US" altLang="ko-KR" dirty="0" smtClean="0"/>
          </a:p>
        </p:txBody>
      </p:sp>
      <p:sp>
        <p:nvSpPr>
          <p:cNvPr id="17" name="내용 개체 틀 16"/>
          <p:cNvSpPr>
            <a:spLocks noGrp="1"/>
          </p:cNvSpPr>
          <p:nvPr>
            <p:ph idx="1"/>
          </p:nvPr>
        </p:nvSpPr>
        <p:spPr>
          <a:xfrm>
            <a:off x="457200" y="3862189"/>
            <a:ext cx="8363272" cy="3095203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Until mid-90s, Indonesia was the Leader of Asian Aerospace Industry</a:t>
            </a:r>
          </a:p>
          <a:p>
            <a:pPr lvl="1"/>
            <a:r>
              <a:rPr lang="en-US" altLang="ko-KR" dirty="0" smtClean="0"/>
              <a:t>70s - CN-212 (24-Seater, Turbo Prop) license </a:t>
            </a:r>
          </a:p>
          <a:p>
            <a:pPr lvl="1"/>
            <a:r>
              <a:rPr lang="en-US" altLang="ko-KR" dirty="0" smtClean="0"/>
              <a:t>80s - CN-235 (45-Seater, Turbo Prop) co-development</a:t>
            </a:r>
          </a:p>
          <a:p>
            <a:pPr lvl="1"/>
            <a:r>
              <a:rPr lang="en-US" altLang="ko-KR" dirty="0" smtClean="0"/>
              <a:t>90s - CN-250 (70-Seater, Turbo Prop) independent development</a:t>
            </a:r>
          </a:p>
          <a:p>
            <a:pPr lvl="1">
              <a:lnSpc>
                <a:spcPct val="40000"/>
              </a:lnSpc>
            </a:pPr>
            <a:endParaRPr lang="en-US" altLang="ko-KR" dirty="0" smtClean="0"/>
          </a:p>
          <a:p>
            <a:r>
              <a:rPr lang="en-US" altLang="ko-KR" dirty="0" smtClean="0"/>
              <a:t>Since 80s, Korea Continuously Developed</a:t>
            </a:r>
          </a:p>
          <a:p>
            <a:pPr lvl="1"/>
            <a:r>
              <a:rPr lang="en-US" altLang="ko-KR" dirty="0" smtClean="0"/>
              <a:t>’70~’90 licensed production : F-5, F-16, UH-60 Helicopter</a:t>
            </a:r>
          </a:p>
          <a:p>
            <a:pPr lvl="1"/>
            <a:r>
              <a:rPr lang="en-US" altLang="ko-KR" dirty="0" smtClean="0"/>
              <a:t>‘90~’00 : KT-1 development, Components Production with International Subcontracts</a:t>
            </a:r>
          </a:p>
          <a:p>
            <a:pPr lvl="1"/>
            <a:r>
              <a:rPr lang="en-US" altLang="ko-KR" dirty="0" smtClean="0"/>
              <a:t>‘00~’10 : T-50 development , KHP Helicopter / FA -50 developing, Int’l RSP                   </a:t>
            </a:r>
          </a:p>
          <a:p>
            <a:pPr lvl="1"/>
            <a:r>
              <a:rPr lang="en-US" altLang="ko-KR" dirty="0" smtClean="0"/>
              <a:t>Solid Infrastructure (machinery, electronics, materials, communications, manufacture and commercialization capacity), many cooperating companies (110)</a:t>
            </a:r>
          </a:p>
        </p:txBody>
      </p:sp>
      <p:graphicFrame>
        <p:nvGraphicFramePr>
          <p:cNvPr id="23609" name="Group 57"/>
          <p:cNvGraphicFramePr>
            <a:graphicFrameLocks noGrp="1"/>
          </p:cNvGraphicFramePr>
          <p:nvPr/>
        </p:nvGraphicFramePr>
        <p:xfrm>
          <a:off x="481013" y="1672233"/>
          <a:ext cx="8123436" cy="1697328"/>
        </p:xfrm>
        <a:graphic>
          <a:graphicData uri="http://schemas.openxmlformats.org/drawingml/2006/table">
            <a:tbl>
              <a:tblPr/>
              <a:tblGrid>
                <a:gridCol w="493698"/>
                <a:gridCol w="777147"/>
                <a:gridCol w="848786"/>
                <a:gridCol w="1483406"/>
                <a:gridCol w="918116"/>
                <a:gridCol w="1059037"/>
                <a:gridCol w="1130677"/>
                <a:gridCol w="1412569"/>
              </a:tblGrid>
              <a:tr h="34715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Div.</a:t>
                      </a:r>
                      <a:endParaRPr kumimoji="1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National Characteristics</a:t>
                      </a:r>
                      <a:endParaRPr kumimoji="1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Industrial Characteristics</a:t>
                      </a:r>
                      <a:endParaRPr kumimoji="1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95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Region</a:t>
                      </a:r>
                      <a:endParaRPr kumimoji="1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marL="72000" marR="72000"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Circumstances</a:t>
                      </a:r>
                      <a:endParaRPr kumimoji="1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Demand</a:t>
                      </a:r>
                      <a:endParaRPr kumimoji="1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Trade Balance</a:t>
                      </a:r>
                      <a:endParaRPr kumimoji="1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National Policy</a:t>
                      </a:r>
                      <a:endParaRPr kumimoji="1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R&amp;D Manpower</a:t>
                      </a:r>
                      <a:endParaRPr kumimoji="1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Developmental Capacity for Complete Aircraft</a:t>
                      </a:r>
                      <a:endParaRPr kumimoji="1" lang="ko-KR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</a:tr>
              <a:tr h="6320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Cont-</a:t>
                      </a:r>
                      <a:r>
                        <a:rPr kumimoji="1" lang="en-US" altLang="ko-KR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ents</a:t>
                      </a:r>
                      <a:endParaRPr kumimoji="1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 One-Asia</a:t>
                      </a:r>
                      <a:endParaRPr kumimoji="1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IMF crisis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(1997)</a:t>
                      </a:r>
                      <a:endParaRPr kumimoji="1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· Development of aerospace industry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· Similar possession </a:t>
                      </a:r>
                      <a:b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</a:b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of passenger planes</a:t>
                      </a:r>
                      <a:endParaRPr kumimoji="1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Serious loss in aerospace industry</a:t>
                      </a:r>
                      <a:endParaRPr kumimoji="1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High will of aerospace industry development</a:t>
                      </a:r>
                      <a:endParaRPr kumimoji="1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Possession of excellent R&amp;D manpower</a:t>
                      </a:r>
                      <a:endParaRPr kumimoji="1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Indonesia: civil           aircraft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굴림" pitchFamily="50" charset="-127"/>
                        </a:rPr>
                        <a:t>Korea: military aircraft</a:t>
                      </a:r>
                      <a:endParaRPr kumimoji="1" lang="ko-KR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</a:tr>
            </a:tbl>
          </a:graphicData>
        </a:graphic>
      </p:graphicFrame>
      <p:sp>
        <p:nvSpPr>
          <p:cNvPr id="62" name="모서리가 둥근 직사각형 61"/>
          <p:cNvSpPr/>
          <p:nvPr/>
        </p:nvSpPr>
        <p:spPr>
          <a:xfrm>
            <a:off x="467544" y="3449430"/>
            <a:ext cx="1857388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Differences</a:t>
            </a:r>
            <a:endParaRPr lang="ko-KR" altLang="en-US" sz="1400" b="1" dirty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467544" y="1196752"/>
            <a:ext cx="1847864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Common Factors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/>
              <a:t>III. Analysis of Indonesia and Korea’s Aerospace Industries </a:t>
            </a:r>
            <a:br>
              <a:rPr lang="en-US" altLang="ko-KR" dirty="0"/>
            </a:br>
            <a:r>
              <a:rPr lang="en-US" altLang="ko-KR" dirty="0" smtClean="0"/>
              <a:t>     and </a:t>
            </a:r>
            <a:r>
              <a:rPr lang="en-US" altLang="ko-KR" dirty="0"/>
              <a:t>Future Potential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C. Implications</a:t>
            </a:r>
          </a:p>
          <a:p>
            <a:endParaRPr lang="en-US" altLang="ko-KR" dirty="0" smtClean="0"/>
          </a:p>
        </p:txBody>
      </p:sp>
      <p:sp>
        <p:nvSpPr>
          <p:cNvPr id="63" name="모서리가 둥근 직사각형 62"/>
          <p:cNvSpPr/>
          <p:nvPr/>
        </p:nvSpPr>
        <p:spPr>
          <a:xfrm>
            <a:off x="467544" y="1196752"/>
            <a:ext cx="1847864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Implications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>
          <a:xfrm>
            <a:off x="457200" y="1628800"/>
            <a:ext cx="8363272" cy="5229200"/>
          </a:xfrm>
        </p:spPr>
        <p:txBody>
          <a:bodyPr/>
          <a:lstStyle/>
          <a:p>
            <a:r>
              <a:rPr lang="en-US" altLang="ko-KR" dirty="0" smtClean="0"/>
              <a:t>Strong Interest for Development of Aerospace Industry</a:t>
            </a:r>
          </a:p>
          <a:p>
            <a:pPr lvl="1"/>
            <a:r>
              <a:rPr lang="en-US" altLang="ko-KR" dirty="0" smtClean="0"/>
              <a:t>Both nations have high wills for development of aerospace industry.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Possession of Excellent R&amp;D Manpower</a:t>
            </a:r>
          </a:p>
          <a:p>
            <a:pPr lvl="1"/>
            <a:r>
              <a:rPr lang="en-US" altLang="ko-KR" dirty="0" smtClean="0"/>
              <a:t>Both nations have excellent R&amp;D manpower for aircraft development</a:t>
            </a:r>
          </a:p>
          <a:p>
            <a:pPr lvl="2"/>
            <a:r>
              <a:rPr lang="en-US" altLang="ko-KR" dirty="0" smtClean="0"/>
              <a:t>Indonesia: about 700 persons</a:t>
            </a:r>
          </a:p>
          <a:p>
            <a:pPr lvl="2"/>
            <a:r>
              <a:rPr lang="en-US" altLang="ko-KR" dirty="0" smtClean="0"/>
              <a:t>Korea: about 2,000 persons </a:t>
            </a:r>
          </a:p>
          <a:p>
            <a:pPr lvl="2"/>
            <a:endParaRPr lang="en-US" altLang="ko-KR" dirty="0" smtClean="0"/>
          </a:p>
          <a:p>
            <a:r>
              <a:rPr lang="en-US" altLang="ko-KR" dirty="0" smtClean="0"/>
              <a:t>Possible Creation of Aircraft Demand with High Developmental Potentials.</a:t>
            </a:r>
          </a:p>
          <a:p>
            <a:pPr lvl="1"/>
            <a:r>
              <a:rPr lang="en-US" altLang="ko-KR" dirty="0" smtClean="0"/>
              <a:t>Indonesia: Demand for passenger planes was created by deregulation, tour demands and economic development.</a:t>
            </a:r>
          </a:p>
          <a:p>
            <a:pPr lvl="1"/>
            <a:r>
              <a:rPr lang="en-US" altLang="ko-KR" dirty="0" smtClean="0"/>
              <a:t>Korea: Demand for passenger planes increased with continuous economic development and industrialization.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High Synergy Effect will be Created with Mutual Cooperation.</a:t>
            </a:r>
          </a:p>
          <a:p>
            <a:pPr lvl="1"/>
            <a:r>
              <a:rPr lang="en-US" altLang="ko-KR" dirty="0" smtClean="0"/>
              <a:t> Maximization of synergy effect with mutual complementation.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그룹 66"/>
          <p:cNvGrpSpPr/>
          <p:nvPr/>
        </p:nvGrpSpPr>
        <p:grpSpPr>
          <a:xfrm>
            <a:off x="2771800" y="1268760"/>
            <a:ext cx="5688632" cy="1317600"/>
            <a:chOff x="2771800" y="1268760"/>
            <a:chExt cx="5688632" cy="1341090"/>
          </a:xfrm>
        </p:grpSpPr>
        <p:sp>
          <p:nvSpPr>
            <p:cNvPr id="64" name="AutoShape 12"/>
            <p:cNvSpPr>
              <a:spLocks noChangeArrowheads="1"/>
            </p:cNvSpPr>
            <p:nvPr/>
          </p:nvSpPr>
          <p:spPr bwMode="auto">
            <a:xfrm>
              <a:off x="2771800" y="1268760"/>
              <a:ext cx="5688632" cy="1341090"/>
            </a:xfrm>
            <a:prstGeom prst="roundRect">
              <a:avLst>
                <a:gd name="adj" fmla="val 1352"/>
              </a:avLst>
            </a:prstGeom>
            <a:solidFill>
              <a:srgbClr val="FFFFFF"/>
            </a:solidFill>
            <a:ln w="19050">
              <a:solidFill>
                <a:srgbClr val="323C65"/>
              </a:solidFill>
              <a:round/>
              <a:headEnd/>
              <a:tailEnd/>
            </a:ln>
            <a:effectLst>
              <a:outerShdw dist="35921" dir="2700000" algn="ctr" rotWithShape="0">
                <a:srgbClr val="969696"/>
              </a:outerShdw>
            </a:effectLst>
          </p:spPr>
          <p:txBody>
            <a:bodyPr wrap="none" anchor="ctr"/>
            <a:lstStyle/>
            <a:p>
              <a:pPr algn="ctr" defTabSz="1279525" latinLnBrk="0">
                <a:defRPr/>
              </a:pPr>
              <a:endParaRPr lang="ko-KR" altLang="en-US" sz="1700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65" name="AutoShape 13"/>
            <p:cNvSpPr>
              <a:spLocks noChangeArrowheads="1"/>
            </p:cNvSpPr>
            <p:nvPr/>
          </p:nvSpPr>
          <p:spPr bwMode="auto">
            <a:xfrm>
              <a:off x="2802151" y="1299896"/>
              <a:ext cx="5627473" cy="247875"/>
            </a:xfrm>
            <a:prstGeom prst="roundRect">
              <a:avLst>
                <a:gd name="adj" fmla="val 5028"/>
              </a:avLst>
            </a:prstGeom>
            <a:gradFill rotWithShape="1">
              <a:gsLst>
                <a:gs pos="0">
                  <a:srgbClr val="E4E4E4"/>
                </a:gs>
                <a:gs pos="100000">
                  <a:srgbClr val="FFFFFF"/>
                </a:gs>
              </a:gsLst>
              <a:lin ang="5400000" scaled="1"/>
            </a:gradFill>
            <a:ln w="285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ko-KR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/>
              <a:t>III. Analysis of Indonesia and Korea’s Aerospace Industries </a:t>
            </a:r>
            <a:br>
              <a:rPr lang="en-US" altLang="ko-KR" dirty="0"/>
            </a:br>
            <a:r>
              <a:rPr lang="en-US" altLang="ko-KR" dirty="0" smtClean="0"/>
              <a:t>     and </a:t>
            </a:r>
            <a:r>
              <a:rPr lang="en-US" altLang="ko-KR" dirty="0"/>
              <a:t>Future Potential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D. Korea-Indonesia relationships in Aerospace</a:t>
            </a:r>
          </a:p>
        </p:txBody>
      </p:sp>
      <p:sp>
        <p:nvSpPr>
          <p:cNvPr id="9" name="Rectangle 87"/>
          <p:cNvSpPr>
            <a:spLocks noChangeArrowheads="1"/>
          </p:cNvSpPr>
          <p:nvPr/>
        </p:nvSpPr>
        <p:spPr bwMode="auto">
          <a:xfrm>
            <a:off x="2715290" y="1274092"/>
            <a:ext cx="5714335" cy="132623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80000" anchor="ctr" anchorCtr="0"/>
          <a:lstStyle/>
          <a:p>
            <a:pPr defTabSz="862013">
              <a:lnSpc>
                <a:spcPct val="110000"/>
              </a:lnSpc>
              <a:buClr>
                <a:srgbClr val="000076"/>
              </a:buClr>
              <a:buSzPct val="115000"/>
              <a:buFont typeface="Wingdings" pitchFamily="2" charset="2"/>
              <a:buChar char="v"/>
            </a:pPr>
            <a:endParaRPr lang="en-US" altLang="ko-KR" sz="1300" dirty="0">
              <a:solidFill>
                <a:schemeClr val="tx1"/>
              </a:solidFill>
              <a:effectLst/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630951" y="1163988"/>
            <a:ext cx="2017800" cy="1539000"/>
            <a:chOff x="544885" y="1268762"/>
            <a:chExt cx="2124000" cy="1620000"/>
          </a:xfrm>
        </p:grpSpPr>
        <p:pic>
          <p:nvPicPr>
            <p:cNvPr id="30" name="Picture 5" descr="5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44885" y="1268762"/>
              <a:ext cx="2124000" cy="1620000"/>
            </a:xfrm>
            <a:prstGeom prst="rect">
              <a:avLst/>
            </a:prstGeom>
            <a:noFill/>
          </p:spPr>
        </p:pic>
        <p:sp>
          <p:nvSpPr>
            <p:cNvPr id="31" name="직사각형 30"/>
            <p:cNvSpPr/>
            <p:nvPr/>
          </p:nvSpPr>
          <p:spPr>
            <a:xfrm>
              <a:off x="691568" y="1436018"/>
              <a:ext cx="1872208" cy="26161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ko-KR" sz="1600" b="1" dirty="0" smtClean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NC-235</a:t>
              </a:r>
            </a:p>
          </p:txBody>
        </p:sp>
        <p:pic>
          <p:nvPicPr>
            <p:cNvPr id="32" name="Picture 2" descr="http://upload.wikimedia.org/wikipedia/commons/thumb/f/f9/Casa.cn-235m-100.35-24.spanishaf.arp.jpg/800px-Casa.cn-235m-100.35-24.spanishaf.arp.jpg"/>
            <p:cNvPicPr preferRelativeResize="0"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82147" y="1700808"/>
              <a:ext cx="1872000" cy="1008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6" name="그룹 55"/>
          <p:cNvGrpSpPr/>
          <p:nvPr/>
        </p:nvGrpSpPr>
        <p:grpSpPr>
          <a:xfrm>
            <a:off x="625885" y="2526336"/>
            <a:ext cx="2017800" cy="1539000"/>
            <a:chOff x="539019" y="2631111"/>
            <a:chExt cx="2017800" cy="1539000"/>
          </a:xfrm>
        </p:grpSpPr>
        <p:pic>
          <p:nvPicPr>
            <p:cNvPr id="40" name="Picture 5" descr="5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9019" y="2631111"/>
              <a:ext cx="2017800" cy="1539000"/>
            </a:xfrm>
            <a:prstGeom prst="rect">
              <a:avLst/>
            </a:prstGeom>
            <a:noFill/>
          </p:spPr>
        </p:pic>
        <p:sp>
          <p:nvSpPr>
            <p:cNvPr id="41" name="직사각형 40"/>
            <p:cNvSpPr/>
            <p:nvPr/>
          </p:nvSpPr>
          <p:spPr>
            <a:xfrm>
              <a:off x="678368" y="2790004"/>
              <a:ext cx="1778598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ko-KR" sz="1600" b="1" dirty="0" smtClean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KT-1B</a:t>
              </a:r>
            </a:p>
          </p:txBody>
        </p:sp>
        <p:pic>
          <p:nvPicPr>
            <p:cNvPr id="42" name="Picture 2" descr="http://upload.wikimedia.org/wikipedia/commons/thumb/f/f9/Casa.cn-235m-100.35-24.spanishaf.arp.jpg/800px-Casa.cn-235m-100.35-24.spanishaf.arp.jpg"/>
            <p:cNvPicPr preferRelativeResize="0"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9418" y="3041555"/>
              <a:ext cx="1778400" cy="9576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" name="Picture 15" descr="http://upload.wikimedia.org/wikipedia/id/7/7a/Kt-1b.gif"/>
            <p:cNvPicPr preferRelativeResize="0"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9418" y="3041555"/>
              <a:ext cx="1778400" cy="957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7" name="그룹 56"/>
          <p:cNvGrpSpPr/>
          <p:nvPr/>
        </p:nvGrpSpPr>
        <p:grpSpPr>
          <a:xfrm>
            <a:off x="620818" y="3888683"/>
            <a:ext cx="2017800" cy="1539000"/>
            <a:chOff x="533952" y="3993458"/>
            <a:chExt cx="2017800" cy="1539000"/>
          </a:xfrm>
        </p:grpSpPr>
        <p:pic>
          <p:nvPicPr>
            <p:cNvPr id="44" name="Picture 5" descr="5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3952" y="3993458"/>
              <a:ext cx="2017800" cy="1539000"/>
            </a:xfrm>
            <a:prstGeom prst="rect">
              <a:avLst/>
            </a:prstGeom>
            <a:noFill/>
          </p:spPr>
        </p:pic>
        <p:sp>
          <p:nvSpPr>
            <p:cNvPr id="45" name="직사각형 44"/>
            <p:cNvSpPr/>
            <p:nvPr/>
          </p:nvSpPr>
          <p:spPr>
            <a:xfrm>
              <a:off x="673301" y="4152351"/>
              <a:ext cx="1778598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ko-KR" sz="1600" b="1" dirty="0" smtClean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Aircraft Parts</a:t>
              </a:r>
            </a:p>
          </p:txBody>
        </p:sp>
        <p:pic>
          <p:nvPicPr>
            <p:cNvPr id="46" name="Picture 2" descr="http://upload.wikimedia.org/wikipedia/commons/thumb/f/f9/Casa.cn-235m-100.35-24.spanishaf.arp.jpg/800px-Casa.cn-235m-100.35-24.spanishaf.arp.jpg"/>
            <p:cNvPicPr preferRelativeResize="0"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4351" y="4403902"/>
              <a:ext cx="1778400" cy="9576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" name="Picture 15" descr="http://upload.wikimedia.org/wikipedia/id/7/7a/Kt-1b.gif"/>
            <p:cNvPicPr preferRelativeResize="0"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4351" y="4403902"/>
              <a:ext cx="1778400" cy="957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8" name="그룹 57"/>
          <p:cNvGrpSpPr/>
          <p:nvPr/>
        </p:nvGrpSpPr>
        <p:grpSpPr>
          <a:xfrm>
            <a:off x="615752" y="5251031"/>
            <a:ext cx="2017800" cy="1539000"/>
            <a:chOff x="528886" y="5355806"/>
            <a:chExt cx="2017800" cy="1539000"/>
          </a:xfrm>
        </p:grpSpPr>
        <p:pic>
          <p:nvPicPr>
            <p:cNvPr id="48" name="Picture 5" descr="5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8886" y="5355806"/>
              <a:ext cx="2017800" cy="1539000"/>
            </a:xfrm>
            <a:prstGeom prst="rect">
              <a:avLst/>
            </a:prstGeom>
            <a:noFill/>
          </p:spPr>
        </p:pic>
        <p:sp>
          <p:nvSpPr>
            <p:cNvPr id="49" name="직사각형 48"/>
            <p:cNvSpPr/>
            <p:nvPr/>
          </p:nvSpPr>
          <p:spPr>
            <a:xfrm>
              <a:off x="668235" y="5514699"/>
              <a:ext cx="1778598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ko-KR" sz="1600" b="1" dirty="0" smtClean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Future Jet Fighter</a:t>
              </a:r>
            </a:p>
          </p:txBody>
        </p:sp>
        <p:pic>
          <p:nvPicPr>
            <p:cNvPr id="50" name="Picture 2" descr="http://upload.wikimedia.org/wikipedia/commons/thumb/f/f9/Casa.cn-235m-100.35-24.spanishaf.arp.jpg/800px-Casa.cn-235m-100.35-24.spanishaf.arp.jpg"/>
            <p:cNvPicPr preferRelativeResize="0"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9285" y="5766250"/>
              <a:ext cx="1778400" cy="9576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" name="Picture 6" descr="http://i66.photobucket.com/albums/h276/emile_bucket/11_407_ed65.jpg"/>
            <p:cNvPicPr preferRelativeResize="0"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59285" y="5766309"/>
              <a:ext cx="1778400" cy="957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6" name="TextBox 65"/>
          <p:cNvSpPr txBox="1"/>
          <p:nvPr/>
        </p:nvSpPr>
        <p:spPr>
          <a:xfrm>
            <a:off x="2906291" y="1340768"/>
            <a:ext cx="4133311" cy="1192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62013">
              <a:lnSpc>
                <a:spcPct val="110000"/>
              </a:lnSpc>
              <a:buClr>
                <a:srgbClr val="000076"/>
              </a:buClr>
              <a:buSzPct val="115000"/>
              <a:buFont typeface="Wingdings" pitchFamily="2" charset="2"/>
              <a:buChar char="v"/>
            </a:pPr>
            <a:r>
              <a:rPr lang="ko-KR" altLang="en-US" sz="1300" dirty="0" smtClean="0">
                <a:latin typeface="Arial" pitchFamily="34" charset="0"/>
                <a:ea typeface="HY헤드라인M" pitchFamily="18" charset="-127"/>
                <a:cs typeface="Arial" pitchFamily="34" charset="0"/>
              </a:rPr>
              <a:t> </a:t>
            </a:r>
            <a:r>
              <a:rPr lang="en-US" altLang="ko-KR" sz="1300" dirty="0" smtClean="0">
                <a:latin typeface="Arial" pitchFamily="34" charset="0"/>
                <a:ea typeface="HY헤드라인M" pitchFamily="18" charset="-127"/>
                <a:cs typeface="Arial" pitchFamily="34" charset="0"/>
              </a:rPr>
              <a:t>Korea will operate 24 NC-235s by 2011</a:t>
            </a:r>
          </a:p>
          <a:p>
            <a:pPr defTabSz="862013">
              <a:lnSpc>
                <a:spcPct val="110000"/>
              </a:lnSpc>
              <a:buClr>
                <a:srgbClr val="000076"/>
              </a:buClr>
              <a:buSzPct val="115000"/>
              <a:buFont typeface="Wingdings" pitchFamily="2" charset="2"/>
              <a:buChar char="v"/>
            </a:pPr>
            <a:r>
              <a:rPr lang="en-US" altLang="ko-KR" sz="1300" dirty="0" smtClean="0">
                <a:latin typeface="Arial" pitchFamily="34" charset="0"/>
                <a:ea typeface="HY헤드라인M" pitchFamily="18" charset="-127"/>
                <a:cs typeface="Arial" pitchFamily="34" charset="0"/>
              </a:rPr>
              <a:t> Korea Air Force operates 20 NC-235s</a:t>
            </a:r>
          </a:p>
          <a:p>
            <a:pPr marL="361950" lvl="2" indent="-180975" defTabSz="862013">
              <a:lnSpc>
                <a:spcPct val="110000"/>
              </a:lnSpc>
              <a:buClr>
                <a:srgbClr val="000076"/>
              </a:buClr>
              <a:buSzPct val="115000"/>
              <a:buFont typeface="Wingdings" pitchFamily="2" charset="2"/>
              <a:buChar char="ü"/>
            </a:pPr>
            <a:r>
              <a:rPr lang="en-US" altLang="ko-KR" sz="1300" dirty="0" smtClean="0">
                <a:latin typeface="Arial" pitchFamily="34" charset="0"/>
                <a:ea typeface="HY헤드라인M" pitchFamily="18" charset="-127"/>
                <a:cs typeface="Arial" pitchFamily="34" charset="0"/>
              </a:rPr>
              <a:t>12 CN-235-100M (since 1993)</a:t>
            </a:r>
          </a:p>
          <a:p>
            <a:pPr marL="361950" lvl="2" indent="-180975" defTabSz="862013">
              <a:lnSpc>
                <a:spcPct val="110000"/>
              </a:lnSpc>
              <a:buClr>
                <a:srgbClr val="000076"/>
              </a:buClr>
              <a:buSzPct val="115000"/>
              <a:buFont typeface="Wingdings" pitchFamily="2" charset="2"/>
              <a:buChar char="ü"/>
            </a:pPr>
            <a:r>
              <a:rPr lang="en-US" altLang="ko-KR" sz="1300" dirty="0" smtClean="0">
                <a:latin typeface="Arial" pitchFamily="34" charset="0"/>
                <a:ea typeface="HY헤드라인M" pitchFamily="18" charset="-127"/>
                <a:cs typeface="Arial" pitchFamily="34" charset="0"/>
              </a:rPr>
              <a:t>8 CN-235-220M (since 1997)</a:t>
            </a:r>
          </a:p>
          <a:p>
            <a:pPr defTabSz="862013">
              <a:lnSpc>
                <a:spcPct val="110000"/>
              </a:lnSpc>
              <a:buClr>
                <a:srgbClr val="000076"/>
              </a:buClr>
              <a:buSzPct val="115000"/>
              <a:buFont typeface="Wingdings" pitchFamily="2" charset="2"/>
              <a:buChar char="v"/>
            </a:pPr>
            <a:r>
              <a:rPr lang="en-US" altLang="ko-KR" sz="1300" dirty="0" smtClean="0">
                <a:latin typeface="Arial" pitchFamily="34" charset="0"/>
                <a:ea typeface="HY헤드라인M" pitchFamily="18" charset="-127"/>
                <a:cs typeface="Arial" pitchFamily="34" charset="0"/>
              </a:rPr>
              <a:t> Korea Coast Guard introduces 4 CN-235s by 2011</a:t>
            </a:r>
          </a:p>
        </p:txBody>
      </p:sp>
      <p:grpSp>
        <p:nvGrpSpPr>
          <p:cNvPr id="68" name="그룹 67"/>
          <p:cNvGrpSpPr/>
          <p:nvPr/>
        </p:nvGrpSpPr>
        <p:grpSpPr>
          <a:xfrm>
            <a:off x="2771800" y="2635399"/>
            <a:ext cx="5688632" cy="1317600"/>
            <a:chOff x="2771800" y="1268760"/>
            <a:chExt cx="5688632" cy="1341090"/>
          </a:xfrm>
        </p:grpSpPr>
        <p:sp>
          <p:nvSpPr>
            <p:cNvPr id="69" name="AutoShape 12"/>
            <p:cNvSpPr>
              <a:spLocks noChangeArrowheads="1"/>
            </p:cNvSpPr>
            <p:nvPr/>
          </p:nvSpPr>
          <p:spPr bwMode="auto">
            <a:xfrm>
              <a:off x="2771800" y="1268760"/>
              <a:ext cx="5688632" cy="1341090"/>
            </a:xfrm>
            <a:prstGeom prst="roundRect">
              <a:avLst>
                <a:gd name="adj" fmla="val 1352"/>
              </a:avLst>
            </a:prstGeom>
            <a:solidFill>
              <a:srgbClr val="FFFFFF"/>
            </a:solidFill>
            <a:ln w="19050">
              <a:solidFill>
                <a:srgbClr val="323C65"/>
              </a:solidFill>
              <a:round/>
              <a:headEnd/>
              <a:tailEnd/>
            </a:ln>
            <a:effectLst>
              <a:outerShdw dist="35921" dir="2700000" algn="ctr" rotWithShape="0">
                <a:srgbClr val="969696"/>
              </a:outerShdw>
            </a:effectLst>
          </p:spPr>
          <p:txBody>
            <a:bodyPr wrap="none" anchor="ctr"/>
            <a:lstStyle/>
            <a:p>
              <a:pPr algn="ctr" defTabSz="1279525" latinLnBrk="0">
                <a:defRPr/>
              </a:pPr>
              <a:endParaRPr lang="ko-KR" altLang="en-US" sz="1700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70" name="AutoShape 13"/>
            <p:cNvSpPr>
              <a:spLocks noChangeArrowheads="1"/>
            </p:cNvSpPr>
            <p:nvPr/>
          </p:nvSpPr>
          <p:spPr bwMode="auto">
            <a:xfrm>
              <a:off x="2802151" y="1299896"/>
              <a:ext cx="5627473" cy="247875"/>
            </a:xfrm>
            <a:prstGeom prst="roundRect">
              <a:avLst>
                <a:gd name="adj" fmla="val 5028"/>
              </a:avLst>
            </a:prstGeom>
            <a:gradFill rotWithShape="1">
              <a:gsLst>
                <a:gs pos="0">
                  <a:srgbClr val="E4E4E4"/>
                </a:gs>
                <a:gs pos="100000">
                  <a:srgbClr val="FFFFFF"/>
                </a:gs>
              </a:gsLst>
              <a:lin ang="5400000" scaled="1"/>
            </a:gradFill>
            <a:ln w="285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ko-KR"/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2771800" y="4002038"/>
            <a:ext cx="5688632" cy="1317600"/>
            <a:chOff x="2771800" y="1268760"/>
            <a:chExt cx="5688632" cy="1341090"/>
          </a:xfrm>
        </p:grpSpPr>
        <p:sp>
          <p:nvSpPr>
            <p:cNvPr id="72" name="AutoShape 12"/>
            <p:cNvSpPr>
              <a:spLocks noChangeArrowheads="1"/>
            </p:cNvSpPr>
            <p:nvPr/>
          </p:nvSpPr>
          <p:spPr bwMode="auto">
            <a:xfrm>
              <a:off x="2771800" y="1268760"/>
              <a:ext cx="5688632" cy="1341090"/>
            </a:xfrm>
            <a:prstGeom prst="roundRect">
              <a:avLst>
                <a:gd name="adj" fmla="val 1352"/>
              </a:avLst>
            </a:prstGeom>
            <a:solidFill>
              <a:srgbClr val="FFFFFF"/>
            </a:solidFill>
            <a:ln w="19050">
              <a:solidFill>
                <a:srgbClr val="323C65"/>
              </a:solidFill>
              <a:round/>
              <a:headEnd/>
              <a:tailEnd/>
            </a:ln>
            <a:effectLst>
              <a:outerShdw dist="35921" dir="2700000" algn="ctr" rotWithShape="0">
                <a:srgbClr val="969696"/>
              </a:outerShdw>
            </a:effectLst>
          </p:spPr>
          <p:txBody>
            <a:bodyPr wrap="none" anchor="ctr"/>
            <a:lstStyle/>
            <a:p>
              <a:pPr algn="ctr" defTabSz="1279525" latinLnBrk="0">
                <a:defRPr/>
              </a:pPr>
              <a:endParaRPr lang="ko-KR" altLang="en-US" sz="1700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73" name="AutoShape 13"/>
            <p:cNvSpPr>
              <a:spLocks noChangeArrowheads="1"/>
            </p:cNvSpPr>
            <p:nvPr/>
          </p:nvSpPr>
          <p:spPr bwMode="auto">
            <a:xfrm>
              <a:off x="2802151" y="1299896"/>
              <a:ext cx="5627473" cy="247875"/>
            </a:xfrm>
            <a:prstGeom prst="roundRect">
              <a:avLst>
                <a:gd name="adj" fmla="val 5028"/>
              </a:avLst>
            </a:prstGeom>
            <a:gradFill rotWithShape="1">
              <a:gsLst>
                <a:gs pos="0">
                  <a:srgbClr val="E4E4E4"/>
                </a:gs>
                <a:gs pos="100000">
                  <a:srgbClr val="FFFFFF"/>
                </a:gs>
              </a:gsLst>
              <a:lin ang="5400000" scaled="1"/>
            </a:gradFill>
            <a:ln w="285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ko-KR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2771800" y="5368677"/>
            <a:ext cx="5688632" cy="1317600"/>
            <a:chOff x="2771800" y="1268760"/>
            <a:chExt cx="5688632" cy="1341090"/>
          </a:xfrm>
        </p:grpSpPr>
        <p:sp>
          <p:nvSpPr>
            <p:cNvPr id="75" name="AutoShape 12"/>
            <p:cNvSpPr>
              <a:spLocks noChangeArrowheads="1"/>
            </p:cNvSpPr>
            <p:nvPr/>
          </p:nvSpPr>
          <p:spPr bwMode="auto">
            <a:xfrm>
              <a:off x="2771800" y="1268760"/>
              <a:ext cx="5688632" cy="1341090"/>
            </a:xfrm>
            <a:prstGeom prst="roundRect">
              <a:avLst>
                <a:gd name="adj" fmla="val 1352"/>
              </a:avLst>
            </a:prstGeom>
            <a:solidFill>
              <a:srgbClr val="FFFFFF"/>
            </a:solidFill>
            <a:ln w="19050">
              <a:solidFill>
                <a:srgbClr val="323C65"/>
              </a:solidFill>
              <a:round/>
              <a:headEnd/>
              <a:tailEnd/>
            </a:ln>
            <a:effectLst>
              <a:outerShdw dist="35921" dir="2700000" algn="ctr" rotWithShape="0">
                <a:srgbClr val="969696"/>
              </a:outerShdw>
            </a:effectLst>
          </p:spPr>
          <p:txBody>
            <a:bodyPr wrap="none" anchor="ctr"/>
            <a:lstStyle/>
            <a:p>
              <a:pPr algn="ctr" defTabSz="1279525" latinLnBrk="0">
                <a:defRPr/>
              </a:pPr>
              <a:endParaRPr lang="ko-KR" altLang="en-US" sz="1700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76" name="AutoShape 13"/>
            <p:cNvSpPr>
              <a:spLocks noChangeArrowheads="1"/>
            </p:cNvSpPr>
            <p:nvPr/>
          </p:nvSpPr>
          <p:spPr bwMode="auto">
            <a:xfrm>
              <a:off x="2802151" y="1299896"/>
              <a:ext cx="5627473" cy="247875"/>
            </a:xfrm>
            <a:prstGeom prst="roundRect">
              <a:avLst>
                <a:gd name="adj" fmla="val 5028"/>
              </a:avLst>
            </a:prstGeom>
            <a:gradFill rotWithShape="1">
              <a:gsLst>
                <a:gs pos="0">
                  <a:srgbClr val="E4E4E4"/>
                </a:gs>
                <a:gs pos="100000">
                  <a:srgbClr val="FFFFFF"/>
                </a:gs>
              </a:gsLst>
              <a:lin ang="5400000" scaled="1"/>
            </a:gradFill>
            <a:ln w="285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ko-KR"/>
            </a:p>
          </p:txBody>
        </p:sp>
      </p:grpSp>
      <p:sp>
        <p:nvSpPr>
          <p:cNvPr id="77" name="Rectangle 87"/>
          <p:cNvSpPr>
            <a:spLocks noChangeArrowheads="1"/>
          </p:cNvSpPr>
          <p:nvPr/>
        </p:nvSpPr>
        <p:spPr bwMode="auto">
          <a:xfrm>
            <a:off x="2906291" y="2892510"/>
            <a:ext cx="5266109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2013">
              <a:lnSpc>
                <a:spcPct val="110000"/>
              </a:lnSpc>
              <a:buClr>
                <a:srgbClr val="000076"/>
              </a:buClr>
              <a:buSzPct val="115000"/>
              <a:buFont typeface="Wingdings" pitchFamily="2" charset="2"/>
              <a:buChar char="v"/>
              <a:defRPr/>
            </a:pP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 Indonesia Air Force operates 12 KT-1B since 2003</a:t>
            </a:r>
          </a:p>
          <a:p>
            <a:pPr marL="361950" lvl="2" indent="-180975" defTabSz="862013">
              <a:lnSpc>
                <a:spcPct val="110000"/>
              </a:lnSpc>
              <a:buClr>
                <a:srgbClr val="000076"/>
              </a:buClr>
              <a:buSzPct val="115000"/>
              <a:buFont typeface="Wingdings" pitchFamily="2" charset="2"/>
              <a:buChar char="ü"/>
              <a:defRPr/>
            </a:pP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KT-1B is the Indonesian version of KT-1 basic trainer developed &amp; produced by KAI</a:t>
            </a:r>
          </a:p>
        </p:txBody>
      </p:sp>
      <p:sp>
        <p:nvSpPr>
          <p:cNvPr id="78" name="Rectangle 87"/>
          <p:cNvSpPr>
            <a:spLocks noChangeArrowheads="1"/>
          </p:cNvSpPr>
          <p:nvPr/>
        </p:nvSpPr>
        <p:spPr bwMode="auto">
          <a:xfrm>
            <a:off x="2906291" y="5505701"/>
            <a:ext cx="5338117" cy="1072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defTabSz="862013">
              <a:lnSpc>
                <a:spcPct val="110000"/>
              </a:lnSpc>
              <a:buClr>
                <a:srgbClr val="000076"/>
              </a:buClr>
              <a:buSzPct val="115000"/>
              <a:buFont typeface="Wingdings" pitchFamily="2" charset="2"/>
              <a:buChar char="v"/>
              <a:defRPr/>
            </a:pP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Indonesia and Korea plan to start a joint project on jet fighter </a:t>
            </a:r>
            <a:r>
              <a:rPr lang="en-US" altLang="ko-KR" sz="1300" dirty="0" smtClean="0">
                <a:latin typeface="Arial" pitchFamily="34" charset="0"/>
                <a:ea typeface="HY헤드라인M" pitchFamily="18" charset="-127"/>
                <a:cs typeface="Arial" pitchFamily="34" charset="0"/>
              </a:rPr>
              <a:t>development and production</a:t>
            </a:r>
            <a:endParaRPr lang="en-US" altLang="ko-KR" sz="1300" dirty="0" smtClean="0">
              <a:solidFill>
                <a:schemeClr val="tx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  <a:p>
            <a:pPr defTabSz="862013">
              <a:lnSpc>
                <a:spcPct val="50000"/>
              </a:lnSpc>
              <a:buClr>
                <a:srgbClr val="000076"/>
              </a:buClr>
              <a:buSzPct val="115000"/>
              <a:buFont typeface="Wingdings" pitchFamily="2" charset="2"/>
              <a:buChar char="v"/>
              <a:defRPr/>
            </a:pPr>
            <a:endParaRPr lang="en-US" altLang="ko-KR" sz="1300" dirty="0" smtClean="0">
              <a:solidFill>
                <a:schemeClr val="tx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  <a:p>
            <a:pPr marL="180975" indent="-180975" defTabSz="862013">
              <a:lnSpc>
                <a:spcPct val="110000"/>
              </a:lnSpc>
              <a:buClr>
                <a:srgbClr val="000076"/>
              </a:buClr>
              <a:buSzPct val="115000"/>
              <a:buFont typeface="Wingdings" pitchFamily="2" charset="2"/>
              <a:buChar char="v"/>
              <a:defRPr/>
            </a:pP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 Both countries signed a MOU for the future fighter development </a:t>
            </a:r>
            <a:b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</a:b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(KFX project) at July/15/2010</a:t>
            </a:r>
          </a:p>
        </p:txBody>
      </p:sp>
      <p:sp>
        <p:nvSpPr>
          <p:cNvPr id="79" name="Rectangle 87"/>
          <p:cNvSpPr>
            <a:spLocks noChangeArrowheads="1"/>
          </p:cNvSpPr>
          <p:nvPr/>
        </p:nvSpPr>
        <p:spPr bwMode="auto">
          <a:xfrm>
            <a:off x="2906291" y="4336707"/>
            <a:ext cx="3363421" cy="532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62013">
              <a:lnSpc>
                <a:spcPct val="110000"/>
              </a:lnSpc>
              <a:buClr>
                <a:srgbClr val="000076"/>
              </a:buClr>
              <a:buSzPct val="115000"/>
              <a:buFont typeface="Wingdings" pitchFamily="2" charset="2"/>
              <a:buChar char="v"/>
              <a:defRPr/>
            </a:pPr>
            <a:r>
              <a:rPr lang="ko-KR" altLang="en-US" sz="1300" dirty="0" smtClean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B-737 Wing Rib Cooperative Production</a:t>
            </a:r>
          </a:p>
          <a:p>
            <a:pPr marL="455613" lvl="1" indent="-55563" defTabSz="862013">
              <a:lnSpc>
                <a:spcPct val="110000"/>
              </a:lnSpc>
              <a:buClr>
                <a:srgbClr val="000076"/>
              </a:buClr>
              <a:buSzPct val="115000"/>
              <a:buFont typeface="Wingdings" pitchFamily="2" charset="2"/>
              <a:buChar char="ü"/>
              <a:defRPr/>
            </a:pP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 </a:t>
            </a:r>
            <a:r>
              <a:rPr lang="en-US" altLang="ko-KR" sz="1300" dirty="0" err="1" smtClean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IAe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 – KAI, until ’01~’03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>
            <a:grpSpLocks noChangeAspect="1"/>
          </p:cNvGrpSpPr>
          <p:nvPr/>
        </p:nvGrpSpPr>
        <p:grpSpPr>
          <a:xfrm>
            <a:off x="1187624" y="2564904"/>
            <a:ext cx="8573161" cy="1181794"/>
            <a:chOff x="1653580" y="3553652"/>
            <a:chExt cx="7454923" cy="1027647"/>
          </a:xfrm>
        </p:grpSpPr>
        <p:pic>
          <p:nvPicPr>
            <p:cNvPr id="22" name="Picture 2" descr="C:\Documents and Settings\Administrator\바탕 화면\ㅁㄴㅇ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53580" y="3553652"/>
              <a:ext cx="7201619" cy="1027647"/>
            </a:xfrm>
            <a:prstGeom prst="rect">
              <a:avLst/>
            </a:prstGeom>
            <a:noFill/>
          </p:spPr>
        </p:pic>
        <p:sp>
          <p:nvSpPr>
            <p:cNvPr id="23" name="Rectangle 10"/>
            <p:cNvSpPr>
              <a:spLocks noChangeArrowheads="1"/>
            </p:cNvSpPr>
            <p:nvPr/>
          </p:nvSpPr>
          <p:spPr bwMode="auto">
            <a:xfrm>
              <a:off x="2775468" y="3923718"/>
              <a:ext cx="6333035" cy="26314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pPr marL="358775" indent="-354013" fontAlgn="auto">
                <a:lnSpc>
                  <a:spcPct val="90000"/>
                </a:lnSpc>
                <a:spcBef>
                  <a:spcPct val="1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US" altLang="ko-KR" sz="1900" b="1" kern="0" spc="-50" dirty="0" smtClean="0">
                  <a:ln w="6350">
                    <a:noFill/>
                  </a:ln>
                  <a:solidFill>
                    <a:srgbClr val="000000"/>
                  </a:solidFill>
                  <a:effectLst>
                    <a:outerShdw blurRad="50800" dist="50800" dir="5400000" algn="ctr" rotWithShape="0">
                      <a:schemeClr val="bg1"/>
                    </a:outerShdw>
                  </a:effectLst>
                  <a:latin typeface="Arial" pitchFamily="34" charset="0"/>
                  <a:ea typeface="HY헤드라인M" pitchFamily="18" charset="-127"/>
                  <a:cs typeface="Arial" pitchFamily="34" charset="0"/>
                </a:rPr>
                <a:t>Trade and Investment between Indonesia-Korea</a:t>
              </a:r>
            </a:p>
          </p:txBody>
        </p:sp>
        <p:pic>
          <p:nvPicPr>
            <p:cNvPr id="24" name="Picture 10" descr="K:\02.작업실\2010\101006_원장님\PSD\숫자\4_.png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17411" y="3855046"/>
              <a:ext cx="450000" cy="40957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15"/>
          <p:cNvGraphicFramePr>
            <a:graphicFrameLocks noChangeAspect="1"/>
          </p:cNvGraphicFramePr>
          <p:nvPr/>
        </p:nvGraphicFramePr>
        <p:xfrm>
          <a:off x="323528" y="3356992"/>
          <a:ext cx="4351839" cy="3042000"/>
        </p:xfrm>
        <a:graphic>
          <a:graphicData uri="http://schemas.openxmlformats.org/presentationml/2006/ole">
            <p:oleObj spid="_x0000_s2050" name="비트맵 이미지" r:id="rId4" imgW="4495238" imgH="3142857" progId="PBrush">
              <p:embed/>
            </p:oleObj>
          </a:graphicData>
        </a:graphic>
      </p:graphicFrame>
      <p:sp>
        <p:nvSpPr>
          <p:cNvPr id="14" name="제목 13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543899"/>
          </a:xfrm>
        </p:spPr>
        <p:txBody>
          <a:bodyPr/>
          <a:lstStyle/>
          <a:p>
            <a:pPr algn="l"/>
            <a:r>
              <a:rPr lang="en-US" altLang="ko-KR" sz="2400" dirty="0"/>
              <a:t> </a:t>
            </a:r>
            <a:r>
              <a:rPr lang="en-US" altLang="ko-KR" sz="2400" dirty="0" smtClean="0"/>
              <a:t>IV. Trade </a:t>
            </a:r>
            <a:r>
              <a:rPr lang="en-US" altLang="ko-KR" sz="2400" dirty="0"/>
              <a:t>and Investment between </a:t>
            </a:r>
            <a:r>
              <a:rPr lang="en-US" altLang="ko-KR" sz="2400" dirty="0" smtClean="0"/>
              <a:t>Indonesia-Korea</a:t>
            </a:r>
            <a:endParaRPr lang="ko-KR" altLang="en-US" sz="2400" dirty="0"/>
          </a:p>
        </p:txBody>
      </p:sp>
      <p:sp>
        <p:nvSpPr>
          <p:cNvPr id="15" name="내용 개체 틀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Import and Export Status of the Two Nations</a:t>
            </a:r>
          </a:p>
          <a:p>
            <a:pPr lvl="1"/>
            <a:r>
              <a:rPr lang="en-US" altLang="ko-KR" dirty="0" smtClean="0"/>
              <a:t>Indonesia: 12th exporting nation of Korea and 10th importing nation</a:t>
            </a:r>
          </a:p>
          <a:p>
            <a:pPr lvl="1"/>
            <a:r>
              <a:rPr lang="en-US" altLang="ko-KR" dirty="0" smtClean="0"/>
              <a:t>Korea: 5th exporting nation of Indonesia, 7th importing nation</a:t>
            </a:r>
          </a:p>
          <a:p>
            <a:r>
              <a:rPr lang="en-US" altLang="ko-KR" dirty="0" smtClean="0"/>
              <a:t>Recent Trading Characteristics: Trade amount is increasing continuously</a:t>
            </a:r>
          </a:p>
          <a:p>
            <a:pPr lvl="1"/>
            <a:r>
              <a:rPr lang="en-US" altLang="ko-KR" dirty="0" smtClean="0"/>
              <a:t>Especially in last 5~6 years, trade amount increased rapidly  </a:t>
            </a:r>
          </a:p>
          <a:p>
            <a:pPr lvl="1"/>
            <a:r>
              <a:rPr lang="en-US" altLang="ko-KR" dirty="0" smtClean="0"/>
              <a:t>Export and import of  2008 increased 126% and 114% compared to 2000</a:t>
            </a:r>
            <a:endParaRPr lang="ko-KR" altLang="en-US" dirty="0"/>
          </a:p>
        </p:txBody>
      </p:sp>
      <p:sp>
        <p:nvSpPr>
          <p:cNvPr id="16" name="부제목 15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A. Current Indonesia-Korea Trade  Status</a:t>
            </a:r>
            <a:endParaRPr lang="ko-KR" altLang="en-US" dirty="0"/>
          </a:p>
        </p:txBody>
      </p:sp>
      <p:pic>
        <p:nvPicPr>
          <p:cNvPr id="2053" name="Picture 5" descr="C:\Users\KIET\Pictures\bb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356992"/>
            <a:ext cx="4085700" cy="3042000"/>
          </a:xfrm>
          <a:prstGeom prst="rect">
            <a:avLst/>
          </a:prstGeom>
          <a:noFill/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 flipV="1">
            <a:off x="289620" y="3193926"/>
            <a:ext cx="4392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 flipV="1">
            <a:off x="4773166" y="3198118"/>
            <a:ext cx="4086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543899"/>
          </a:xfrm>
        </p:spPr>
        <p:txBody>
          <a:bodyPr/>
          <a:lstStyle/>
          <a:p>
            <a:pPr algn="l"/>
            <a:r>
              <a:rPr lang="en-US" altLang="ko-KR" sz="2400" dirty="0"/>
              <a:t> </a:t>
            </a:r>
            <a:r>
              <a:rPr lang="en-US" altLang="ko-KR" sz="2400" dirty="0" smtClean="0"/>
              <a:t>IV. Trade </a:t>
            </a:r>
            <a:r>
              <a:rPr lang="en-US" altLang="ko-KR" sz="2400" dirty="0"/>
              <a:t>and Investment between </a:t>
            </a:r>
            <a:r>
              <a:rPr lang="en-US" altLang="ko-KR" sz="2400" dirty="0" smtClean="0"/>
              <a:t>Indonesia-Korea</a:t>
            </a:r>
            <a:endParaRPr lang="ko-KR" altLang="en-US" sz="2400" dirty="0"/>
          </a:p>
        </p:txBody>
      </p:sp>
      <p:sp>
        <p:nvSpPr>
          <p:cNvPr id="15" name="내용 개체 틀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Indonesia’s 4th Highlight Nation for FDI</a:t>
            </a:r>
          </a:p>
          <a:p>
            <a:pPr lvl="1"/>
            <a:r>
              <a:rPr lang="en-US" altLang="ko-KR" dirty="0" smtClean="0"/>
              <a:t> $625m in 2009, 5.8% of Total FDI, Indonesia</a:t>
            </a:r>
          </a:p>
          <a:p>
            <a:pPr lvl="1"/>
            <a:r>
              <a:rPr lang="en-US" altLang="ko-KR" dirty="0" smtClean="0"/>
              <a:t>  Mainly invested in Manufacturing industry (mainly in machinery and textile) and construction</a:t>
            </a:r>
          </a:p>
          <a:p>
            <a:r>
              <a:rPr lang="en-US" altLang="ko-KR" dirty="0" smtClean="0"/>
              <a:t>Recently, Enormous Investment in Heavy Industry</a:t>
            </a:r>
          </a:p>
          <a:p>
            <a:pPr lvl="1"/>
            <a:r>
              <a:rPr lang="en-US" altLang="ko-KR" dirty="0" smtClean="0"/>
              <a:t>POSCO(a global company) built steel production factory of 6 billion dollars.</a:t>
            </a:r>
            <a:endParaRPr lang="ko-KR" altLang="en-US" dirty="0"/>
          </a:p>
        </p:txBody>
      </p:sp>
      <p:sp>
        <p:nvSpPr>
          <p:cNvPr id="16" name="부제목 15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B. Korea’s Investment to Indonesia</a:t>
            </a:r>
          </a:p>
        </p:txBody>
      </p:sp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251520" y="3308350"/>
          <a:ext cx="4249428" cy="3105525"/>
        </p:xfrm>
        <a:graphic>
          <a:graphicData uri="http://schemas.openxmlformats.org/presentationml/2006/ole">
            <p:oleObj spid="_x0000_s78851" name="워크시트" r:id="rId4" imgW="4476643" imgH="2543130" progId="Excel.Sheet.12">
              <p:embed/>
            </p:oleObj>
          </a:graphicData>
        </a:graphic>
      </p:graphicFrame>
      <p:graphicFrame>
        <p:nvGraphicFramePr>
          <p:cNvPr id="17" name="Object 3"/>
          <p:cNvGraphicFramePr>
            <a:graphicFrameLocks noChangeAspect="1"/>
          </p:cNvGraphicFramePr>
          <p:nvPr/>
        </p:nvGraphicFramePr>
        <p:xfrm>
          <a:off x="4570413" y="3313113"/>
          <a:ext cx="4349750" cy="3079750"/>
        </p:xfrm>
        <a:graphic>
          <a:graphicData uri="http://schemas.openxmlformats.org/presentationml/2006/ole">
            <p:oleObj spid="_x0000_s78852" name="워크시트" r:id="rId5" imgW="4743534" imgH="2505060" progId="Excel.Sheet.12">
              <p:embed/>
            </p:oleObj>
          </a:graphicData>
        </a:graphic>
      </p:graphicFrame>
      <p:sp>
        <p:nvSpPr>
          <p:cNvPr id="7" name="직사각형 6"/>
          <p:cNvSpPr/>
          <p:nvPr/>
        </p:nvSpPr>
        <p:spPr>
          <a:xfrm>
            <a:off x="7020272" y="4005064"/>
            <a:ext cx="1728192" cy="2088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7169621" y="4259188"/>
            <a:ext cx="1872208" cy="1625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  <a:buSzPct val="120000"/>
            </a:pPr>
            <a:r>
              <a:rPr lang="en-US" altLang="ko-KR" sz="1000" dirty="0" smtClean="0">
                <a:latin typeface="Arial" pitchFamily="34" charset="0"/>
                <a:cs typeface="Arial" pitchFamily="34" charset="0"/>
              </a:rPr>
              <a:t> Machinery Electronics</a:t>
            </a:r>
            <a:endParaRPr lang="ko-KR" altLang="en-US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  <a:buSzPct val="120000"/>
            </a:pPr>
            <a:r>
              <a:rPr lang="en-US" altLang="ko-KR" sz="1000" dirty="0" smtClean="0">
                <a:latin typeface="Arial" pitchFamily="34" charset="0"/>
                <a:cs typeface="Arial" pitchFamily="34" charset="0"/>
              </a:rPr>
              <a:t> Construction</a:t>
            </a:r>
            <a:endParaRPr lang="ko-KR" altLang="en-US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  <a:buSzPct val="120000"/>
            </a:pPr>
            <a:r>
              <a:rPr lang="en-US" altLang="ko-KR" sz="1000" dirty="0" smtClean="0">
                <a:latin typeface="Arial" pitchFamily="34" charset="0"/>
                <a:cs typeface="Arial" pitchFamily="34" charset="0"/>
              </a:rPr>
              <a:t> Textile </a:t>
            </a:r>
            <a:endParaRPr lang="ko-KR" altLang="en-US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  <a:buSzPct val="120000"/>
            </a:pPr>
            <a:r>
              <a:rPr lang="en-US" altLang="ko-KR" sz="1000" dirty="0" smtClean="0">
                <a:latin typeface="Arial" pitchFamily="34" charset="0"/>
                <a:cs typeface="Arial" pitchFamily="34" charset="0"/>
              </a:rPr>
              <a:t> Transport &amp; Warehouse</a:t>
            </a:r>
            <a:endParaRPr lang="ko-KR" altLang="en-US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  <a:buSzPct val="120000"/>
            </a:pPr>
            <a:r>
              <a:rPr lang="en-US" altLang="ko-KR" sz="1000" dirty="0" smtClean="0">
                <a:latin typeface="Arial" pitchFamily="34" charset="0"/>
                <a:cs typeface="Arial" pitchFamily="34" charset="0"/>
              </a:rPr>
              <a:t> Hotel &amp; Restaurant</a:t>
            </a:r>
            <a:endParaRPr lang="ko-KR" altLang="en-US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  <a:buSzPct val="120000"/>
            </a:pPr>
            <a:r>
              <a:rPr lang="en-US" altLang="ko-KR" sz="1000" dirty="0" smtClean="0">
                <a:latin typeface="Arial" pitchFamily="34" charset="0"/>
                <a:cs typeface="Arial" pitchFamily="34" charset="0"/>
              </a:rPr>
              <a:t> Others</a:t>
            </a:r>
            <a:endParaRPr lang="ko-KR" altLang="en-US" sz="1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7" descr="C:\Users\KIET\Desktop\Untitled-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11330" y="4380122"/>
            <a:ext cx="121446" cy="1440000"/>
          </a:xfrm>
          <a:prstGeom prst="rect">
            <a:avLst/>
          </a:prstGeom>
          <a:noFill/>
        </p:spPr>
      </p:pic>
      <p:sp>
        <p:nvSpPr>
          <p:cNvPr id="19" name="AutoShape 7"/>
          <p:cNvSpPr>
            <a:spLocks noChangeArrowheads="1"/>
          </p:cNvSpPr>
          <p:nvPr/>
        </p:nvSpPr>
        <p:spPr bwMode="auto">
          <a:xfrm flipV="1">
            <a:off x="289620" y="3193926"/>
            <a:ext cx="4158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  <p:sp>
        <p:nvSpPr>
          <p:cNvPr id="20" name="AutoShape 7"/>
          <p:cNvSpPr>
            <a:spLocks noChangeArrowheads="1"/>
          </p:cNvSpPr>
          <p:nvPr/>
        </p:nvSpPr>
        <p:spPr bwMode="auto">
          <a:xfrm flipV="1">
            <a:off x="4611241" y="3207643"/>
            <a:ext cx="4266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543899"/>
          </a:xfrm>
        </p:spPr>
        <p:txBody>
          <a:bodyPr/>
          <a:lstStyle/>
          <a:p>
            <a:pPr algn="l"/>
            <a:r>
              <a:rPr lang="en-US" altLang="ko-KR" sz="2400" dirty="0"/>
              <a:t> </a:t>
            </a:r>
            <a:r>
              <a:rPr lang="en-US" altLang="ko-KR" sz="2400" dirty="0" smtClean="0"/>
              <a:t>IV. Trade </a:t>
            </a:r>
            <a:r>
              <a:rPr lang="en-US" altLang="ko-KR" sz="2400" dirty="0"/>
              <a:t>and Investment between </a:t>
            </a:r>
            <a:r>
              <a:rPr lang="en-US" altLang="ko-KR" sz="2400" dirty="0" smtClean="0"/>
              <a:t>Indonesia-Korea</a:t>
            </a:r>
            <a:endParaRPr lang="ko-KR" altLang="en-US" sz="2400" dirty="0"/>
          </a:p>
        </p:txBody>
      </p:sp>
      <p:sp>
        <p:nvSpPr>
          <p:cNvPr id="15" name="내용 개체 틀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Total of Aerospace Trade for Past 10 Years: $126m</a:t>
            </a:r>
          </a:p>
          <a:p>
            <a:pPr lvl="1"/>
            <a:r>
              <a:rPr lang="en-US" altLang="ko-KR" dirty="0" smtClean="0"/>
              <a:t>Korean export amounts are larger than Indonesian export amounts</a:t>
            </a:r>
          </a:p>
          <a:p>
            <a:pPr lvl="1"/>
            <a:r>
              <a:rPr lang="en-US" altLang="ko-KR" dirty="0" smtClean="0"/>
              <a:t>If military aircraft and CN-235 are exported to Korea, the trade amount is expected to increase.</a:t>
            </a:r>
          </a:p>
          <a:p>
            <a:pPr>
              <a:lnSpc>
                <a:spcPct val="50000"/>
              </a:lnSpc>
            </a:pPr>
            <a:endParaRPr lang="en-US" altLang="ko-KR" dirty="0" smtClean="0"/>
          </a:p>
          <a:p>
            <a:r>
              <a:rPr lang="en-US" altLang="ko-KR" dirty="0" smtClean="0"/>
              <a:t> Increase of Korean Exportation in 2003 and 2007 occurred by sales of KT-1.</a:t>
            </a:r>
          </a:p>
          <a:p>
            <a:pPr lvl="1"/>
            <a:r>
              <a:rPr lang="en-US" altLang="ko-KR" dirty="0" smtClean="0"/>
              <a:t>Indonesian exports increased in 2003 occurred with CN-235 exports for Korean Air Force.</a:t>
            </a:r>
            <a:endParaRPr lang="ko-KR" altLang="en-US" dirty="0"/>
          </a:p>
        </p:txBody>
      </p:sp>
      <p:sp>
        <p:nvSpPr>
          <p:cNvPr id="16" name="부제목 15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C. Current Indonesia-Korea Aerospace Trade Status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899096" y="4491980"/>
          <a:ext cx="7489825" cy="160131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00002"/>
                <a:gridCol w="864096"/>
                <a:gridCol w="864096"/>
                <a:gridCol w="792088"/>
                <a:gridCol w="936104"/>
                <a:gridCol w="864096"/>
                <a:gridCol w="1369343"/>
              </a:tblGrid>
              <a:tr h="5210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Division</a:t>
                      </a:r>
                      <a:endParaRPr lang="ko-KR" altLang="en-US" sz="1500" dirty="0">
                        <a:solidFill>
                          <a:srgbClr val="000000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2000</a:t>
                      </a:r>
                      <a:endParaRPr lang="ko-KR" altLang="en-US" sz="1500" dirty="0">
                        <a:solidFill>
                          <a:srgbClr val="000000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2003</a:t>
                      </a:r>
                      <a:endParaRPr lang="ko-KR" altLang="en-US" sz="1500" dirty="0">
                        <a:solidFill>
                          <a:srgbClr val="000000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2005</a:t>
                      </a:r>
                      <a:endParaRPr lang="ko-KR" altLang="en-US" sz="1500" dirty="0">
                        <a:solidFill>
                          <a:srgbClr val="000000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2007</a:t>
                      </a:r>
                      <a:endParaRPr lang="ko-KR" altLang="en-US" sz="1500" dirty="0">
                        <a:solidFill>
                          <a:srgbClr val="000000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2009</a:t>
                      </a:r>
                      <a:endParaRPr lang="ko-KR" altLang="en-US" sz="1500" dirty="0">
                        <a:solidFill>
                          <a:srgbClr val="000000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1200" dirty="0" smtClean="0">
                          <a:solidFill>
                            <a:schemeClr val="lt1"/>
                          </a:solidFill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Total</a:t>
                      </a:r>
                    </a:p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1200" dirty="0" smtClean="0">
                          <a:solidFill>
                            <a:schemeClr val="lt1"/>
                          </a:solidFill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(00-09)</a:t>
                      </a:r>
                      <a:endParaRPr lang="ko-KR" altLang="en-US" sz="1500" b="1" kern="1200" dirty="0">
                        <a:solidFill>
                          <a:schemeClr val="lt1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anchor="ctr"/>
                </a:tc>
              </a:tr>
              <a:tr h="5034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Indonesia-import</a:t>
                      </a:r>
                      <a:endParaRPr lang="ko-KR" altLang="en-US" sz="1500" b="1" dirty="0">
                        <a:solidFill>
                          <a:srgbClr val="000000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3.0 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30.6 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6.0 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26.5 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5.9 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rgbClr val="000000"/>
                          </a:solidFill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78.3</a:t>
                      </a:r>
                      <a:endParaRPr lang="en-US" sz="1500" b="1" dirty="0">
                        <a:solidFill>
                          <a:srgbClr val="000000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72000" marR="72000" marT="36000" marB="36000" anchor="ctr"/>
                </a:tc>
              </a:tr>
              <a:tr h="5034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Indonesia-export</a:t>
                      </a:r>
                      <a:endParaRPr lang="ko-KR" altLang="en-US" sz="1500" b="1" dirty="0">
                        <a:solidFill>
                          <a:srgbClr val="000000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0.0 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42.5 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0.3 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0.3 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0.4 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rgbClr val="000000"/>
                          </a:solidFill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47.8</a:t>
                      </a:r>
                      <a:endParaRPr lang="en-US" sz="1500" b="1" dirty="0">
                        <a:solidFill>
                          <a:srgbClr val="000000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72000" marR="72000" marT="36000" marB="36000" anchor="ctr"/>
                </a:tc>
              </a:tr>
            </a:tbl>
          </a:graphicData>
        </a:graphic>
      </p:graphicFrame>
      <p:pic>
        <p:nvPicPr>
          <p:cNvPr id="10" name="Picture 1" descr="C:\Users\KIET\Pictures\QQ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695700"/>
            <a:ext cx="8064896" cy="567200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/>
        </p:nvSpPr>
        <p:spPr>
          <a:xfrm>
            <a:off x="719572" y="3750940"/>
            <a:ext cx="7848872" cy="330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latinLnBrk="0">
              <a:lnSpc>
                <a:spcPct val="160000"/>
              </a:lnSpc>
              <a:defRPr/>
            </a:pPr>
            <a:r>
              <a:rPr kumimoji="0" lang="en-US" altLang="ko-KR" sz="1600" spc="-80" dirty="0">
                <a:latin typeface="HY견고딕" pitchFamily="18" charset="-127"/>
                <a:ea typeface="HY견고딕" pitchFamily="18" charset="-127"/>
              </a:rPr>
              <a:t>Trade Tendency of Indonesia-Korea Aerospace </a:t>
            </a:r>
            <a:r>
              <a:rPr kumimoji="0" lang="en-US" altLang="ko-KR" sz="1600" spc="-80" dirty="0" smtClean="0">
                <a:latin typeface="HY견고딕" pitchFamily="18" charset="-127"/>
                <a:ea typeface="HY견고딕" pitchFamily="18" charset="-127"/>
              </a:rPr>
              <a:t>Industry</a:t>
            </a:r>
            <a:endParaRPr kumimoji="0" lang="ko-KR" altLang="en-US" sz="1600" spc="-8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 flipV="1">
            <a:off x="906563" y="4341181"/>
            <a:ext cx="7452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7092280" y="4262899"/>
            <a:ext cx="129614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ko-KR" sz="1100" dirty="0" smtClean="0">
                <a:latin typeface="Arial" charset="0"/>
                <a:cs typeface="Arial" charset="0"/>
              </a:rPr>
              <a:t>Unit: million $</a:t>
            </a:r>
            <a:endParaRPr lang="ko-KR" altLang="en-US" sz="11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543899"/>
          </a:xfrm>
        </p:spPr>
        <p:txBody>
          <a:bodyPr/>
          <a:lstStyle/>
          <a:p>
            <a:pPr algn="l"/>
            <a:r>
              <a:rPr lang="en-US" altLang="ko-KR" sz="2400" dirty="0"/>
              <a:t> </a:t>
            </a:r>
            <a:r>
              <a:rPr lang="en-US" altLang="ko-KR" sz="2400" dirty="0" smtClean="0"/>
              <a:t>IV. Trade </a:t>
            </a:r>
            <a:r>
              <a:rPr lang="en-US" altLang="ko-KR" sz="2400" dirty="0"/>
              <a:t>and Investment between </a:t>
            </a:r>
            <a:r>
              <a:rPr lang="en-US" altLang="ko-KR" sz="2400" dirty="0" smtClean="0"/>
              <a:t>Indonesia-Korea</a:t>
            </a:r>
            <a:endParaRPr lang="ko-KR" altLang="en-US" sz="2400" dirty="0"/>
          </a:p>
        </p:txBody>
      </p:sp>
      <p:sp>
        <p:nvSpPr>
          <p:cNvPr id="15" name="내용 개체 틀 1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Indonesia-Korea Trade Amount is Continuously Increasing.</a:t>
            </a:r>
          </a:p>
          <a:p>
            <a:pPr lvl="1"/>
            <a:r>
              <a:rPr lang="en-US" altLang="ko-KR" dirty="0" smtClean="0"/>
              <a:t>Trade based on each nation’s strengths is increasing.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 Indonesian Investment Increased largely with localizations of Korean companies.</a:t>
            </a:r>
          </a:p>
          <a:p>
            <a:pPr lvl="1"/>
            <a:r>
              <a:rPr lang="en-US" altLang="ko-KR" dirty="0" smtClean="0"/>
              <a:t>In the past, mainly on textile and needlework where labor was concentrated on</a:t>
            </a:r>
          </a:p>
          <a:p>
            <a:pPr lvl="1"/>
            <a:r>
              <a:rPr lang="en-US" altLang="ko-KR" dirty="0" smtClean="0"/>
              <a:t>Recently FDI increased in industries with large effect including steel, machinery and construction. Expected to contribute to industrial and economic development of  Indonesia.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Possibility of Industrial Cooperation for Win-Win is Expected for Many Industries in the Future.</a:t>
            </a:r>
          </a:p>
          <a:p>
            <a:pPr lvl="1"/>
            <a:r>
              <a:rPr lang="en-US" altLang="ko-KR" dirty="0" smtClean="0"/>
              <a:t>Korea’s advanced technology, and Indonesia’s abundant demand and low cost labor force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Reinforcement of Industrial Cooperation in High-Tech Industries, especially Aerospace Industry, is Possible.</a:t>
            </a:r>
            <a:endParaRPr lang="ko-KR" altLang="en-US" dirty="0"/>
          </a:p>
        </p:txBody>
      </p:sp>
      <p:sp>
        <p:nvSpPr>
          <p:cNvPr id="16" name="부제목 15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D. Implications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>
            <a:grpSpLocks noChangeAspect="1"/>
          </p:cNvGrpSpPr>
          <p:nvPr/>
        </p:nvGrpSpPr>
        <p:grpSpPr>
          <a:xfrm>
            <a:off x="1187624" y="2564904"/>
            <a:ext cx="8573161" cy="1181794"/>
            <a:chOff x="1653580" y="4432121"/>
            <a:chExt cx="7454923" cy="1027647"/>
          </a:xfrm>
        </p:grpSpPr>
        <p:pic>
          <p:nvPicPr>
            <p:cNvPr id="18" name="Picture 2" descr="C:\Documents and Settings\Administrator\바탕 화면\ㅁㄴㅇ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53580" y="4432121"/>
              <a:ext cx="7201619" cy="1027647"/>
            </a:xfrm>
            <a:prstGeom prst="rect">
              <a:avLst/>
            </a:prstGeom>
            <a:noFill/>
          </p:spPr>
        </p:pic>
        <p:sp>
          <p:nvSpPr>
            <p:cNvPr id="19" name="Rectangle 10"/>
            <p:cNvSpPr>
              <a:spLocks noChangeArrowheads="1"/>
            </p:cNvSpPr>
            <p:nvPr/>
          </p:nvSpPr>
          <p:spPr bwMode="auto">
            <a:xfrm>
              <a:off x="2775468" y="4677372"/>
              <a:ext cx="6333035" cy="5262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pPr indent="4763" fontAlgn="auto">
                <a:lnSpc>
                  <a:spcPct val="90000"/>
                </a:lnSpc>
                <a:spcBef>
                  <a:spcPct val="1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US" altLang="ko-KR" sz="1900" b="1" kern="0" spc="-50" dirty="0" smtClean="0">
                  <a:ln w="6350">
                    <a:noFill/>
                  </a:ln>
                  <a:solidFill>
                    <a:srgbClr val="000000"/>
                  </a:solidFill>
                  <a:effectLst>
                    <a:outerShdw blurRad="50800" dist="50800" dir="5400000" algn="ctr" rotWithShape="0">
                      <a:schemeClr val="bg1"/>
                    </a:outerShdw>
                  </a:effectLst>
                  <a:latin typeface="Arial" pitchFamily="34" charset="0"/>
                  <a:ea typeface="HY헤드라인M" pitchFamily="18" charset="-127"/>
                  <a:cs typeface="Arial" pitchFamily="34" charset="0"/>
                </a:rPr>
                <a:t>Reinforcement Strategy for Indonesia-Korea </a:t>
              </a:r>
              <a:br>
                <a:rPr lang="en-US" altLang="ko-KR" sz="1900" b="1" kern="0" spc="-50" dirty="0" smtClean="0">
                  <a:ln w="6350">
                    <a:noFill/>
                  </a:ln>
                  <a:solidFill>
                    <a:srgbClr val="000000"/>
                  </a:solidFill>
                  <a:effectLst>
                    <a:outerShdw blurRad="50800" dist="50800" dir="5400000" algn="ctr" rotWithShape="0">
                      <a:schemeClr val="bg1"/>
                    </a:outerShdw>
                  </a:effectLst>
                  <a:latin typeface="Arial" pitchFamily="34" charset="0"/>
                  <a:ea typeface="HY헤드라인M" pitchFamily="18" charset="-127"/>
                  <a:cs typeface="Arial" pitchFamily="34" charset="0"/>
                </a:rPr>
              </a:br>
              <a:r>
                <a:rPr lang="en-US" altLang="ko-KR" sz="1900" b="1" kern="0" spc="-50" dirty="0" smtClean="0">
                  <a:ln w="6350">
                    <a:noFill/>
                  </a:ln>
                  <a:solidFill>
                    <a:srgbClr val="000000"/>
                  </a:solidFill>
                  <a:effectLst>
                    <a:outerShdw blurRad="50800" dist="50800" dir="5400000" algn="ctr" rotWithShape="0">
                      <a:schemeClr val="bg1"/>
                    </a:outerShdw>
                  </a:effectLst>
                  <a:latin typeface="Arial" pitchFamily="34" charset="0"/>
                  <a:ea typeface="HY헤드라인M" pitchFamily="18" charset="-127"/>
                  <a:cs typeface="Arial" pitchFamily="34" charset="0"/>
                </a:rPr>
                <a:t>Aerospace Industrial Cooperation</a:t>
              </a:r>
            </a:p>
          </p:txBody>
        </p:sp>
        <p:pic>
          <p:nvPicPr>
            <p:cNvPr id="20" name="Picture 11" descr="K:\02.작업실\2010\101006_원장님\PSD\숫자\5_.png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17411" y="4717344"/>
              <a:ext cx="450000" cy="40957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제목 18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786145"/>
          </a:xfrm>
        </p:spPr>
        <p:txBody>
          <a:bodyPr/>
          <a:lstStyle/>
          <a:p>
            <a:pPr algn="l"/>
            <a:r>
              <a:rPr lang="en-US" altLang="ko-KR" dirty="0" smtClean="0"/>
              <a:t>V. </a:t>
            </a:r>
            <a:r>
              <a:rPr lang="en-US" altLang="ko-KR" dirty="0"/>
              <a:t>Reinforcement Strategy for Indonesia-Korea Aerospace </a:t>
            </a:r>
            <a:r>
              <a:rPr lang="en-US" altLang="ko-KR" dirty="0" smtClean="0"/>
              <a:t>  </a:t>
            </a:r>
            <a:br>
              <a:rPr lang="en-US" altLang="ko-KR" dirty="0" smtClean="0"/>
            </a:br>
            <a:r>
              <a:rPr lang="en-US" altLang="ko-KR" dirty="0" smtClean="0"/>
              <a:t>    Industrial Cooperation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Basic Direction: Maximization of National Revenues by Win-Win</a:t>
            </a:r>
          </a:p>
          <a:p>
            <a:pPr>
              <a:lnSpc>
                <a:spcPct val="20000"/>
              </a:lnSpc>
            </a:pPr>
            <a:endParaRPr lang="en-US" altLang="ko-KR" dirty="0" smtClean="0"/>
          </a:p>
          <a:p>
            <a:r>
              <a:rPr lang="en-US" altLang="ko-KR" dirty="0" smtClean="0"/>
              <a:t>Mutual Complementary and Synergy Effects with Each Nation’s Strengths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>
              <a:lnSpc>
                <a:spcPct val="50000"/>
              </a:lnSpc>
            </a:pPr>
            <a:endParaRPr lang="en-US" altLang="ko-KR" dirty="0" smtClean="0"/>
          </a:p>
          <a:p>
            <a:r>
              <a:rPr lang="en-US" altLang="ko-KR" dirty="0" smtClean="0"/>
              <a:t>Reinforcement of Industrial Competitiveness by Establishment of Strategic Partnership</a:t>
            </a:r>
          </a:p>
          <a:p>
            <a:pPr lvl="1"/>
            <a:r>
              <a:rPr lang="en-US" altLang="ko-KR" spc="-30" dirty="0" smtClean="0"/>
              <a:t>Development of Aerospace and Components Industries by Reinforcing Mutual Strategies</a:t>
            </a:r>
          </a:p>
          <a:p>
            <a:pPr lvl="2"/>
            <a:r>
              <a:rPr lang="en-US" altLang="ko-KR" dirty="0" smtClean="0"/>
              <a:t>Maximization demands and reinforcement of both nation’s government supports</a:t>
            </a:r>
            <a:br>
              <a:rPr lang="en-US" altLang="ko-KR" dirty="0" smtClean="0"/>
            </a:br>
            <a:r>
              <a:rPr lang="en-US" altLang="ko-KR" dirty="0" smtClean="0"/>
              <a:t>Co-development of Overseas Markets 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A. Basic Direction and Strengths</a:t>
            </a:r>
          </a:p>
          <a:p>
            <a:endParaRPr lang="ko-KR" altLang="en-US" dirty="0"/>
          </a:p>
        </p:txBody>
      </p:sp>
      <p:graphicFrame>
        <p:nvGraphicFramePr>
          <p:cNvPr id="251935" name="Group 31"/>
          <p:cNvGraphicFramePr>
            <a:graphicFrameLocks noGrp="1"/>
          </p:cNvGraphicFramePr>
          <p:nvPr/>
        </p:nvGraphicFramePr>
        <p:xfrm>
          <a:off x="611560" y="2266561"/>
          <a:ext cx="7776864" cy="2518019"/>
        </p:xfrm>
        <a:graphic>
          <a:graphicData uri="http://schemas.openxmlformats.org/drawingml/2006/table">
            <a:tbl>
              <a:tblPr/>
              <a:tblGrid>
                <a:gridCol w="3783138"/>
                <a:gridCol w="3993726"/>
              </a:tblGrid>
              <a:tr h="3623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굴림" pitchFamily="50" charset="-127"/>
                        </a:rPr>
                        <a:t>Indonesia</a:t>
                      </a: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굴림" pitchFamily="50" charset="-127"/>
                        </a:rPr>
                        <a:t>Korea</a:t>
                      </a: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525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 Unicode MS" pitchFamily="50" charset="-127"/>
                        <a:buChar char="-"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굴림" pitchFamily="50" charset="-127"/>
                        </a:rPr>
                        <a:t>Company: major leading company (</a:t>
                      </a:r>
                      <a:r>
                        <a:rPr kumimoji="1" lang="en-US" altLang="ko-KR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굴림" pitchFamily="50" charset="-127"/>
                        </a:rPr>
                        <a:t>IAe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굴림" pitchFamily="50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 Unicode MS" pitchFamily="50" charset="-127"/>
                        <a:buChar char="-"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굴림" pitchFamily="50" charset="-127"/>
                        </a:rPr>
                        <a:t>Developmental capability: capability  of design complete aircraft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 Unicode MS" pitchFamily="50" charset="-127"/>
                        <a:buChar char="-"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굴림" pitchFamily="50" charset="-127"/>
                        </a:rPr>
                        <a:t>Production factors:  low cost labor force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 Unicode MS" pitchFamily="50" charset="-127"/>
                        <a:buChar char="-"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굴림" pitchFamily="50" charset="-127"/>
                        </a:rPr>
                        <a:t> Demand base: much potential demand with many islands (17,000)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 Unicode MS" pitchFamily="50" charset="-127"/>
                        <a:buChar char="-"/>
                        <a:tabLst/>
                      </a:pPr>
                      <a:r>
                        <a:rPr kumimoji="1" lang="ko-KR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굴림" pitchFamily="50" charset="-127"/>
                        </a:rPr>
                        <a:t>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굴림" pitchFamily="50" charset="-127"/>
                        </a:rPr>
                        <a:t>Developmental potential: high</a:t>
                      </a:r>
                      <a:endParaRPr kumimoji="1" lang="ko-KR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marL="108000" marR="108000" marT="72000" marB="72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3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 Unicode MS" pitchFamily="50" charset="-127"/>
                        <a:buChar char="-"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굴림" pitchFamily="50" charset="-127"/>
                        </a:rPr>
                        <a:t> Company groups: Large sized Conglomerates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 Unicode MS" pitchFamily="50" charset="-127"/>
                        <a:buChar char="-"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 Unicode MS" pitchFamily="50" charset="-127"/>
                        <a:buChar char="-"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굴림" pitchFamily="50" charset="-127"/>
                        </a:rPr>
                        <a:t> Capital intensive Industrial structure :  good for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 Unicode MS" pitchFamily="50" charset="-127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굴림" pitchFamily="50" charset="-127"/>
                        </a:rPr>
                        <a:t>  development of aerospace industry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굴림" pitchFamily="50" charset="-127"/>
                        </a:rPr>
                        <a:t> Excellent commercialization capability and High class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굴림" pitchFamily="50" charset="-127"/>
                        </a:rPr>
                        <a:t>  manpower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굴림" pitchFamily="50" charset="-127"/>
                        </a:rPr>
                        <a:t>- High level Infrastructure :  more than 100 companies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 Unicode MS" pitchFamily="50" charset="-127"/>
                        <a:buChar char="-"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굴림" pitchFamily="50" charset="-127"/>
                        </a:rPr>
                        <a:t> Adequate and excellent  education system</a:t>
                      </a:r>
                    </a:p>
                  </a:txBody>
                  <a:tcPr marL="108000" marR="108000" marT="72000" marB="72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3ED"/>
                    </a:solidFill>
                  </a:tcPr>
                </a:tc>
              </a:tr>
            </a:tbl>
          </a:graphicData>
        </a:graphic>
      </p:graphicFrame>
      <p:sp>
        <p:nvSpPr>
          <p:cNvPr id="18" name="AutoShape 7"/>
          <p:cNvSpPr>
            <a:spLocks noChangeArrowheads="1"/>
          </p:cNvSpPr>
          <p:nvPr/>
        </p:nvSpPr>
        <p:spPr bwMode="auto">
          <a:xfrm flipV="1">
            <a:off x="582467" y="2098622"/>
            <a:ext cx="7833517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8" name="Picture 8" descr="C:\Users\KIET\Pictures\d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027" y="5069549"/>
            <a:ext cx="8567946" cy="1464601"/>
          </a:xfrm>
          <a:prstGeom prst="rect">
            <a:avLst/>
          </a:prstGeom>
          <a:noFill/>
        </p:spPr>
      </p:pic>
      <p:pic>
        <p:nvPicPr>
          <p:cNvPr id="81926" name="Picture 6" descr="C:\Users\KIET\Pictures\b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027" y="3304034"/>
            <a:ext cx="8567946" cy="1668016"/>
          </a:xfrm>
          <a:prstGeom prst="rect">
            <a:avLst/>
          </a:prstGeom>
          <a:noFill/>
        </p:spPr>
      </p:pic>
      <p:pic>
        <p:nvPicPr>
          <p:cNvPr id="81925" name="Picture 5" descr="C:\Users\KIET\Pictures\c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027" y="1221136"/>
            <a:ext cx="8567946" cy="2007840"/>
          </a:xfrm>
          <a:prstGeom prst="rect">
            <a:avLst/>
          </a:prstGeom>
          <a:noFill/>
        </p:spPr>
      </p:pic>
      <p:sp>
        <p:nvSpPr>
          <p:cNvPr id="19" name="제목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 smtClean="0"/>
              <a:t>V. </a:t>
            </a:r>
            <a:r>
              <a:rPr lang="en-US" altLang="ko-KR" dirty="0"/>
              <a:t>Reinforcement Strategy for Indonesia-Korea Aerospace </a:t>
            </a:r>
            <a:r>
              <a:rPr lang="en-US" altLang="ko-KR" dirty="0" smtClean="0"/>
              <a:t>  </a:t>
            </a:r>
            <a:br>
              <a:rPr lang="en-US" altLang="ko-KR" dirty="0" smtClean="0"/>
            </a:br>
            <a:r>
              <a:rPr lang="en-US" altLang="ko-KR" dirty="0" smtClean="0"/>
              <a:t>    Industrial Cooperation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B. Opportunities for Cooperation </a:t>
            </a:r>
            <a:endParaRPr lang="ko-KR" altLang="en-US" dirty="0"/>
          </a:p>
        </p:txBody>
      </p:sp>
      <p:sp>
        <p:nvSpPr>
          <p:cNvPr id="20" name="Rectangle 23"/>
          <p:cNvSpPr>
            <a:spLocks noChangeArrowheads="1"/>
          </p:cNvSpPr>
          <p:nvPr/>
        </p:nvSpPr>
        <p:spPr bwMode="auto">
          <a:xfrm>
            <a:off x="603250" y="1700213"/>
            <a:ext cx="6696075" cy="1395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algn="ctr" rotWithShape="0">
              <a:schemeClr val="bg1"/>
            </a:outerShdw>
          </a:effectLst>
        </p:spPr>
        <p:txBody>
          <a:bodyPr/>
          <a:lstStyle/>
          <a:p>
            <a:pPr>
              <a:lnSpc>
                <a:spcPct val="120000"/>
              </a:lnSpc>
              <a:buBlip>
                <a:blip r:embed="rId5"/>
              </a:buBlip>
              <a:defRPr/>
            </a:pP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  Size:19-Seater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Turbo-prop development project (FAR23) </a:t>
            </a:r>
          </a:p>
          <a:p>
            <a:pPr>
              <a:lnSpc>
                <a:spcPct val="120000"/>
              </a:lnSpc>
              <a:buBlip>
                <a:blip r:embed="rId5"/>
              </a:buBlip>
              <a:defRPr/>
            </a:pP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  Development cost: 80 million dollars</a:t>
            </a:r>
            <a:endParaRPr lang="ko-KR" altLang="en-US" sz="140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  <a:p>
            <a:pPr>
              <a:lnSpc>
                <a:spcPct val="120000"/>
              </a:lnSpc>
              <a:buBlip>
                <a:blip r:embed="rId5"/>
              </a:buBlip>
              <a:defRPr/>
            </a:pP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  Unit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cost: 3.0~3.5 million dollars</a:t>
            </a:r>
          </a:p>
          <a:p>
            <a:pPr>
              <a:lnSpc>
                <a:spcPct val="120000"/>
              </a:lnSpc>
              <a:buBlip>
                <a:blip r:embed="rId5"/>
              </a:buBlip>
              <a:defRPr/>
            </a:pP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  Targets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: Indonesia, Asia and Africa</a:t>
            </a:r>
          </a:p>
          <a:p>
            <a:pPr>
              <a:lnSpc>
                <a:spcPct val="120000"/>
              </a:lnSpc>
              <a:buBlip>
                <a:blip r:embed="rId5"/>
              </a:buBlip>
              <a:defRPr/>
            </a:pP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  Current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state: Succeeded elementary design 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  <a:defRPr/>
            </a:pPr>
            <a:endParaRPr lang="en-US" altLang="ko-KR" sz="140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  <a:p>
            <a:pPr>
              <a:lnSpc>
                <a:spcPct val="120000"/>
              </a:lnSpc>
              <a:buBlip>
                <a:blip r:embed="rId5"/>
              </a:buBlip>
              <a:defRPr/>
            </a:pPr>
            <a:endParaRPr lang="ko-KR" altLang="en-US" sz="140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sp>
        <p:nvSpPr>
          <p:cNvPr id="21" name="Rectangle 24"/>
          <p:cNvSpPr>
            <a:spLocks noChangeArrowheads="1"/>
          </p:cNvSpPr>
          <p:nvPr/>
        </p:nvSpPr>
        <p:spPr bwMode="auto">
          <a:xfrm>
            <a:off x="603250" y="3766006"/>
            <a:ext cx="8388350" cy="11398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algn="ctr" rotWithShape="0">
              <a:schemeClr val="bg1"/>
            </a:outerShdw>
          </a:effectLst>
        </p:spPr>
        <p:txBody>
          <a:bodyPr/>
          <a:lstStyle/>
          <a:p>
            <a:pPr>
              <a:lnSpc>
                <a:spcPct val="150000"/>
              </a:lnSpc>
              <a:buBlip>
                <a:blip r:embed="rId5"/>
              </a:buBlip>
              <a:defRPr/>
            </a:pP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  Project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plan:</a:t>
            </a:r>
            <a:r>
              <a:rPr lang="ko-KR" altLang="en-US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co-development </a:t>
            </a: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 future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jet fighters</a:t>
            </a:r>
            <a:endParaRPr lang="ko-KR" altLang="en-US" sz="140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Blip>
                <a:blip r:embed="rId5"/>
              </a:buBlip>
              <a:defRPr/>
            </a:pP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  Development cost: more than 5 billion dollars</a:t>
            </a:r>
            <a:endParaRPr lang="ko-KR" altLang="en-US" sz="140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Blip>
                <a:blip r:embed="rId5"/>
              </a:buBlip>
              <a:defRPr/>
            </a:pP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  Current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state: MOU of co-development</a:t>
            </a:r>
            <a:endParaRPr lang="ko-KR" altLang="en-US" sz="140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sp>
        <p:nvSpPr>
          <p:cNvPr id="23" name="WordArt 22"/>
          <p:cNvSpPr>
            <a:spLocks noChangeArrowheads="1" noChangeShapeType="1" noTextEdit="1"/>
          </p:cNvSpPr>
          <p:nvPr/>
        </p:nvSpPr>
        <p:spPr bwMode="auto">
          <a:xfrm>
            <a:off x="428596" y="5159359"/>
            <a:ext cx="2088232" cy="32933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endParaRPr lang="ko-KR" altLang="en-US" sz="2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bg1"/>
              </a:solidFill>
              <a:effectLst>
                <a:outerShdw dist="17961" dir="2700000" algn="ctr" rotWithShape="0">
                  <a:schemeClr val="tx1"/>
                </a:outerShdw>
              </a:effectLst>
              <a:latin typeface="HY헤드라인M"/>
              <a:ea typeface="HY헤드라인M"/>
            </a:endParaRPr>
          </a:p>
        </p:txBody>
      </p:sp>
      <p:sp>
        <p:nvSpPr>
          <p:cNvPr id="24" name="Rectangle 25"/>
          <p:cNvSpPr>
            <a:spLocks noChangeArrowheads="1"/>
          </p:cNvSpPr>
          <p:nvPr/>
        </p:nvSpPr>
        <p:spPr bwMode="auto">
          <a:xfrm>
            <a:off x="603250" y="5602765"/>
            <a:ext cx="7704137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>
              <a:lnSpc>
                <a:spcPct val="150000"/>
              </a:lnSpc>
              <a:buBlip>
                <a:blip r:embed="rId5"/>
              </a:buBlip>
              <a:defRPr/>
            </a:pPr>
            <a:r>
              <a:rPr lang="ko-KR" altLang="en-US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 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Project plan : development of various small </a:t>
            </a: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aircraft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for domestic use </a:t>
            </a: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Indonesia</a:t>
            </a:r>
            <a:endParaRPr lang="ko-KR" altLang="en-US" sz="140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Blip>
                <a:blip r:embed="rId5"/>
              </a:buBlip>
              <a:defRPr/>
            </a:pP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 </a:t>
            </a: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 Current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state: under developing led by BPPT</a:t>
            </a:r>
            <a:endParaRPr lang="ko-KR" altLang="en-US" sz="140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66961" y="3363351"/>
            <a:ext cx="581439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700" b="1" spc="-2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Military: Future Jet Fighter Development Project</a:t>
            </a:r>
            <a:endParaRPr lang="en-US" altLang="ko-KR" sz="1700" b="1" spc="-2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360834" y="5102973"/>
            <a:ext cx="581439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700" b="1" spc="-2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UAV  Development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361628" y="1274093"/>
            <a:ext cx="581439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700" b="1" spc="-2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Civil : N-219  Development Project</a:t>
            </a:r>
            <a:endParaRPr lang="en-US" altLang="ko-KR" sz="1700" b="1" spc="-2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제목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 smtClean="0"/>
              <a:t>V. </a:t>
            </a:r>
            <a:r>
              <a:rPr lang="en-US" altLang="ko-KR" dirty="0"/>
              <a:t>Reinforcement Strategy for Indonesia-Korea Aerospace </a:t>
            </a:r>
            <a:r>
              <a:rPr lang="en-US" altLang="ko-KR" dirty="0" smtClean="0"/>
              <a:t>  </a:t>
            </a:r>
            <a:br>
              <a:rPr lang="en-US" altLang="ko-KR" dirty="0" smtClean="0"/>
            </a:br>
            <a:r>
              <a:rPr lang="en-US" altLang="ko-KR" dirty="0" smtClean="0"/>
              <a:t>    Industrial Cooperation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B. Opportunities for Cooperation </a:t>
            </a:r>
            <a:endParaRPr lang="ko-KR" altLang="en-US" dirty="0"/>
          </a:p>
        </p:txBody>
      </p:sp>
      <p:pic>
        <p:nvPicPr>
          <p:cNvPr id="14" name="Picture 1" descr="C:\Users\KIET\Pictures\d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027" y="4783435"/>
            <a:ext cx="8567946" cy="1718930"/>
          </a:xfrm>
          <a:prstGeom prst="rect">
            <a:avLst/>
          </a:prstGeom>
          <a:noFill/>
        </p:spPr>
      </p:pic>
      <p:pic>
        <p:nvPicPr>
          <p:cNvPr id="15" name="Picture 2" descr="C:\Users\KIET\Pictures\c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027" y="1225327"/>
            <a:ext cx="8567946" cy="1728192"/>
          </a:xfrm>
          <a:prstGeom prst="rect">
            <a:avLst/>
          </a:prstGeom>
          <a:noFill/>
        </p:spPr>
      </p:pic>
      <p:pic>
        <p:nvPicPr>
          <p:cNvPr id="16" name="Picture 6" descr="C:\Users\KIET\Pictures\b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027" y="3011547"/>
            <a:ext cx="8567946" cy="1725026"/>
          </a:xfrm>
          <a:prstGeom prst="rect">
            <a:avLst/>
          </a:prstGeom>
          <a:noFill/>
        </p:spPr>
      </p:pic>
      <p:sp>
        <p:nvSpPr>
          <p:cNvPr id="17" name="직사각형 16"/>
          <p:cNvSpPr/>
          <p:nvPr/>
        </p:nvSpPr>
        <p:spPr>
          <a:xfrm>
            <a:off x="366961" y="3080389"/>
            <a:ext cx="581439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50" b="1" spc="-2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Cooperation on Components Production</a:t>
            </a:r>
            <a:endParaRPr lang="en-US" altLang="ko-KR" sz="1650" b="1" spc="-2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60834" y="4839324"/>
            <a:ext cx="58143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spc="-2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Localization: FDI of Korean Components Companies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61628" y="1293143"/>
            <a:ext cx="58143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spc="-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Participating in International Co-development Project</a:t>
            </a:r>
            <a:endParaRPr lang="en-US" altLang="ko-KR" sz="1600" b="1" spc="-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3"/>
          <p:cNvSpPr>
            <a:spLocks noChangeArrowheads="1"/>
          </p:cNvSpPr>
          <p:nvPr/>
        </p:nvSpPr>
        <p:spPr bwMode="auto">
          <a:xfrm>
            <a:off x="510977" y="1807146"/>
            <a:ext cx="7920038" cy="964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algn="ctr" rotWithShape="0">
              <a:schemeClr val="bg1"/>
            </a:outerShdw>
          </a:effectLst>
        </p:spPr>
        <p:txBody>
          <a:bodyPr/>
          <a:lstStyle/>
          <a:p>
            <a:pPr marL="180975" indent="-180975">
              <a:lnSpc>
                <a:spcPct val="120000"/>
              </a:lnSpc>
              <a:buBlip>
                <a:blip r:embed="rId5"/>
              </a:buBlip>
              <a:defRPr/>
            </a:pP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Indonesia + Korea participate together in huge global development </a:t>
            </a: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projects</a:t>
            </a:r>
            <a:b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</a:b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-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Boeing, </a:t>
            </a: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Airbus, </a:t>
            </a:r>
            <a:r>
              <a:rPr lang="en-US" altLang="ko-KR" sz="1400" dirty="0" err="1">
                <a:latin typeface="Arial" pitchFamily="34" charset="0"/>
                <a:ea typeface="Arial Unicode MS" pitchFamily="50" charset="-127"/>
                <a:cs typeface="Arial" pitchFamily="34" charset="0"/>
              </a:rPr>
              <a:t>Embraer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, Bombardier and others(Helicopters)</a:t>
            </a:r>
            <a:endParaRPr lang="ko-KR" altLang="en-US" sz="140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  <a:p>
            <a:pPr marL="180975" indent="-180975">
              <a:lnSpc>
                <a:spcPct val="120000"/>
              </a:lnSpc>
              <a:buBlip>
                <a:blip r:embed="rId5"/>
              </a:buBlip>
              <a:defRPr/>
            </a:pP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Participation as RSP(Risk Share Partner)</a:t>
            </a:r>
            <a:r>
              <a:rPr lang="ko-KR" altLang="en-US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on large-scale projects</a:t>
            </a:r>
            <a:endParaRPr lang="ko-KR" altLang="en-US" sz="140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539552" y="3501008"/>
            <a:ext cx="8388350" cy="11257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algn="ctr" rotWithShape="0">
              <a:schemeClr val="bg1"/>
            </a:outerShdw>
          </a:effectLst>
        </p:spPr>
        <p:txBody>
          <a:bodyPr/>
          <a:lstStyle/>
          <a:p>
            <a:pPr marL="180975" indent="-180975">
              <a:lnSpc>
                <a:spcPct val="120000"/>
              </a:lnSpc>
              <a:buBlip>
                <a:blip r:embed="rId5"/>
              </a:buBlip>
              <a:defRPr/>
            </a:pP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Project plan :</a:t>
            </a:r>
            <a:r>
              <a:rPr lang="ko-KR" altLang="en-US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delivery through cooperation with </a:t>
            </a: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large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Korean aerospace </a:t>
            </a: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company</a:t>
            </a:r>
            <a:b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</a:b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(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KAL, KAI, Samsung)</a:t>
            </a:r>
            <a:endParaRPr lang="ko-KR" altLang="en-US" sz="140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  <a:p>
            <a:pPr marL="180975" indent="-180975">
              <a:lnSpc>
                <a:spcPct val="120000"/>
              </a:lnSpc>
              <a:buBlip>
                <a:blip r:embed="rId5"/>
              </a:buBlip>
              <a:defRPr/>
            </a:pPr>
            <a:r>
              <a:rPr lang="en-US" altLang="ko-KR" sz="1400" spc="-2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Major </a:t>
            </a:r>
            <a:r>
              <a:rPr lang="en-US" altLang="ko-KR" sz="1400" spc="-2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business: passenger aircraft components, military </a:t>
            </a:r>
            <a:r>
              <a:rPr lang="en-US" altLang="ko-KR" sz="1400" spc="-2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aircraft </a:t>
            </a:r>
            <a:r>
              <a:rPr lang="en-US" altLang="ko-KR" sz="1400" spc="-2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components, engine components, etc.</a:t>
            </a:r>
            <a:endParaRPr lang="ko-KR" altLang="en-US" sz="1400" spc="-2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  <a:p>
            <a:pPr marL="180975" indent="-180975">
              <a:lnSpc>
                <a:spcPct val="120000"/>
              </a:lnSpc>
              <a:buBlip>
                <a:blip r:embed="rId5"/>
              </a:buBlip>
              <a:defRPr/>
            </a:pP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Business </a:t>
            </a: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type : </a:t>
            </a:r>
            <a:r>
              <a:rPr lang="en-US" altLang="ko-KR" sz="1400" dirty="0" err="1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Backshop</a:t>
            </a: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 of Korean large companies</a:t>
            </a:r>
            <a:endParaRPr lang="en-US" altLang="ko-KR" sz="140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  <a:p>
            <a:pPr>
              <a:lnSpc>
                <a:spcPct val="120000"/>
              </a:lnSpc>
              <a:buBlip>
                <a:blip r:embed="rId5"/>
              </a:buBlip>
              <a:defRPr/>
            </a:pPr>
            <a:endParaRPr lang="ko-KR" altLang="en-US" sz="140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sp>
        <p:nvSpPr>
          <p:cNvPr id="32" name="Rectangle 25"/>
          <p:cNvSpPr>
            <a:spLocks noChangeArrowheads="1"/>
          </p:cNvSpPr>
          <p:nvPr/>
        </p:nvSpPr>
        <p:spPr bwMode="auto">
          <a:xfrm>
            <a:off x="510977" y="5259387"/>
            <a:ext cx="7704137" cy="107964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algn="ctr" rotWithShape="0">
              <a:schemeClr val="bg1"/>
            </a:outerShdw>
          </a:effectLst>
        </p:spPr>
        <p:txBody>
          <a:bodyPr/>
          <a:lstStyle/>
          <a:p>
            <a:pPr marL="180975" indent="-180975">
              <a:lnSpc>
                <a:spcPct val="120000"/>
              </a:lnSpc>
              <a:buBlip>
                <a:blip r:embed="rId5"/>
              </a:buBlip>
              <a:defRPr/>
            </a:pP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Project plan : localization of Korean companies as the cooperative partners of </a:t>
            </a:r>
            <a:r>
              <a:rPr lang="en-US" altLang="ko-KR" sz="1400" dirty="0" err="1">
                <a:latin typeface="Arial" pitchFamily="34" charset="0"/>
                <a:ea typeface="Arial Unicode MS" pitchFamily="50" charset="-127"/>
                <a:cs typeface="Arial" pitchFamily="34" charset="0"/>
              </a:rPr>
              <a:t>IAe</a:t>
            </a:r>
            <a:endParaRPr lang="ko-KR" altLang="en-US" sz="140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  <a:p>
            <a:pPr marL="180975" indent="-180975">
              <a:lnSpc>
                <a:spcPct val="120000"/>
              </a:lnSpc>
              <a:buBlip>
                <a:blip r:embed="rId5"/>
              </a:buBlip>
              <a:defRPr/>
            </a:pP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Major business: </a:t>
            </a: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participating production of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complete </a:t>
            </a: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aircraft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led by </a:t>
            </a:r>
            <a:r>
              <a:rPr lang="en-US" altLang="ko-KR" sz="1400" dirty="0" err="1">
                <a:latin typeface="Arial" pitchFamily="34" charset="0"/>
                <a:ea typeface="Arial Unicode MS" pitchFamily="50" charset="-127"/>
                <a:cs typeface="Arial" pitchFamily="34" charset="0"/>
              </a:rPr>
              <a:t>IAe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 and components production of large components projects</a:t>
            </a:r>
          </a:p>
          <a:p>
            <a:pPr marL="180975" indent="-180975">
              <a:lnSpc>
                <a:spcPct val="120000"/>
              </a:lnSpc>
              <a:buBlip>
                <a:blip r:embed="rId5"/>
              </a:buBlip>
              <a:defRPr/>
            </a:pP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Business method: localization of Korean </a:t>
            </a: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SMEs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specialized in aircraft components</a:t>
            </a:r>
            <a:endParaRPr lang="ko-KR" altLang="en-US" sz="140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786145"/>
          </a:xfrm>
        </p:spPr>
        <p:txBody>
          <a:bodyPr/>
          <a:lstStyle/>
          <a:p>
            <a:pPr algn="l"/>
            <a:r>
              <a:rPr lang="en-US" altLang="ko-KR" dirty="0"/>
              <a:t>V. Reinforcement Strategy for Indonesia-Korea Aerospace   </a:t>
            </a:r>
            <a:br>
              <a:rPr lang="en-US" altLang="ko-KR" dirty="0"/>
            </a:br>
            <a:r>
              <a:rPr lang="en-US" altLang="ko-KR" dirty="0"/>
              <a:t>    Industrial Cooperation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C. Analysis Areas of Cooperation</a:t>
            </a:r>
          </a:p>
        </p:txBody>
      </p:sp>
      <p:sp>
        <p:nvSpPr>
          <p:cNvPr id="17" name="내용 개체 틀 1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sz="1800" dirty="0" smtClean="0">
                <a:solidFill>
                  <a:schemeClr val="tx1"/>
                </a:solidFill>
              </a:rPr>
              <a:t>1)  N-219 Development Project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>
              <a:lnSpc>
                <a:spcPct val="20000"/>
              </a:lnSpc>
            </a:pPr>
            <a:endParaRPr lang="en-US" altLang="ko-KR" dirty="0" smtClean="0"/>
          </a:p>
          <a:p>
            <a:r>
              <a:rPr lang="en-US" altLang="ko-KR" dirty="0" smtClean="0"/>
              <a:t>Creation of high level complements and synergy effect in many areas including  3 cooperation elements (technology, capital, market), infra and certification.</a:t>
            </a:r>
          </a:p>
          <a:p>
            <a:pPr lvl="1"/>
            <a:r>
              <a:rPr lang="en-US" altLang="ko-KR" dirty="0" smtClean="0"/>
              <a:t>Low synergy effect on development capability and S.I companies:</a:t>
            </a:r>
          </a:p>
          <a:p>
            <a:pPr lvl="1"/>
            <a:r>
              <a:rPr lang="en-US" altLang="ko-KR" dirty="0" smtClean="0"/>
              <a:t>High synergy effect on market, capital, infra and certification.</a:t>
            </a:r>
            <a:br>
              <a:rPr lang="en-US" altLang="ko-KR" dirty="0" smtClean="0"/>
            </a:br>
            <a:r>
              <a:rPr lang="en-US" altLang="ko-KR" dirty="0" smtClean="0"/>
              <a:t>☞ Attached: Candidate company lists for components</a:t>
            </a:r>
            <a:endParaRPr lang="en-US" altLang="ko-KR" dirty="0"/>
          </a:p>
        </p:txBody>
      </p:sp>
      <p:graphicFrame>
        <p:nvGraphicFramePr>
          <p:cNvPr id="9" name="Group 83"/>
          <p:cNvGraphicFramePr>
            <a:graphicFrameLocks noGrp="1"/>
          </p:cNvGraphicFramePr>
          <p:nvPr/>
        </p:nvGraphicFramePr>
        <p:xfrm>
          <a:off x="305710" y="4157023"/>
          <a:ext cx="8540178" cy="2165813"/>
        </p:xfrm>
        <a:graphic>
          <a:graphicData uri="http://schemas.openxmlformats.org/drawingml/2006/table">
            <a:tbl>
              <a:tblPr/>
              <a:tblGrid>
                <a:gridCol w="843143"/>
                <a:gridCol w="671363"/>
                <a:gridCol w="794289"/>
                <a:gridCol w="974800"/>
                <a:gridCol w="891148"/>
                <a:gridCol w="829329"/>
                <a:gridCol w="661538"/>
                <a:gridCol w="896727"/>
                <a:gridCol w="1015194"/>
                <a:gridCol w="962647"/>
              </a:tblGrid>
              <a:tr h="4158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Technology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Capital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Market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Infra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Certification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5065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Devel-opment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Producti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-on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Development cost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Marketing cost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Domestic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Foreign</a:t>
                      </a:r>
                      <a:endParaRPr kumimoji="0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S.I Companies</a:t>
                      </a:r>
                      <a:endParaRPr kumimoji="0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Cooperating companies</a:t>
                      </a:r>
                      <a:endParaRPr kumimoji="0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FAR23</a:t>
                      </a:r>
                      <a:endParaRPr kumimoji="0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</a:tr>
              <a:tr h="4288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Indonesia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X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X (domestic)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2941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Korea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</a:tr>
              <a:tr h="415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Synergy Effect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234272" y="6346939"/>
            <a:ext cx="54006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000" dirty="0">
                <a:latin typeface="Arial" pitchFamily="34" charset="0"/>
                <a:cs typeface="Arial" pitchFamily="34" charset="0"/>
              </a:rPr>
              <a:t>Note: Korean Certification by BASA is expected in 2012</a:t>
            </a:r>
            <a:endParaRPr lang="ko-KR" altLang="en-US" sz="1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1" descr="C:\Users\KIET\Pictures\QQ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6849" y="3354710"/>
            <a:ext cx="8064896" cy="567200"/>
          </a:xfrm>
          <a:prstGeom prst="rect">
            <a:avLst/>
          </a:prstGeom>
          <a:noFill/>
        </p:spPr>
      </p:pic>
      <p:sp>
        <p:nvSpPr>
          <p:cNvPr id="12" name="AutoShape 7"/>
          <p:cNvSpPr>
            <a:spLocks noChangeArrowheads="1"/>
          </p:cNvSpPr>
          <p:nvPr/>
        </p:nvSpPr>
        <p:spPr bwMode="auto">
          <a:xfrm flipV="1">
            <a:off x="331905" y="3981141"/>
            <a:ext cx="8532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  <p:sp>
        <p:nvSpPr>
          <p:cNvPr id="13" name="직사각형 31"/>
          <p:cNvSpPr>
            <a:spLocks noChangeArrowheads="1"/>
          </p:cNvSpPr>
          <p:nvPr/>
        </p:nvSpPr>
        <p:spPr bwMode="auto">
          <a:xfrm>
            <a:off x="-144711" y="3501009"/>
            <a:ext cx="8893175" cy="4924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latinLnBrk="0">
              <a:defRPr/>
            </a:pPr>
            <a:r>
              <a:rPr kumimoji="0" lang="en-US" altLang="ko-KR" sz="16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Comparison of </a:t>
            </a:r>
            <a:r>
              <a:rPr kumimoji="0" lang="en-US" altLang="ko-KR" sz="1600" b="1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N-219 </a:t>
            </a:r>
            <a:r>
              <a:rPr kumimoji="0" lang="en-US" altLang="ko-KR" sz="16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Development Cooperation </a:t>
            </a:r>
            <a:r>
              <a:rPr kumimoji="0" lang="en-US" altLang="ko-KR" sz="1600" b="1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Chance</a:t>
            </a:r>
            <a:endParaRPr kumimoji="0" lang="en-US" altLang="ko-KR" sz="1600" b="1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  <a:p>
            <a:pPr algn="ctr" latinLnBrk="0">
              <a:defRPr/>
            </a:pPr>
            <a:endParaRPr kumimoji="0" lang="ko-KR" altLang="en-US" sz="1600" b="1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786145"/>
          </a:xfrm>
        </p:spPr>
        <p:txBody>
          <a:bodyPr/>
          <a:lstStyle/>
          <a:p>
            <a:pPr algn="l"/>
            <a:r>
              <a:rPr lang="en-US" altLang="ko-KR" dirty="0"/>
              <a:t>V. Reinforcement Strategy for Indonesia-Korea Aerospace   </a:t>
            </a:r>
            <a:br>
              <a:rPr lang="en-US" altLang="ko-KR" dirty="0"/>
            </a:br>
            <a:r>
              <a:rPr lang="en-US" altLang="ko-KR" dirty="0"/>
              <a:t>    Industrial Cooperation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C. Analysis Areas of Cooperation</a:t>
            </a:r>
          </a:p>
        </p:txBody>
      </p:sp>
      <p:sp>
        <p:nvSpPr>
          <p:cNvPr id="17" name="내용 개체 틀 1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sz="2000" dirty="0" smtClean="0">
                <a:solidFill>
                  <a:schemeClr val="tx1"/>
                </a:solidFill>
              </a:rPr>
              <a:t>2)  Future Jet Fighter Development Project</a:t>
            </a:r>
          </a:p>
          <a:p>
            <a:pPr>
              <a:lnSpc>
                <a:spcPct val="20000"/>
              </a:lnSpc>
              <a:buNone/>
            </a:pPr>
            <a:endParaRPr lang="en-US" altLang="ko-KR" dirty="0" smtClean="0"/>
          </a:p>
          <a:p>
            <a:r>
              <a:rPr lang="en-US" altLang="ko-KR" sz="1800" dirty="0" smtClean="0"/>
              <a:t>High level complement in all areas of technology, capital, market and infra</a:t>
            </a:r>
          </a:p>
          <a:p>
            <a:pPr>
              <a:lnSpc>
                <a:spcPct val="50000"/>
              </a:lnSpc>
              <a:buNone/>
            </a:pPr>
            <a:endParaRPr lang="en-US" altLang="ko-KR" sz="1800" dirty="0" smtClean="0"/>
          </a:p>
          <a:p>
            <a:pPr lvl="1"/>
            <a:r>
              <a:rPr lang="en-US" altLang="ko-KR" sz="1600" dirty="0" smtClean="0"/>
              <a:t>Creation of high synergy effect from all areas </a:t>
            </a:r>
          </a:p>
          <a:p>
            <a:pPr lvl="2"/>
            <a:r>
              <a:rPr lang="en-US" altLang="ko-KR" sz="1500" dirty="0" smtClean="0">
                <a:solidFill>
                  <a:prstClr val="black"/>
                </a:solidFill>
              </a:rPr>
              <a:t>Technology, capital, market and infra</a:t>
            </a:r>
          </a:p>
          <a:p>
            <a:pPr lvl="2"/>
            <a:endParaRPr lang="en-US" altLang="ko-KR" dirty="0" smtClean="0"/>
          </a:p>
          <a:p>
            <a:r>
              <a:rPr lang="en-US" altLang="ko-KR" sz="1800" dirty="0" smtClean="0"/>
              <a:t>In particular, capital (high investment costs) and market limits are relaxed through cooperation</a:t>
            </a:r>
          </a:p>
          <a:p>
            <a:pPr>
              <a:lnSpc>
                <a:spcPct val="50000"/>
              </a:lnSpc>
              <a:buNone/>
            </a:pPr>
            <a:endParaRPr lang="en-US" altLang="ko-KR" sz="1800" dirty="0" smtClean="0"/>
          </a:p>
          <a:p>
            <a:pPr lvl="1"/>
            <a:r>
              <a:rPr lang="en-US" altLang="ko-KR" sz="1600" dirty="0" smtClean="0"/>
              <a:t>Development costs:  more than 5 billion $ : 20%(Indonesia), 80%(Korea)</a:t>
            </a:r>
          </a:p>
          <a:p>
            <a:pPr lvl="1"/>
            <a:r>
              <a:rPr lang="en-US" altLang="ko-KR" sz="1600" dirty="0" smtClean="0"/>
              <a:t>Market Creation : Indonesia + Korea</a:t>
            </a:r>
            <a:endParaRPr lang="en-US" altLang="ko-KR" sz="16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786145"/>
          </a:xfrm>
        </p:spPr>
        <p:txBody>
          <a:bodyPr/>
          <a:lstStyle/>
          <a:p>
            <a:pPr algn="l"/>
            <a:r>
              <a:rPr lang="en-US" altLang="ko-KR" dirty="0"/>
              <a:t>V. Reinforcement Strategy for Indonesia-Korea Aerospace   </a:t>
            </a:r>
            <a:br>
              <a:rPr lang="en-US" altLang="ko-KR" dirty="0"/>
            </a:br>
            <a:r>
              <a:rPr lang="en-US" altLang="ko-KR" dirty="0"/>
              <a:t>    Industrial Cooperation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C. Analysis Areas of Cooperation</a:t>
            </a:r>
          </a:p>
        </p:txBody>
      </p:sp>
      <p:sp>
        <p:nvSpPr>
          <p:cNvPr id="17" name="내용 개체 틀 1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sz="1800" dirty="0" smtClean="0">
                <a:solidFill>
                  <a:schemeClr val="tx1"/>
                </a:solidFill>
              </a:rPr>
              <a:t>3) Development of UAV program</a:t>
            </a:r>
          </a:p>
          <a:p>
            <a:pPr>
              <a:lnSpc>
                <a:spcPct val="20000"/>
              </a:lnSpc>
              <a:buNone/>
            </a:pPr>
            <a:endParaRPr lang="en-US" altLang="ko-KR" dirty="0" smtClean="0"/>
          </a:p>
          <a:p>
            <a:r>
              <a:rPr lang="en-US" altLang="ko-KR" dirty="0" smtClean="0"/>
              <a:t>Synergy effect of UAV Development high to Infra Area</a:t>
            </a:r>
          </a:p>
          <a:p>
            <a:pPr lvl="1"/>
            <a:r>
              <a:rPr lang="en-US" altLang="ko-KR" dirty="0" smtClean="0"/>
              <a:t>Chances for cooperation in aluminum, composites and communications : high</a:t>
            </a:r>
          </a:p>
          <a:p>
            <a:pPr lvl="1"/>
            <a:r>
              <a:rPr lang="en-US" altLang="ko-KR" dirty="0" smtClean="0"/>
              <a:t>Chances for cooperation in other areas : average</a:t>
            </a:r>
          </a:p>
          <a:p>
            <a:pPr lvl="2">
              <a:buNone/>
            </a:pPr>
            <a:r>
              <a:rPr lang="en-US" altLang="ko-KR" dirty="0" smtClean="0"/>
              <a:t>☞ Attached: Candidate cooperation company lists of UAV</a:t>
            </a:r>
            <a:endParaRPr lang="en-US" altLang="ko-KR" dirty="0"/>
          </a:p>
        </p:txBody>
      </p:sp>
      <p:graphicFrame>
        <p:nvGraphicFramePr>
          <p:cNvPr id="8" name="Group 56"/>
          <p:cNvGraphicFramePr>
            <a:graphicFrameLocks noGrp="1"/>
          </p:cNvGraphicFramePr>
          <p:nvPr/>
        </p:nvGraphicFramePr>
        <p:xfrm>
          <a:off x="453180" y="3959796"/>
          <a:ext cx="8237640" cy="2349524"/>
        </p:xfrm>
        <a:graphic>
          <a:graphicData uri="http://schemas.openxmlformats.org/drawingml/2006/table">
            <a:tbl>
              <a:tblPr/>
              <a:tblGrid>
                <a:gridCol w="1008092"/>
                <a:gridCol w="1536700"/>
                <a:gridCol w="1670050"/>
                <a:gridCol w="1503363"/>
                <a:gridCol w="1252537"/>
                <a:gridCol w="1266898"/>
              </a:tblGrid>
              <a:tr h="41056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Technology Development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Capital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Market</a:t>
                      </a:r>
                      <a:endParaRPr kumimoji="0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Infra</a:t>
                      </a:r>
                      <a:endParaRPr kumimoji="0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6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Research institute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Cooperating companies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4933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Indonesia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X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4206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Korea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X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5609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 Synergy Effect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11" name="AutoShape 7"/>
          <p:cNvSpPr>
            <a:spLocks noChangeArrowheads="1"/>
          </p:cNvSpPr>
          <p:nvPr/>
        </p:nvSpPr>
        <p:spPr bwMode="auto">
          <a:xfrm flipV="1">
            <a:off x="468000" y="3808090"/>
            <a:ext cx="8208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  <p:pic>
        <p:nvPicPr>
          <p:cNvPr id="12" name="Picture 1" descr="C:\Users\KIET\Pictures\QQ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150493"/>
            <a:ext cx="8064896" cy="567200"/>
          </a:xfrm>
          <a:prstGeom prst="rect">
            <a:avLst/>
          </a:prstGeom>
          <a:noFill/>
        </p:spPr>
      </p:pic>
      <p:sp>
        <p:nvSpPr>
          <p:cNvPr id="13" name="직사각형 31"/>
          <p:cNvSpPr>
            <a:spLocks noChangeArrowheads="1"/>
          </p:cNvSpPr>
          <p:nvPr/>
        </p:nvSpPr>
        <p:spPr bwMode="auto">
          <a:xfrm>
            <a:off x="395536" y="3273102"/>
            <a:ext cx="8352928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latinLnBrk="0">
              <a:defRPr/>
            </a:pPr>
            <a:r>
              <a:rPr kumimoji="0" lang="en-US" altLang="ko-KR" sz="16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Comparison of UAV Development Cooperation </a:t>
            </a:r>
            <a:r>
              <a:rPr kumimoji="0" lang="en-US" altLang="ko-KR" sz="1600" b="1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Chances</a:t>
            </a:r>
            <a:endParaRPr kumimoji="0" lang="ko-KR" altLang="en-US" sz="1600" b="1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786145"/>
          </a:xfrm>
        </p:spPr>
        <p:txBody>
          <a:bodyPr/>
          <a:lstStyle/>
          <a:p>
            <a:pPr algn="l"/>
            <a:r>
              <a:rPr lang="en-US" altLang="ko-KR" dirty="0"/>
              <a:t>V. Reinforcement Strategy for Indonesia-Korea Aerospace   </a:t>
            </a:r>
            <a:br>
              <a:rPr lang="en-US" altLang="ko-KR" dirty="0"/>
            </a:br>
            <a:r>
              <a:rPr lang="en-US" altLang="ko-KR" dirty="0"/>
              <a:t>    Industrial Cooperation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C. Analysis Areas of Cooperation</a:t>
            </a:r>
          </a:p>
        </p:txBody>
      </p:sp>
      <p:sp>
        <p:nvSpPr>
          <p:cNvPr id="17" name="내용 개체 틀 1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sz="1800" dirty="0" smtClean="0">
                <a:solidFill>
                  <a:schemeClr val="tx1"/>
                </a:solidFill>
              </a:rPr>
              <a:t>4) Participating in International Co-development Project</a:t>
            </a:r>
          </a:p>
          <a:p>
            <a:pPr>
              <a:lnSpc>
                <a:spcPct val="20000"/>
              </a:lnSpc>
              <a:buNone/>
            </a:pPr>
            <a:endParaRPr lang="en-US" altLang="ko-KR" dirty="0" smtClean="0"/>
          </a:p>
          <a:p>
            <a:r>
              <a:rPr lang="en-US" altLang="ko-KR" dirty="0" smtClean="0"/>
              <a:t>Large-scale projects such as large passenger aircraft.</a:t>
            </a:r>
          </a:p>
          <a:p>
            <a:pPr lvl="1"/>
            <a:r>
              <a:rPr lang="en-US" altLang="ko-KR" dirty="0" smtClean="0"/>
              <a:t>High level complement in all areas except for technology development capacities and S.I companies</a:t>
            </a:r>
          </a:p>
          <a:p>
            <a:pPr lvl="1"/>
            <a:r>
              <a:rPr lang="en-US" altLang="ko-KR" dirty="0" smtClean="0"/>
              <a:t>Indonesia is especially superior in domestic airline market creation and labor cost.</a:t>
            </a:r>
          </a:p>
          <a:p>
            <a:pPr lvl="2"/>
            <a:r>
              <a:rPr lang="en-US" altLang="ko-KR" dirty="0" smtClean="0"/>
              <a:t>High domestic demand is good for maximizing buying power</a:t>
            </a:r>
            <a:endParaRPr lang="en-US" altLang="ko-KR" dirty="0"/>
          </a:p>
        </p:txBody>
      </p:sp>
      <p:graphicFrame>
        <p:nvGraphicFramePr>
          <p:cNvPr id="7" name="Group 81"/>
          <p:cNvGraphicFramePr>
            <a:graphicFrameLocks noGrp="1"/>
          </p:cNvGraphicFramePr>
          <p:nvPr/>
        </p:nvGraphicFramePr>
        <p:xfrm>
          <a:off x="457200" y="4135674"/>
          <a:ext cx="8291264" cy="2101638"/>
        </p:xfrm>
        <a:graphic>
          <a:graphicData uri="http://schemas.openxmlformats.org/drawingml/2006/table">
            <a:tbl>
              <a:tblPr/>
              <a:tblGrid>
                <a:gridCol w="838200"/>
                <a:gridCol w="676275"/>
                <a:gridCol w="904875"/>
                <a:gridCol w="1190625"/>
                <a:gridCol w="954886"/>
                <a:gridCol w="892964"/>
                <a:gridCol w="1033239"/>
                <a:gridCol w="936104"/>
                <a:gridCol w="864096"/>
              </a:tblGrid>
              <a:tr h="35096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Technology</a:t>
                      </a:r>
                      <a:endParaRPr kumimoji="0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Capital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(Development costs)</a:t>
                      </a:r>
                      <a:endParaRPr kumimoji="0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Market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(Domestic)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Infra</a:t>
                      </a:r>
                      <a:endParaRPr kumimoji="0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Production equipment</a:t>
                      </a:r>
                      <a:endParaRPr kumimoji="0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Labor rate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825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Develo-pment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Production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S.I companies</a:t>
                      </a:r>
                      <a:endParaRPr kumimoji="0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Cooperating companies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983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Indonesia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X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3398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Korea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</a:tr>
              <a:tr h="430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Arial Unicode MS" pitchFamily="50" charset="-127"/>
                          <a:cs typeface="Arial" pitchFamily="34" charset="0"/>
                        </a:rPr>
                        <a:t>Synergy Effect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Arial Unicode MS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</a:tr>
            </a:tbl>
          </a:graphicData>
        </a:graphic>
      </p:graphicFrame>
      <p:sp>
        <p:nvSpPr>
          <p:cNvPr id="8" name="AutoShape 7"/>
          <p:cNvSpPr>
            <a:spLocks noChangeArrowheads="1"/>
          </p:cNvSpPr>
          <p:nvPr/>
        </p:nvSpPr>
        <p:spPr bwMode="auto">
          <a:xfrm flipV="1">
            <a:off x="468000" y="3981363"/>
            <a:ext cx="8208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  <p:pic>
        <p:nvPicPr>
          <p:cNvPr id="9" name="Picture 1" descr="C:\Users\KIET\Pictures\QQ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52341"/>
            <a:ext cx="8064896" cy="567200"/>
          </a:xfrm>
          <a:prstGeom prst="rect">
            <a:avLst/>
          </a:prstGeom>
          <a:noFill/>
        </p:spPr>
      </p:pic>
      <p:sp>
        <p:nvSpPr>
          <p:cNvPr id="11" name="직사각형 31"/>
          <p:cNvSpPr>
            <a:spLocks noChangeArrowheads="1"/>
          </p:cNvSpPr>
          <p:nvPr/>
        </p:nvSpPr>
        <p:spPr bwMode="auto">
          <a:xfrm>
            <a:off x="1096566" y="3486832"/>
            <a:ext cx="7057528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latinLnBrk="0">
              <a:defRPr/>
            </a:pPr>
            <a:r>
              <a:rPr kumimoji="0" lang="en-US" altLang="ko-KR" sz="16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Chance of Indonesia-Korea joint </a:t>
            </a:r>
            <a:r>
              <a:rPr kumimoji="0" lang="en-US" altLang="ko-KR" sz="1600" b="1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entrance into </a:t>
            </a:r>
            <a:r>
              <a:rPr kumimoji="0" lang="en-US" altLang="ko-KR" sz="16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International Market  </a:t>
            </a:r>
            <a:endParaRPr kumimoji="0" lang="ko-KR" altLang="en-US" sz="1600" b="1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786145"/>
          </a:xfrm>
        </p:spPr>
        <p:txBody>
          <a:bodyPr/>
          <a:lstStyle/>
          <a:p>
            <a:pPr algn="l"/>
            <a:r>
              <a:rPr lang="en-US" altLang="ko-KR" dirty="0"/>
              <a:t>V. Reinforcement Strategy for Indonesia-Korea Aerospace   </a:t>
            </a:r>
            <a:br>
              <a:rPr lang="en-US" altLang="ko-KR" dirty="0"/>
            </a:br>
            <a:r>
              <a:rPr lang="en-US" altLang="ko-KR" dirty="0"/>
              <a:t>    Industrial Cooperation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C. Analysis Areas of Cooperation</a:t>
            </a:r>
          </a:p>
        </p:txBody>
      </p:sp>
      <p:sp>
        <p:nvSpPr>
          <p:cNvPr id="17" name="내용 개체 틀 1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sz="1800" dirty="0" smtClean="0">
                <a:solidFill>
                  <a:schemeClr val="tx1"/>
                </a:solidFill>
              </a:rPr>
              <a:t>5) Cooperation on Components Production</a:t>
            </a:r>
          </a:p>
          <a:p>
            <a:pPr>
              <a:lnSpc>
                <a:spcPct val="20000"/>
              </a:lnSpc>
              <a:buNone/>
            </a:pPr>
            <a:endParaRPr lang="en-US" altLang="ko-KR" dirty="0" smtClean="0"/>
          </a:p>
          <a:p>
            <a:r>
              <a:rPr lang="en-US" altLang="ko-KR" dirty="0" smtClean="0"/>
              <a:t>Cooperation on components production due to low labor rates of </a:t>
            </a:r>
            <a:r>
              <a:rPr lang="en-US" altLang="ko-KR" dirty="0" err="1" smtClean="0"/>
              <a:t>IAe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Engineer labor rate of </a:t>
            </a:r>
            <a:r>
              <a:rPr lang="en-US" altLang="ko-KR" dirty="0" err="1" smtClean="0"/>
              <a:t>IAe</a:t>
            </a:r>
            <a:r>
              <a:rPr lang="en-US" altLang="ko-KR" dirty="0" smtClean="0"/>
              <a:t> is about $ 50, while one of Korea large companies </a:t>
            </a:r>
            <a:br>
              <a:rPr lang="en-US" altLang="ko-KR" dirty="0" smtClean="0"/>
            </a:br>
            <a:r>
              <a:rPr lang="en-US" altLang="ko-KR" dirty="0" smtClean="0"/>
              <a:t>(KAI, KAL, </a:t>
            </a:r>
            <a:r>
              <a:rPr lang="en-US" altLang="ko-KR" dirty="0" err="1" smtClean="0"/>
              <a:t>SamSung</a:t>
            </a:r>
            <a:r>
              <a:rPr lang="en-US" altLang="ko-KR" dirty="0" smtClean="0"/>
              <a:t>)  is about $ 80~100</a:t>
            </a:r>
          </a:p>
          <a:p>
            <a:pPr lvl="1"/>
            <a:r>
              <a:rPr lang="en-US" altLang="ko-KR" dirty="0" smtClean="0"/>
              <a:t>Labor rates of large companies in Indonesia are similar to small or medium-sized companies of Korea.</a:t>
            </a:r>
          </a:p>
          <a:p>
            <a:r>
              <a:rPr lang="en-US" altLang="ko-KR" dirty="0" smtClean="0"/>
              <a:t>Chance of cooperation for components of large passenger aircraft (Korea mainly exports)</a:t>
            </a:r>
          </a:p>
          <a:p>
            <a:pPr lvl="1"/>
            <a:r>
              <a:rPr lang="en-US" altLang="ko-KR" dirty="0" smtClean="0"/>
              <a:t>Subcontract between Korean large companies (KAI, KAL, </a:t>
            </a:r>
            <a:r>
              <a:rPr lang="en-US" altLang="ko-KR" dirty="0" err="1" smtClean="0"/>
              <a:t>SamSung</a:t>
            </a:r>
            <a:r>
              <a:rPr lang="en-US" altLang="ko-KR" dirty="0" smtClean="0"/>
              <a:t>) and </a:t>
            </a:r>
            <a:r>
              <a:rPr lang="en-US" altLang="ko-KR" dirty="0" err="1" smtClean="0"/>
              <a:t>IAe</a:t>
            </a:r>
            <a:endParaRPr lang="en-US" altLang="ko-KR" dirty="0" smtClean="0"/>
          </a:p>
        </p:txBody>
      </p:sp>
      <p:graphicFrame>
        <p:nvGraphicFramePr>
          <p:cNvPr id="13" name="Group 43"/>
          <p:cNvGraphicFramePr>
            <a:graphicFrameLocks noGrp="1"/>
          </p:cNvGraphicFramePr>
          <p:nvPr/>
        </p:nvGraphicFramePr>
        <p:xfrm>
          <a:off x="675114" y="5040799"/>
          <a:ext cx="7795913" cy="1420540"/>
        </p:xfrm>
        <a:graphic>
          <a:graphicData uri="http://schemas.openxmlformats.org/drawingml/2006/table">
            <a:tbl>
              <a:tblPr/>
              <a:tblGrid>
                <a:gridCol w="1458501"/>
                <a:gridCol w="2313224"/>
                <a:gridCol w="1885862"/>
                <a:gridCol w="2138326"/>
              </a:tblGrid>
              <a:tr h="34820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Indonesia(</a:t>
                      </a:r>
                      <a:r>
                        <a:rPr kumimoji="0" lang="en-US" altLang="ko-K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IAe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)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Korea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31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Large companies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36000" marR="36000"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Small  and medium-sized companies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</a:tr>
              <a:tr h="3431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Engineers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50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80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50~60</a:t>
                      </a: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</a:tr>
              <a:tr h="325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Production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workers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25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40~50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20~30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</a:tr>
            </a:tbl>
          </a:graphicData>
        </a:graphic>
      </p:graphicFrame>
      <p:sp>
        <p:nvSpPr>
          <p:cNvPr id="9" name="AutoShape 7"/>
          <p:cNvSpPr>
            <a:spLocks noChangeArrowheads="1"/>
          </p:cNvSpPr>
          <p:nvPr/>
        </p:nvSpPr>
        <p:spPr bwMode="auto">
          <a:xfrm flipV="1">
            <a:off x="667070" y="4878004"/>
            <a:ext cx="7812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  <p:pic>
        <p:nvPicPr>
          <p:cNvPr id="10" name="Picture 1" descr="C:\Users\KIET\Pictures\QQ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622" y="4239457"/>
            <a:ext cx="8064896" cy="567200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/>
        </p:nvSpPr>
        <p:spPr>
          <a:xfrm>
            <a:off x="7793038" y="4800600"/>
            <a:ext cx="768350" cy="2022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lIns="0" tIns="0" rIns="0" bIns="0">
            <a:spAutoFit/>
          </a:bodyPr>
          <a:lstStyle/>
          <a:p>
            <a:pPr algn="ctr" defTabSz="862013" latinLnBrk="0">
              <a:lnSpc>
                <a:spcPct val="150000"/>
              </a:lnSpc>
              <a:buClr>
                <a:srgbClr val="3366FF"/>
              </a:buClr>
              <a:buSzPct val="115000"/>
              <a:defRPr/>
            </a:pPr>
            <a:r>
              <a:rPr kumimoji="0" lang="en-US" altLang="ko-KR" sz="1000" dirty="0">
                <a:latin typeface="Arial" pitchFamily="34" charset="0"/>
                <a:ea typeface="HY견고딕" pitchFamily="18" charset="-127"/>
                <a:cs typeface="Arial" pitchFamily="34" charset="0"/>
              </a:rPr>
              <a:t>Unit: $</a:t>
            </a:r>
          </a:p>
        </p:txBody>
      </p:sp>
      <p:sp>
        <p:nvSpPr>
          <p:cNvPr id="12" name="직사각형 31"/>
          <p:cNvSpPr>
            <a:spLocks noChangeArrowheads="1"/>
          </p:cNvSpPr>
          <p:nvPr/>
        </p:nvSpPr>
        <p:spPr bwMode="auto">
          <a:xfrm>
            <a:off x="864670" y="4380329"/>
            <a:ext cx="7416800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lIns="0" tIns="0" rIns="0" bIns="0">
            <a:spAutoFit/>
          </a:bodyPr>
          <a:lstStyle/>
          <a:p>
            <a:pPr algn="ctr" latinLnBrk="0">
              <a:defRPr/>
            </a:pPr>
            <a:r>
              <a:rPr kumimoji="0" lang="en-US" altLang="ko-KR" sz="16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Labor Rates Comparison of Aircraft Companies of Indonesia VS. Korea</a:t>
            </a:r>
            <a:endParaRPr kumimoji="0" lang="ko-KR" altLang="en-US" sz="1600" b="1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786145"/>
          </a:xfrm>
        </p:spPr>
        <p:txBody>
          <a:bodyPr/>
          <a:lstStyle/>
          <a:p>
            <a:pPr algn="l"/>
            <a:r>
              <a:rPr lang="en-US" altLang="ko-KR" dirty="0"/>
              <a:t>V. Reinforcement Strategy for Indonesia-Korea Aerospace   </a:t>
            </a:r>
            <a:br>
              <a:rPr lang="en-US" altLang="ko-KR" dirty="0"/>
            </a:br>
            <a:r>
              <a:rPr lang="en-US" altLang="ko-KR" dirty="0"/>
              <a:t>    Industrial Cooperation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C. Analysis Areas of Cooperation</a:t>
            </a:r>
          </a:p>
        </p:txBody>
      </p:sp>
      <p:sp>
        <p:nvSpPr>
          <p:cNvPr id="17" name="내용 개체 틀 1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sz="1800" dirty="0" smtClean="0">
                <a:solidFill>
                  <a:schemeClr val="tx1"/>
                </a:solidFill>
              </a:rPr>
              <a:t>6) Localization of Korean SMEs</a:t>
            </a:r>
          </a:p>
          <a:p>
            <a:pPr>
              <a:lnSpc>
                <a:spcPct val="20000"/>
              </a:lnSpc>
              <a:buNone/>
            </a:pPr>
            <a:endParaRPr lang="en-US" altLang="ko-KR" dirty="0" smtClean="0"/>
          </a:p>
          <a:p>
            <a:r>
              <a:rPr lang="en-US" altLang="ko-KR" dirty="0" smtClean="0"/>
              <a:t>Difficulties of Korean aerospace SMEs are high real estate price, high labor costs and maintenance of consistent demand.</a:t>
            </a:r>
          </a:p>
          <a:p>
            <a:r>
              <a:rPr lang="en-US" altLang="ko-KR" dirty="0" smtClean="0"/>
              <a:t>However, Indonesia has advantages in low price of real estate, labor costs </a:t>
            </a:r>
            <a:br>
              <a:rPr lang="en-US" altLang="ko-KR" dirty="0" smtClean="0"/>
            </a:br>
            <a:r>
              <a:rPr lang="en-US" altLang="ko-KR" dirty="0" smtClean="0"/>
              <a:t>and abundant labor supply</a:t>
            </a:r>
          </a:p>
          <a:p>
            <a:r>
              <a:rPr lang="en-US" altLang="ko-KR" dirty="0" smtClean="0"/>
              <a:t>Consistent demand and supply of raw materials for aerospace components and materials is the issue.</a:t>
            </a:r>
          </a:p>
          <a:p>
            <a:r>
              <a:rPr lang="en-US" altLang="ko-KR" dirty="0" smtClean="0"/>
              <a:t> Korean SMEs can localize if they secure consistent demand.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497579" y="4910311"/>
          <a:ext cx="8138045" cy="1440161"/>
        </p:xfrm>
        <a:graphic>
          <a:graphicData uri="http://schemas.openxmlformats.org/drawingml/2006/table">
            <a:tbl>
              <a:tblPr/>
              <a:tblGrid>
                <a:gridCol w="944953"/>
                <a:gridCol w="1105783"/>
                <a:gridCol w="1043941"/>
                <a:gridCol w="1531114"/>
                <a:gridCol w="1670306"/>
                <a:gridCol w="1841948"/>
              </a:tblGrid>
              <a:tr h="37471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Cost</a:t>
                      </a:r>
                      <a:endParaRPr kumimoji="0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Supply of Manpower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Creation of Demand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Supply of Raw Materials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280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Real estate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36000" marR="36000"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Labor cost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373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Points of views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○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△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</a:tr>
            </a:tbl>
          </a:graphicData>
        </a:graphic>
      </p:graphicFrame>
      <p:sp>
        <p:nvSpPr>
          <p:cNvPr id="7" name="AutoShape 7"/>
          <p:cNvSpPr>
            <a:spLocks noChangeArrowheads="1"/>
          </p:cNvSpPr>
          <p:nvPr/>
        </p:nvSpPr>
        <p:spPr bwMode="auto">
          <a:xfrm flipV="1">
            <a:off x="498601" y="4756770"/>
            <a:ext cx="8136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  <p:pic>
        <p:nvPicPr>
          <p:cNvPr id="10" name="Picture 1" descr="C:\Users\KIET\Pictures\QQ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4153" y="4118223"/>
            <a:ext cx="8064896" cy="567200"/>
          </a:xfrm>
          <a:prstGeom prst="rect">
            <a:avLst/>
          </a:prstGeom>
          <a:noFill/>
        </p:spPr>
      </p:pic>
      <p:sp>
        <p:nvSpPr>
          <p:cNvPr id="11" name="직사각형 31"/>
          <p:cNvSpPr>
            <a:spLocks noChangeArrowheads="1"/>
          </p:cNvSpPr>
          <p:nvPr/>
        </p:nvSpPr>
        <p:spPr bwMode="auto">
          <a:xfrm>
            <a:off x="462781" y="4262239"/>
            <a:ext cx="8207640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latinLnBrk="0">
              <a:defRPr/>
            </a:pPr>
            <a:r>
              <a:rPr kumimoji="0" lang="en-US" altLang="ko-KR" sz="16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Strength of </a:t>
            </a:r>
            <a:r>
              <a:rPr kumimoji="0" lang="en-US" altLang="ko-KR" sz="1600" b="1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Indonesian </a:t>
            </a:r>
            <a:r>
              <a:rPr kumimoji="0" lang="en-US" altLang="ko-KR" sz="16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Localization of Korean Aerospace Companies</a:t>
            </a:r>
            <a:endParaRPr kumimoji="0" lang="ko-KR" altLang="en-US" sz="1600" b="1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786145"/>
          </a:xfrm>
        </p:spPr>
        <p:txBody>
          <a:bodyPr/>
          <a:lstStyle/>
          <a:p>
            <a:pPr algn="l"/>
            <a:r>
              <a:rPr lang="en-US" altLang="ko-KR" dirty="0"/>
              <a:t>V. Reinforcement Strategy for Indonesia-Korea Aerospace   </a:t>
            </a:r>
            <a:br>
              <a:rPr lang="en-US" altLang="ko-KR" dirty="0"/>
            </a:br>
            <a:r>
              <a:rPr lang="en-US" altLang="ko-KR" dirty="0"/>
              <a:t>    Industrial Cooperation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D. Project Promotion Effect</a:t>
            </a:r>
          </a:p>
        </p:txBody>
      </p:sp>
      <p:sp>
        <p:nvSpPr>
          <p:cNvPr id="17" name="내용 개체 틀 16"/>
          <p:cNvSpPr>
            <a:spLocks noGrp="1"/>
          </p:cNvSpPr>
          <p:nvPr>
            <p:ph idx="1"/>
          </p:nvPr>
        </p:nvSpPr>
        <p:spPr>
          <a:xfrm>
            <a:off x="457200" y="1203226"/>
            <a:ext cx="8507288" cy="55446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800" dirty="0" smtClean="0">
                <a:solidFill>
                  <a:schemeClr val="tx1"/>
                </a:solidFill>
              </a:rPr>
              <a:t>1) N-219  Development Project</a:t>
            </a:r>
          </a:p>
          <a:p>
            <a:pPr>
              <a:lnSpc>
                <a:spcPct val="20000"/>
              </a:lnSpc>
              <a:buNone/>
            </a:pPr>
            <a:endParaRPr lang="en-US" altLang="ko-KR" dirty="0" smtClean="0"/>
          </a:p>
          <a:p>
            <a:r>
              <a:rPr lang="en-US" altLang="ko-KR" sz="1650" dirty="0" smtClean="0"/>
              <a:t>The global market size of Turbo-prop is about 270~ 540(0.84 ~ 1.81 billion dollars)</a:t>
            </a:r>
          </a:p>
          <a:p>
            <a:pPr lvl="1"/>
            <a:r>
              <a:rPr lang="en-US" altLang="ko-KR" dirty="0" smtClean="0"/>
              <a:t>Continuously increasing since 2003</a:t>
            </a:r>
          </a:p>
          <a:p>
            <a:pPr lvl="1"/>
            <a:r>
              <a:rPr lang="en-US" altLang="ko-KR" dirty="0" smtClean="0"/>
              <a:t>Especially in the last 4 years, rapidly increased to about 410~540 aircraft, and an amount of approximately 1.39 ~ 1.95 billion dollars.</a:t>
            </a:r>
          </a:p>
          <a:p>
            <a:r>
              <a:rPr lang="en-US" altLang="ko-KR" sz="1650" dirty="0" smtClean="0"/>
              <a:t>The biggest company in the world is Beech (U.S.). Past 12 years, it has produced 35.8% of total aircraft.</a:t>
            </a:r>
          </a:p>
          <a:p>
            <a:endParaRPr lang="en-US" altLang="ko-KR" dirty="0" smtClean="0"/>
          </a:p>
        </p:txBody>
      </p:sp>
      <p:graphicFrame>
        <p:nvGraphicFramePr>
          <p:cNvPr id="7" name="차트 16"/>
          <p:cNvGraphicFramePr>
            <a:graphicFrameLocks/>
          </p:cNvGraphicFramePr>
          <p:nvPr/>
        </p:nvGraphicFramePr>
        <p:xfrm>
          <a:off x="4963667" y="4278884"/>
          <a:ext cx="3600399" cy="2389129"/>
        </p:xfrm>
        <a:graphic>
          <a:graphicData uri="http://schemas.openxmlformats.org/presentationml/2006/ole">
            <p:oleObj spid="_x0000_s131074" name="Worksheet" r:id="rId3" imgW="4057598" imgH="2838537" progId="Excel.Sheet.8">
              <p:embed/>
            </p:oleObj>
          </a:graphicData>
        </a:graphic>
      </p:graphicFrame>
      <p:graphicFrame>
        <p:nvGraphicFramePr>
          <p:cNvPr id="12" name="차트 17"/>
          <p:cNvGraphicFramePr>
            <a:graphicFrameLocks/>
          </p:cNvGraphicFramePr>
          <p:nvPr/>
        </p:nvGraphicFramePr>
        <p:xfrm>
          <a:off x="530597" y="4292849"/>
          <a:ext cx="4004197" cy="2382857"/>
        </p:xfrm>
        <a:graphic>
          <a:graphicData uri="http://schemas.openxmlformats.org/presentationml/2006/ole">
            <p:oleObj spid="_x0000_s131075" name="Worksheet" r:id="rId4" imgW="4591179" imgH="2733750" progId="Excel.Sheet.8">
              <p:embed/>
            </p:oleObj>
          </a:graphicData>
        </a:graphic>
      </p:graphicFrame>
      <p:sp>
        <p:nvSpPr>
          <p:cNvPr id="24" name="AutoShape 7"/>
          <p:cNvSpPr>
            <a:spLocks noChangeArrowheads="1"/>
          </p:cNvSpPr>
          <p:nvPr/>
        </p:nvSpPr>
        <p:spPr bwMode="auto">
          <a:xfrm flipV="1">
            <a:off x="4982775" y="4168130"/>
            <a:ext cx="3528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  <p:sp>
        <p:nvSpPr>
          <p:cNvPr id="28" name="AutoShape 7"/>
          <p:cNvSpPr>
            <a:spLocks noChangeArrowheads="1"/>
          </p:cNvSpPr>
          <p:nvPr/>
        </p:nvSpPr>
        <p:spPr bwMode="auto">
          <a:xfrm flipV="1">
            <a:off x="565904" y="4182988"/>
            <a:ext cx="3924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  <p:pic>
        <p:nvPicPr>
          <p:cNvPr id="29" name="Picture 5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390" y="3559299"/>
            <a:ext cx="4078610" cy="46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직사각형 31"/>
          <p:cNvSpPr>
            <a:spLocks noChangeArrowheads="1"/>
          </p:cNvSpPr>
          <p:nvPr/>
        </p:nvSpPr>
        <p:spPr bwMode="auto">
          <a:xfrm>
            <a:off x="552475" y="3646165"/>
            <a:ext cx="3960441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latinLnBrk="0">
              <a:defRPr/>
            </a:pPr>
            <a:r>
              <a:rPr kumimoji="0" lang="en-US" altLang="ko-KR" sz="16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Current Glob</a:t>
            </a:r>
            <a:r>
              <a:rPr lang="en-US" altLang="ko-KR" sz="16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al</a:t>
            </a:r>
            <a:r>
              <a:rPr lang="ko-KR" altLang="en-US" sz="16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lang="en-US" altLang="ko-KR" sz="16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Turbo-prop </a:t>
            </a:r>
            <a:r>
              <a:rPr lang="en-US" altLang="ko-KR" sz="1600" b="1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Markets</a:t>
            </a:r>
            <a:endParaRPr lang="en-US" altLang="ko-KR" sz="1600" b="1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pic>
        <p:nvPicPr>
          <p:cNvPr id="32" name="Picture 5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570089"/>
            <a:ext cx="4078610" cy="46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직사각형 31"/>
          <p:cNvSpPr>
            <a:spLocks noChangeArrowheads="1"/>
          </p:cNvSpPr>
          <p:nvPr/>
        </p:nvSpPr>
        <p:spPr bwMode="auto">
          <a:xfrm>
            <a:off x="4894263" y="3679463"/>
            <a:ext cx="3710185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latinLnBrk="0">
              <a:defRPr/>
            </a:pPr>
            <a:r>
              <a:rPr kumimoji="0" lang="en-US" altLang="ko-KR" sz="16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Current Market Share of </a:t>
            </a:r>
            <a:r>
              <a:rPr kumimoji="0" lang="en-US" altLang="ko-KR" sz="1600" b="1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Companies</a:t>
            </a:r>
            <a:endParaRPr lang="en-US" altLang="ko-KR" sz="1600" b="1" dirty="0" smtClean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7555954" y="4030459"/>
            <a:ext cx="105830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latinLnBrk="0">
              <a:lnSpc>
                <a:spcPct val="150000"/>
              </a:lnSpc>
              <a:defRPr/>
            </a:pPr>
            <a:r>
              <a:rPr kumimoji="0" lang="en-US" altLang="ko-KR" sz="10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Unit: aircraft, %</a:t>
            </a:r>
            <a:endParaRPr kumimoji="0" lang="ko-KR" altLang="en-US" sz="100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552475" y="4102467"/>
            <a:ext cx="396044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ko-KR" altLang="en-US" sz="10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 </a:t>
            </a:r>
            <a:r>
              <a:rPr kumimoji="0" lang="en-US" altLang="ko-KR" sz="10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$m                                                                                               ea</a:t>
            </a:r>
            <a:endParaRPr lang="ko-KR" altLang="en-US" sz="1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786145"/>
          </a:xfrm>
        </p:spPr>
        <p:txBody>
          <a:bodyPr/>
          <a:lstStyle/>
          <a:p>
            <a:pPr algn="l"/>
            <a:r>
              <a:rPr lang="en-US" altLang="ko-KR" dirty="0"/>
              <a:t>V. Reinforcement Strategy for Indonesia-Korea Aerospace   </a:t>
            </a:r>
            <a:br>
              <a:rPr lang="en-US" altLang="ko-KR" dirty="0"/>
            </a:br>
            <a:r>
              <a:rPr lang="en-US" altLang="ko-KR" dirty="0"/>
              <a:t>    Industrial Cooperation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>
          <a:xfrm>
            <a:off x="405880" y="764704"/>
            <a:ext cx="8208912" cy="504056"/>
          </a:xfrm>
        </p:spPr>
        <p:txBody>
          <a:bodyPr/>
          <a:lstStyle/>
          <a:p>
            <a:r>
              <a:rPr lang="en-US" altLang="ko-KR" dirty="0" smtClean="0"/>
              <a:t>D. Project Promotion Effect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>
          <a:xfrm>
            <a:off x="443161" y="1196752"/>
            <a:ext cx="8363272" cy="432048"/>
          </a:xfrm>
        </p:spPr>
        <p:txBody>
          <a:bodyPr/>
          <a:lstStyle/>
          <a:p>
            <a:pPr>
              <a:buNone/>
            </a:pPr>
            <a:r>
              <a:rPr lang="en-US" altLang="ko-KR" sz="1800" dirty="0" smtClean="0">
                <a:solidFill>
                  <a:schemeClr val="tx1"/>
                </a:solidFill>
              </a:rPr>
              <a:t>1) N-219  Development Project</a:t>
            </a:r>
          </a:p>
          <a:p>
            <a:pPr>
              <a:buNone/>
            </a:pPr>
            <a:endParaRPr lang="en-US" altLang="ko-KR" sz="16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9" name="Group 58"/>
          <p:cNvGraphicFramePr>
            <a:graphicFrameLocks noGrp="1"/>
          </p:cNvGraphicFramePr>
          <p:nvPr/>
        </p:nvGraphicFramePr>
        <p:xfrm>
          <a:off x="691417" y="4677917"/>
          <a:ext cx="7756600" cy="1703411"/>
        </p:xfrm>
        <a:graphic>
          <a:graphicData uri="http://schemas.openxmlformats.org/drawingml/2006/table">
            <a:tbl>
              <a:tblPr/>
              <a:tblGrid>
                <a:gridCol w="803800"/>
                <a:gridCol w="1116289"/>
                <a:gridCol w="1189385"/>
                <a:gridCol w="1119421"/>
                <a:gridCol w="1027690"/>
                <a:gridCol w="1211152"/>
                <a:gridCol w="1288863"/>
              </a:tblGrid>
              <a:tr h="36242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Country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162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Development costs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162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Sales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162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Export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162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Job Creation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162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16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Engineers</a:t>
                      </a:r>
                    </a:p>
                  </a:txBody>
                  <a:tcPr marL="9525" marR="9525" marT="9525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Workers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Total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</a:tr>
              <a:tr h="49967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Indonesia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236" marR="9236" marT="923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80</a:t>
                      </a:r>
                    </a:p>
                  </a:txBody>
                  <a:tcPr marL="9236" marR="9236" marT="923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770~1,155</a:t>
                      </a:r>
                    </a:p>
                  </a:txBody>
                  <a:tcPr marL="9236" marR="9236" marT="923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350~525</a:t>
                      </a:r>
                    </a:p>
                  </a:txBody>
                  <a:tcPr marL="9236" marR="9236" marT="923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1,000</a:t>
                      </a:r>
                    </a:p>
                  </a:txBody>
                  <a:tcPr marL="9236" marR="9236" marT="923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15,000~23,000</a:t>
                      </a:r>
                    </a:p>
                  </a:txBody>
                  <a:tcPr marL="9236" marR="9236" marT="923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16,000~24,000</a:t>
                      </a:r>
                    </a:p>
                  </a:txBody>
                  <a:tcPr marL="9236" marR="9236" marT="923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49967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Korea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236" marR="9236" marT="923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0</a:t>
                      </a:r>
                    </a:p>
                  </a:txBody>
                  <a:tcPr marL="9236" marR="9236" marT="923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77~115.5</a:t>
                      </a:r>
                    </a:p>
                  </a:txBody>
                  <a:tcPr marL="9236" marR="9236" marT="923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77~115.5</a:t>
                      </a:r>
                    </a:p>
                  </a:txBody>
                  <a:tcPr marL="9236" marR="9236" marT="923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</a:p>
                  </a:txBody>
                  <a:tcPr marL="9236" marR="9236" marT="923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400~580</a:t>
                      </a:r>
                    </a:p>
                  </a:txBody>
                  <a:tcPr marL="9236" marR="9236" marT="923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400~580</a:t>
                      </a:r>
                    </a:p>
                  </a:txBody>
                  <a:tcPr marL="9236" marR="9236" marT="923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</a:tr>
            </a:tbl>
          </a:graphicData>
        </a:graphic>
      </p:graphicFrame>
      <p:pic>
        <p:nvPicPr>
          <p:cNvPr id="17" name="Picture 1" descr="C:\Users\KIET\Pictures\QQ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269" y="3917718"/>
            <a:ext cx="8064896" cy="545868"/>
          </a:xfrm>
          <a:prstGeom prst="rect">
            <a:avLst/>
          </a:prstGeom>
          <a:noFill/>
        </p:spPr>
      </p:pic>
      <p:sp>
        <p:nvSpPr>
          <p:cNvPr id="18" name="TextBox 32"/>
          <p:cNvSpPr txBox="1">
            <a:spLocks noChangeArrowheads="1"/>
          </p:cNvSpPr>
          <p:nvPr/>
        </p:nvSpPr>
        <p:spPr bwMode="auto">
          <a:xfrm>
            <a:off x="589048" y="4052209"/>
            <a:ext cx="7961339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latinLnBrk="0">
              <a:defRPr/>
            </a:pPr>
            <a:r>
              <a:rPr kumimoji="0" lang="en-US" altLang="ko-KR" sz="1600" b="1" spc="-20" dirty="0">
                <a:latin typeface="Arial" pitchFamily="34" charset="0"/>
                <a:ea typeface="HY견고딕" pitchFamily="18" charset="-127"/>
                <a:cs typeface="Arial" pitchFamily="34" charset="0"/>
              </a:rPr>
              <a:t>Estimated Effect of Independent Development of </a:t>
            </a:r>
            <a:r>
              <a:rPr kumimoji="0" lang="en-US" altLang="ko-KR" sz="1600" b="1" spc="-20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N-219 </a:t>
            </a:r>
            <a:r>
              <a:rPr kumimoji="0" lang="en-US" altLang="ko-KR" sz="1600" b="1" spc="-20" dirty="0">
                <a:latin typeface="Arial" pitchFamily="34" charset="0"/>
                <a:ea typeface="HY견고딕" pitchFamily="18" charset="-127"/>
                <a:cs typeface="Arial" pitchFamily="34" charset="0"/>
              </a:rPr>
              <a:t>by Indonesia</a:t>
            </a:r>
            <a:endParaRPr kumimoji="0" lang="ko-KR" altLang="en-US" sz="1600" b="1" spc="-20" dirty="0"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745232" y="2203723"/>
            <a:ext cx="8363272" cy="1465684"/>
            <a:chOff x="457200" y="2203723"/>
            <a:chExt cx="8363272" cy="1465684"/>
          </a:xfrm>
        </p:grpSpPr>
        <p:sp>
          <p:nvSpPr>
            <p:cNvPr id="34" name="내용 개체 틀 2"/>
            <p:cNvSpPr txBox="1">
              <a:spLocks/>
            </p:cNvSpPr>
            <p:nvPr/>
          </p:nvSpPr>
          <p:spPr>
            <a:xfrm>
              <a:off x="457200" y="2203723"/>
              <a:ext cx="8363272" cy="122527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266700" lvl="0" indent="-266700" fontAlgn="auto">
                <a:spcBef>
                  <a:spcPct val="20000"/>
                </a:spcBef>
                <a:spcAft>
                  <a:spcPts val="0"/>
                </a:spcAft>
                <a:buSzPct val="150000"/>
                <a:buBlip>
                  <a:blip r:embed="rId3"/>
                </a:buBlip>
              </a:pPr>
              <a:r>
                <a:rPr kumimoji="0" lang="en-US" altLang="ko-KR" sz="1700" b="1" spc="-20" dirty="0" smtClean="0">
                  <a:solidFill>
                    <a:srgbClr val="000076"/>
                  </a:solidFill>
                  <a:latin typeface="Arial" pitchFamily="34" charset="0"/>
                  <a:ea typeface="+mn-ea"/>
                  <a:cs typeface="Arial" pitchFamily="34" charset="0"/>
                </a:rPr>
                <a:t>Effect</a:t>
              </a:r>
              <a:endParaRPr kumimoji="0" lang="en-US" altLang="ko-KR" sz="1700" b="1" i="0" u="none" strike="noStrike" kern="1200" cap="none" spc="-20" normalizeH="0" baseline="0" noProof="0" dirty="0" smtClean="0">
                <a:ln>
                  <a:noFill/>
                </a:ln>
                <a:solidFill>
                  <a:srgbClr val="000076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  <a:p>
              <a:pPr marL="447675" lvl="1" indent="-180975" fontAlgn="auto">
                <a:spcBef>
                  <a:spcPct val="20000"/>
                </a:spcBef>
                <a:spcAft>
                  <a:spcPts val="0"/>
                </a:spcAft>
                <a:buBlip>
                  <a:blip r:embed="rId4"/>
                </a:buBlip>
              </a:pPr>
              <a:r>
                <a:rPr kumimoji="0" lang="en-US" altLang="ko-KR" sz="1500" b="1" spc="-30" dirty="0" smtClean="0">
                  <a:latin typeface="Arial" pitchFamily="34" charset="0"/>
                  <a:ea typeface="+mn-ea"/>
                  <a:cs typeface="Arial" pitchFamily="34" charset="0"/>
                </a:rPr>
                <a:t>Korea will be the provider of some components such as airframes, components </a:t>
              </a:r>
              <a:br>
                <a:rPr kumimoji="0" lang="en-US" altLang="ko-KR" sz="1500" b="1" spc="-30" dirty="0" smtClean="0">
                  <a:latin typeface="Arial" pitchFamily="34" charset="0"/>
                  <a:ea typeface="+mn-ea"/>
                  <a:cs typeface="Arial" pitchFamily="34" charset="0"/>
                </a:rPr>
              </a:br>
              <a:r>
                <a:rPr kumimoji="0" lang="en-US" altLang="ko-KR" sz="1500" b="1" spc="-30" dirty="0" smtClean="0">
                  <a:latin typeface="Arial" pitchFamily="34" charset="0"/>
                  <a:ea typeface="+mn-ea"/>
                  <a:cs typeface="Arial" pitchFamily="34" charset="0"/>
                </a:rPr>
                <a:t>and materials.</a:t>
              </a:r>
              <a:endParaRPr kumimoji="0" lang="en-US" altLang="ko-KR" sz="1500" b="1" i="0" u="none" strike="noStrike" kern="1200" cap="none" spc="-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  <a:p>
              <a:pPr marL="628650" lvl="2" indent="-180975" fontAlgn="auto">
                <a:spcBef>
                  <a:spcPct val="20000"/>
                </a:spcBef>
                <a:spcAft>
                  <a:spcPts val="0"/>
                </a:spcAft>
                <a:buSzPct val="150000"/>
                <a:buFont typeface="Arial" pitchFamily="34" charset="0"/>
                <a:buChar char="-"/>
              </a:pPr>
              <a:r>
                <a:rPr kumimoji="0" lang="en-US" altLang="ko-KR" sz="1400" dirty="0" smtClean="0">
                  <a:latin typeface="Arial" pitchFamily="34" charset="0"/>
                  <a:ea typeface="+mn-ea"/>
                  <a:cs typeface="Arial" pitchFamily="34" charset="0"/>
                </a:rPr>
                <a:t>Specialized Korean companies will be participating.</a:t>
              </a:r>
              <a:endPara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5" name="내용 개체 틀 2"/>
            <p:cNvSpPr txBox="1">
              <a:spLocks/>
            </p:cNvSpPr>
            <p:nvPr/>
          </p:nvSpPr>
          <p:spPr>
            <a:xfrm>
              <a:off x="457200" y="3308226"/>
              <a:ext cx="8363272" cy="36118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447675" lvl="1" indent="-180975" fontAlgn="auto">
                <a:spcBef>
                  <a:spcPct val="20000"/>
                </a:spcBef>
                <a:spcAft>
                  <a:spcPts val="0"/>
                </a:spcAft>
                <a:buBlip>
                  <a:blip r:embed="rId4"/>
                </a:buBlip>
              </a:pPr>
              <a:r>
                <a:rPr kumimoji="0" lang="en-US" altLang="ko-KR" sz="1500" b="1" spc="-30" dirty="0" smtClean="0">
                  <a:latin typeface="Arial" pitchFamily="34" charset="0"/>
                  <a:ea typeface="+mn-ea"/>
                  <a:cs typeface="Arial" pitchFamily="34" charset="0"/>
                </a:rPr>
                <a:t>Effects on Indonesia will be similar to those from joint-development</a:t>
              </a:r>
              <a:endPara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44" name="Picture 5" descr="C:\Users\KIET\Pictures\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307" y="1602548"/>
            <a:ext cx="481544" cy="502477"/>
          </a:xfrm>
          <a:prstGeom prst="rect">
            <a:avLst/>
          </a:prstGeom>
          <a:noFill/>
        </p:spPr>
      </p:pic>
      <p:pic>
        <p:nvPicPr>
          <p:cNvPr id="45" name="Picture 6" descr="C:\Users\KIET\Pictures\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24526" y="1602548"/>
            <a:ext cx="3179100" cy="502477"/>
          </a:xfrm>
          <a:prstGeom prst="rect">
            <a:avLst/>
          </a:prstGeom>
          <a:noFill/>
        </p:spPr>
      </p:pic>
      <p:pic>
        <p:nvPicPr>
          <p:cNvPr id="46" name="Picture 7" descr="C:\Users\KIET\Pictures\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02663" y="1602548"/>
            <a:ext cx="2627159" cy="502477"/>
          </a:xfrm>
          <a:prstGeom prst="rect">
            <a:avLst/>
          </a:prstGeom>
          <a:noFill/>
        </p:spPr>
      </p:pic>
      <p:sp>
        <p:nvSpPr>
          <p:cNvPr id="48" name="TextBox 47"/>
          <p:cNvSpPr txBox="1"/>
          <p:nvPr/>
        </p:nvSpPr>
        <p:spPr>
          <a:xfrm>
            <a:off x="1076464" y="17012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49" name="부제목 2"/>
          <p:cNvSpPr txBox="1">
            <a:spLocks/>
          </p:cNvSpPr>
          <p:nvPr/>
        </p:nvSpPr>
        <p:spPr>
          <a:xfrm>
            <a:off x="587177" y="1648673"/>
            <a:ext cx="6400800" cy="438150"/>
          </a:xfrm>
          <a:prstGeom prst="rect">
            <a:avLst/>
          </a:prstGeom>
        </p:spPr>
        <p:txBody>
          <a:bodyPr vert="horz" lIns="360000" tIns="108000" rIns="0" bIns="0" rtlCol="0" anchor="ctr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ko-KR" altLang="en-US" sz="2000" b="1" i="0" u="none" strike="noStrike" kern="1200" cap="none" spc="-2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Arial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694234" y="1691283"/>
            <a:ext cx="81452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spc="-40" dirty="0" smtClean="0">
                <a:latin typeface="Arial" charset="0"/>
                <a:ea typeface="HY헤드라인M" pitchFamily="18" charset="-127"/>
              </a:rPr>
              <a:t>ScenarioⅠ: Independent Development by Indonesia – Components Supply by Korea</a:t>
            </a:r>
            <a:endParaRPr lang="en-US" altLang="ko-KR" sz="1600" b="1" spc="-40" dirty="0">
              <a:latin typeface="Arial" charset="0"/>
              <a:ea typeface="HY헤드라인M" pitchFamily="18" charset="-127"/>
            </a:endParaRPr>
          </a:p>
        </p:txBody>
      </p:sp>
      <p:sp>
        <p:nvSpPr>
          <p:cNvPr id="55" name="AutoShape 7"/>
          <p:cNvSpPr>
            <a:spLocks noChangeArrowheads="1"/>
          </p:cNvSpPr>
          <p:nvPr/>
        </p:nvSpPr>
        <p:spPr bwMode="auto">
          <a:xfrm flipV="1">
            <a:off x="699717" y="4519105"/>
            <a:ext cx="7740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  <p:sp>
        <p:nvSpPr>
          <p:cNvPr id="56" name="직사각형 20"/>
          <p:cNvSpPr>
            <a:spLocks noChangeArrowheads="1"/>
          </p:cNvSpPr>
          <p:nvPr/>
        </p:nvSpPr>
        <p:spPr bwMode="auto">
          <a:xfrm>
            <a:off x="7027979" y="4450349"/>
            <a:ext cx="14991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ctr"/>
            <a:r>
              <a:rPr lang="en-US" altLang="ko-KR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(Unit: million</a:t>
            </a:r>
            <a:r>
              <a:rPr lang="ko-KR" altLang="en-U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$, person)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786145"/>
          </a:xfrm>
        </p:spPr>
        <p:txBody>
          <a:bodyPr/>
          <a:lstStyle/>
          <a:p>
            <a:pPr algn="l"/>
            <a:r>
              <a:rPr lang="en-US" altLang="ko-KR" dirty="0"/>
              <a:t>V. Reinforcement Strategy for Indonesia-Korea Aerospace   </a:t>
            </a:r>
            <a:br>
              <a:rPr lang="en-US" altLang="ko-KR" dirty="0"/>
            </a:br>
            <a:r>
              <a:rPr lang="en-US" altLang="ko-KR" dirty="0"/>
              <a:t>    Industrial Cooperation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>
          <a:xfrm>
            <a:off x="405880" y="764704"/>
            <a:ext cx="8208912" cy="504056"/>
          </a:xfrm>
        </p:spPr>
        <p:txBody>
          <a:bodyPr/>
          <a:lstStyle/>
          <a:p>
            <a:r>
              <a:rPr lang="en-US" altLang="ko-KR" dirty="0" smtClean="0"/>
              <a:t>D. Project Promotion Effect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>
          <a:xfrm>
            <a:off x="443161" y="1196752"/>
            <a:ext cx="8363272" cy="432048"/>
          </a:xfrm>
        </p:spPr>
        <p:txBody>
          <a:bodyPr/>
          <a:lstStyle/>
          <a:p>
            <a:pPr>
              <a:buNone/>
            </a:pPr>
            <a:r>
              <a:rPr lang="en-US" altLang="ko-KR" sz="1800" dirty="0" smtClean="0">
                <a:solidFill>
                  <a:schemeClr val="tx1"/>
                </a:solidFill>
              </a:rPr>
              <a:t>1) N-219  Development Project</a:t>
            </a:r>
          </a:p>
          <a:p>
            <a:pPr>
              <a:buNone/>
            </a:pPr>
            <a:endParaRPr lang="en-US" altLang="ko-KR" sz="1600" dirty="0" smtClean="0">
              <a:solidFill>
                <a:schemeClr val="tx1"/>
              </a:solidFill>
            </a:endParaRPr>
          </a:p>
        </p:txBody>
      </p:sp>
      <p:pic>
        <p:nvPicPr>
          <p:cNvPr id="17" name="Picture 1" descr="C:\Users\KIET\Pictures\QQ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19" y="3870093"/>
            <a:ext cx="8064896" cy="520932"/>
          </a:xfrm>
          <a:prstGeom prst="rect">
            <a:avLst/>
          </a:prstGeom>
          <a:noFill/>
        </p:spPr>
      </p:pic>
      <p:pic>
        <p:nvPicPr>
          <p:cNvPr id="44" name="Picture 5" descr="C:\Users\KIET\Pictures\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307" y="1602548"/>
            <a:ext cx="481544" cy="502477"/>
          </a:xfrm>
          <a:prstGeom prst="rect">
            <a:avLst/>
          </a:prstGeom>
          <a:noFill/>
        </p:spPr>
      </p:pic>
      <p:pic>
        <p:nvPicPr>
          <p:cNvPr id="45" name="Picture 6" descr="C:\Users\KIET\Pictures\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4526" y="1602548"/>
            <a:ext cx="3179100" cy="502477"/>
          </a:xfrm>
          <a:prstGeom prst="rect">
            <a:avLst/>
          </a:prstGeom>
          <a:noFill/>
        </p:spPr>
      </p:pic>
      <p:pic>
        <p:nvPicPr>
          <p:cNvPr id="46" name="Picture 7" descr="C:\Users\KIET\Pictures\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02663" y="1602548"/>
            <a:ext cx="2627159" cy="502477"/>
          </a:xfrm>
          <a:prstGeom prst="rect">
            <a:avLst/>
          </a:prstGeom>
          <a:noFill/>
        </p:spPr>
      </p:pic>
      <p:sp>
        <p:nvSpPr>
          <p:cNvPr id="48" name="TextBox 47"/>
          <p:cNvSpPr txBox="1"/>
          <p:nvPr/>
        </p:nvSpPr>
        <p:spPr>
          <a:xfrm>
            <a:off x="1076464" y="17012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49" name="부제목 2"/>
          <p:cNvSpPr txBox="1">
            <a:spLocks/>
          </p:cNvSpPr>
          <p:nvPr/>
        </p:nvSpPr>
        <p:spPr>
          <a:xfrm>
            <a:off x="587177" y="1648673"/>
            <a:ext cx="6400800" cy="438150"/>
          </a:xfrm>
          <a:prstGeom prst="rect">
            <a:avLst/>
          </a:prstGeom>
        </p:spPr>
        <p:txBody>
          <a:bodyPr vert="horz" lIns="360000" tIns="108000" rIns="0" bIns="0" rtlCol="0" anchor="ctr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ko-KR" altLang="en-US" sz="2000" b="1" i="0" u="none" strike="noStrike" kern="1200" cap="none" spc="-2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Arial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709092" y="1691283"/>
            <a:ext cx="81452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spc="-40" dirty="0" smtClean="0">
                <a:latin typeface="Arial" charset="0"/>
                <a:ea typeface="HY헤드라인M" pitchFamily="18" charset="-127"/>
              </a:rPr>
              <a:t>ScenarioⅡ: Co-development &amp; Production</a:t>
            </a:r>
            <a:endParaRPr lang="en-US" altLang="ko-KR" sz="1600" b="1" spc="-40" dirty="0">
              <a:latin typeface="Arial" charset="0"/>
              <a:ea typeface="HY헤드라인M" pitchFamily="18" charset="-127"/>
            </a:endParaRPr>
          </a:p>
        </p:txBody>
      </p:sp>
      <p:sp>
        <p:nvSpPr>
          <p:cNvPr id="19" name="내용 개체 틀 2"/>
          <p:cNvSpPr txBox="1">
            <a:spLocks/>
          </p:cNvSpPr>
          <p:nvPr/>
        </p:nvSpPr>
        <p:spPr>
          <a:xfrm>
            <a:off x="745232" y="2123331"/>
            <a:ext cx="8363272" cy="1728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 lvl="0" indent="-266700" fontAlgn="auto">
              <a:spcBef>
                <a:spcPct val="20000"/>
              </a:spcBef>
              <a:spcAft>
                <a:spcPts val="0"/>
              </a:spcAft>
              <a:buSzPct val="150000"/>
              <a:buBlip>
                <a:blip r:embed="rId6"/>
              </a:buBlip>
            </a:pPr>
            <a:r>
              <a:rPr kumimoji="0" lang="en-US" altLang="ko-KR" sz="1700" b="1" spc="-20" dirty="0" smtClean="0">
                <a:solidFill>
                  <a:srgbClr val="000076"/>
                </a:solidFill>
                <a:latin typeface="Arial" pitchFamily="34" charset="0"/>
                <a:ea typeface="+mn-ea"/>
                <a:cs typeface="Arial" pitchFamily="34" charset="0"/>
              </a:rPr>
              <a:t>Promise</a:t>
            </a:r>
            <a:endParaRPr kumimoji="0" lang="en-US" altLang="ko-KR" sz="1700" b="1" i="0" u="none" strike="noStrike" kern="1200" cap="none" spc="-20" normalizeH="0" baseline="0" noProof="0" dirty="0" smtClean="0">
              <a:ln>
                <a:noFill/>
              </a:ln>
              <a:solidFill>
                <a:srgbClr val="000076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447675" lvl="1" indent="-180975" fontAlgn="auto">
              <a:spcBef>
                <a:spcPct val="20000"/>
              </a:spcBef>
              <a:spcAft>
                <a:spcPts val="0"/>
              </a:spcAft>
              <a:buBlip>
                <a:blip r:embed="rId7"/>
              </a:buBlip>
            </a:pPr>
            <a:r>
              <a:rPr kumimoji="0" lang="en-US" altLang="ko-KR" sz="1500" b="1" spc="-20" dirty="0" smtClean="0">
                <a:latin typeface="Arial" pitchFamily="34" charset="0"/>
                <a:ea typeface="+mn-ea"/>
                <a:cs typeface="Arial" pitchFamily="34" charset="0"/>
              </a:rPr>
              <a:t>Korea participates in Indonesian development businesses (50%)</a:t>
            </a:r>
          </a:p>
          <a:p>
            <a:pPr marL="447675" lvl="1" indent="-180975" fontAlgn="auto">
              <a:spcBef>
                <a:spcPct val="20000"/>
              </a:spcBef>
              <a:spcAft>
                <a:spcPts val="0"/>
              </a:spcAft>
              <a:buBlip>
                <a:blip r:embed="rId7"/>
              </a:buBlip>
            </a:pPr>
            <a:r>
              <a:rPr kumimoji="0" lang="en-US" altLang="ko-KR" sz="1500" b="1" spc="-20" dirty="0" smtClean="0">
                <a:latin typeface="Arial" pitchFamily="34" charset="0"/>
                <a:ea typeface="+mn-ea"/>
                <a:cs typeface="Arial" pitchFamily="34" charset="0"/>
              </a:rPr>
              <a:t>Both Indonesia and Korea prepare own equipment facilities for production.</a:t>
            </a:r>
          </a:p>
          <a:p>
            <a:pPr marL="266700" marR="0" lvl="0" indent="-266700" algn="l" defTabSz="914400" rtl="0" eaLnBrk="1" fontAlgn="auto" latinLnBrk="1" hangingPunct="1">
              <a:lnSpc>
                <a:spcPct val="20000"/>
              </a:lnSpc>
              <a:spcBef>
                <a:spcPct val="20000"/>
              </a:spcBef>
              <a:spcAft>
                <a:spcPts val="0"/>
              </a:spcAft>
              <a:buClrTx/>
              <a:buSzPct val="150000"/>
              <a:buFontTx/>
              <a:buBlip>
                <a:blip r:embed="rId6"/>
              </a:buBlip>
              <a:tabLst/>
              <a:defRPr/>
            </a:pPr>
            <a:endParaRPr kumimoji="0" lang="en-US" altLang="ko-KR" sz="1700" b="1" i="0" u="none" strike="noStrike" kern="1200" cap="none" spc="-20" normalizeH="0" baseline="0" noProof="0" dirty="0" smtClean="0">
              <a:ln>
                <a:noFill/>
              </a:ln>
              <a:solidFill>
                <a:srgbClr val="000076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66700" lvl="0" indent="-266700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SzPct val="150000"/>
              <a:buBlip>
                <a:blip r:embed="rId6"/>
              </a:buBlip>
            </a:pPr>
            <a:r>
              <a:rPr kumimoji="0" lang="en-US" altLang="ko-KR" sz="1700" b="1" spc="-20" dirty="0" smtClean="0">
                <a:solidFill>
                  <a:srgbClr val="000076"/>
                </a:solidFill>
                <a:latin typeface="Arial" pitchFamily="34" charset="0"/>
                <a:ea typeface="+mn-ea"/>
                <a:cs typeface="Arial" pitchFamily="34" charset="0"/>
              </a:rPr>
              <a:t>Prospect</a:t>
            </a:r>
            <a:endParaRPr kumimoji="0" lang="en-US" altLang="ko-KR" sz="1700" b="1" i="0" u="none" strike="noStrike" kern="1200" cap="none" spc="-20" normalizeH="0" baseline="0" noProof="0" dirty="0" smtClean="0">
              <a:ln>
                <a:noFill/>
              </a:ln>
              <a:solidFill>
                <a:srgbClr val="000076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447675" lvl="1" indent="-180975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Blip>
                <a:blip r:embed="rId7"/>
              </a:buBlip>
            </a:pPr>
            <a:r>
              <a:rPr kumimoji="0" lang="en-US" altLang="ko-KR" sz="1500" b="1" spc="-20" dirty="0" smtClean="0">
                <a:latin typeface="Arial" pitchFamily="34" charset="0"/>
                <a:ea typeface="+mn-ea"/>
                <a:cs typeface="Arial" pitchFamily="34" charset="0"/>
              </a:rPr>
              <a:t>Total development costs: $120m, number of production by both nations : 350~530</a:t>
            </a:r>
            <a:endParaRPr kumimoji="0" lang="en-US" altLang="ko-KR" sz="1700" b="1" i="0" u="none" strike="noStrike" kern="1200" cap="none" spc="-20" normalizeH="0" baseline="0" noProof="0" dirty="0" smtClean="0">
              <a:ln>
                <a:noFill/>
              </a:ln>
              <a:solidFill>
                <a:srgbClr val="000076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0" name="TextBox 32"/>
          <p:cNvSpPr txBox="1">
            <a:spLocks noChangeArrowheads="1"/>
          </p:cNvSpPr>
          <p:nvPr/>
        </p:nvSpPr>
        <p:spPr bwMode="auto">
          <a:xfrm>
            <a:off x="1025711" y="4010397"/>
            <a:ext cx="7199313" cy="2215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latinLnBrk="0">
              <a:lnSpc>
                <a:spcPct val="90000"/>
              </a:lnSpc>
              <a:defRPr/>
            </a:pPr>
            <a:r>
              <a:rPr kumimoji="0" lang="en-US" altLang="ko-KR" sz="1600" b="1" spc="-20" dirty="0">
                <a:latin typeface="Arial" pitchFamily="34" charset="0"/>
                <a:ea typeface="HY견고딕" pitchFamily="18" charset="-127"/>
                <a:cs typeface="Arial" pitchFamily="34" charset="0"/>
              </a:rPr>
              <a:t>Production of </a:t>
            </a:r>
            <a:r>
              <a:rPr kumimoji="0" lang="en-US" altLang="ko-KR" sz="1600" b="1" spc="-20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N-219 </a:t>
            </a:r>
            <a:r>
              <a:rPr kumimoji="0" lang="en-US" altLang="ko-KR" sz="1600" b="1" spc="-20" dirty="0">
                <a:latin typeface="Arial" pitchFamily="34" charset="0"/>
                <a:ea typeface="HY견고딕" pitchFamily="18" charset="-127"/>
                <a:cs typeface="Arial" pitchFamily="34" charset="0"/>
              </a:rPr>
              <a:t>in case of </a:t>
            </a:r>
            <a:r>
              <a:rPr kumimoji="0" lang="en-US" altLang="ko-KR" sz="1600" b="1" spc="-20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Joint-development</a:t>
            </a:r>
            <a:endParaRPr kumimoji="0" lang="ko-KR" altLang="en-US" sz="1600" b="1" spc="-20" dirty="0"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graphicFrame>
        <p:nvGraphicFramePr>
          <p:cNvPr id="21" name="Group 82"/>
          <p:cNvGraphicFramePr>
            <a:graphicFrameLocks noGrp="1"/>
          </p:cNvGraphicFramePr>
          <p:nvPr/>
        </p:nvGraphicFramePr>
        <p:xfrm>
          <a:off x="496119" y="4572000"/>
          <a:ext cx="8258497" cy="1877909"/>
        </p:xfrm>
        <a:graphic>
          <a:graphicData uri="http://schemas.openxmlformats.org/drawingml/2006/table">
            <a:tbl>
              <a:tblPr/>
              <a:tblGrid>
                <a:gridCol w="747688"/>
                <a:gridCol w="785818"/>
                <a:gridCol w="928694"/>
                <a:gridCol w="809638"/>
                <a:gridCol w="935037"/>
                <a:gridCol w="1090613"/>
                <a:gridCol w="855662"/>
                <a:gridCol w="774476"/>
                <a:gridCol w="1330871"/>
              </a:tblGrid>
              <a:tr h="33586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country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162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Development Cost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162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Number of Production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162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Unit Price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162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Notes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3420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Developm-ent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 cost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8878" marR="8878" marT="8878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Certification cost</a:t>
                      </a:r>
                      <a:endParaRPr kumimoji="0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Subtotal</a:t>
                      </a:r>
                      <a:endParaRPr kumimoji="0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Domestic</a:t>
                      </a:r>
                      <a:endParaRPr kumimoji="0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Export</a:t>
                      </a:r>
                      <a:endParaRPr kumimoji="0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Subtotal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392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Indonesia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50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0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50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100~150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100~150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200~300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3.5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　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45785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Korea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50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70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50~80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100~150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150~230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4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Premise: Korea obtains U.S. FAA,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EASA certificates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</a:tr>
              <a:tr h="33824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Total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100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120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22~230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200~300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350~530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　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　</a:t>
                      </a:r>
                    </a:p>
                  </a:txBody>
                  <a:tcPr marL="8878" marR="8878" marT="887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</a:tr>
            </a:tbl>
          </a:graphicData>
        </a:graphic>
      </p:graphicFrame>
      <p:sp>
        <p:nvSpPr>
          <p:cNvPr id="23" name="직사각형 21"/>
          <p:cNvSpPr>
            <a:spLocks noChangeArrowheads="1"/>
          </p:cNvSpPr>
          <p:nvPr/>
        </p:nvSpPr>
        <p:spPr bwMode="auto">
          <a:xfrm>
            <a:off x="439291" y="6473046"/>
            <a:ext cx="318709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ctr"/>
            <a:r>
              <a:rPr lang="en-US" altLang="ko-KR" sz="10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Notes: </a:t>
            </a:r>
            <a:r>
              <a:rPr lang="ko-KR" altLang="en-US" sz="10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 </a:t>
            </a:r>
            <a:r>
              <a:rPr lang="en-US" altLang="ko-KR" sz="1000" dirty="0" err="1">
                <a:latin typeface="Arial" pitchFamily="34" charset="0"/>
                <a:ea typeface="Arial Unicode MS" pitchFamily="50" charset="-127"/>
                <a:cs typeface="Arial" pitchFamily="34" charset="0"/>
              </a:rPr>
              <a:t>IAe</a:t>
            </a:r>
            <a:r>
              <a:rPr lang="en-US" altLang="ko-KR" sz="10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 </a:t>
            </a:r>
            <a:r>
              <a:rPr lang="ko-KR" altLang="en-US" sz="10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 </a:t>
            </a:r>
            <a:r>
              <a:rPr lang="en-US" altLang="ko-KR" sz="10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is estimated to have 550 </a:t>
            </a:r>
            <a:r>
              <a:rPr lang="en-US" altLang="ko-KR" sz="10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aircraft </a:t>
            </a:r>
            <a:r>
              <a:rPr lang="en-US" altLang="ko-KR" sz="1000" dirty="0" err="1">
                <a:latin typeface="Arial" pitchFamily="34" charset="0"/>
                <a:ea typeface="Arial Unicode MS" pitchFamily="50" charset="-127"/>
                <a:cs typeface="Arial" pitchFamily="34" charset="0"/>
              </a:rPr>
              <a:t>demend</a:t>
            </a:r>
            <a:endParaRPr lang="ko-KR" altLang="en-US" sz="100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sp>
        <p:nvSpPr>
          <p:cNvPr id="27" name="AutoShape 7"/>
          <p:cNvSpPr>
            <a:spLocks noChangeArrowheads="1"/>
          </p:cNvSpPr>
          <p:nvPr/>
        </p:nvSpPr>
        <p:spPr bwMode="auto">
          <a:xfrm flipV="1">
            <a:off x="509217" y="4414330"/>
            <a:ext cx="8280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  <p:sp>
        <p:nvSpPr>
          <p:cNvPr id="28" name="직사각형 20"/>
          <p:cNvSpPr>
            <a:spLocks noChangeArrowheads="1"/>
          </p:cNvSpPr>
          <p:nvPr/>
        </p:nvSpPr>
        <p:spPr bwMode="auto">
          <a:xfrm>
            <a:off x="7792071" y="4368602"/>
            <a:ext cx="103906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ctr"/>
            <a:r>
              <a:rPr lang="en-US" altLang="ko-KR" sz="1000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(Unit: million</a:t>
            </a:r>
            <a:r>
              <a:rPr lang="ko-KR" altLang="en-US" sz="1000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$)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786145"/>
          </a:xfrm>
        </p:spPr>
        <p:txBody>
          <a:bodyPr/>
          <a:lstStyle/>
          <a:p>
            <a:pPr algn="l"/>
            <a:r>
              <a:rPr lang="en-US" altLang="ko-KR" dirty="0"/>
              <a:t>V. Reinforcement Strategy for Indonesia-Korea Aerospace   </a:t>
            </a:r>
            <a:br>
              <a:rPr lang="en-US" altLang="ko-KR" dirty="0"/>
            </a:br>
            <a:r>
              <a:rPr lang="en-US" altLang="ko-KR" dirty="0"/>
              <a:t>    Industrial Cooperation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>
          <a:xfrm>
            <a:off x="405880" y="764704"/>
            <a:ext cx="8208912" cy="504056"/>
          </a:xfrm>
        </p:spPr>
        <p:txBody>
          <a:bodyPr/>
          <a:lstStyle/>
          <a:p>
            <a:r>
              <a:rPr lang="en-US" altLang="ko-KR" dirty="0" smtClean="0"/>
              <a:t>D. Project Promotion Effect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>
          <a:xfrm>
            <a:off x="443161" y="1196752"/>
            <a:ext cx="8363272" cy="432048"/>
          </a:xfrm>
        </p:spPr>
        <p:txBody>
          <a:bodyPr/>
          <a:lstStyle/>
          <a:p>
            <a:pPr>
              <a:buNone/>
            </a:pPr>
            <a:r>
              <a:rPr lang="en-US" altLang="ko-KR" sz="1800" dirty="0" smtClean="0">
                <a:solidFill>
                  <a:schemeClr val="tx1"/>
                </a:solidFill>
              </a:rPr>
              <a:t>1) N-219  Development Project</a:t>
            </a:r>
          </a:p>
          <a:p>
            <a:pPr>
              <a:buNone/>
            </a:pPr>
            <a:endParaRPr lang="en-US" altLang="ko-KR" sz="1600" dirty="0" smtClean="0">
              <a:solidFill>
                <a:schemeClr val="tx1"/>
              </a:solidFill>
            </a:endParaRPr>
          </a:p>
        </p:txBody>
      </p:sp>
      <p:sp>
        <p:nvSpPr>
          <p:cNvPr id="34" name="내용 개체 틀 2"/>
          <p:cNvSpPr txBox="1">
            <a:spLocks/>
          </p:cNvSpPr>
          <p:nvPr/>
        </p:nvSpPr>
        <p:spPr>
          <a:xfrm>
            <a:off x="745232" y="2203723"/>
            <a:ext cx="8363272" cy="1513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 lvl="0" indent="-266700" fontAlgn="auto">
              <a:spcBef>
                <a:spcPct val="20000"/>
              </a:spcBef>
              <a:spcAft>
                <a:spcPts val="0"/>
              </a:spcAft>
              <a:buSzPct val="150000"/>
              <a:buBlip>
                <a:blip r:embed="rId2"/>
              </a:buBlip>
            </a:pPr>
            <a:r>
              <a:rPr kumimoji="0" lang="en-US" altLang="ko-KR" sz="1700" b="1" spc="-20" dirty="0" smtClean="0">
                <a:solidFill>
                  <a:srgbClr val="000076"/>
                </a:solidFill>
                <a:latin typeface="Arial" pitchFamily="34" charset="0"/>
                <a:ea typeface="+mn-ea"/>
                <a:cs typeface="Arial" pitchFamily="34" charset="0"/>
              </a:rPr>
              <a:t>Effect</a:t>
            </a:r>
          </a:p>
          <a:p>
            <a:pPr marL="447675" lvl="1" indent="-180975" fontAlgn="auto">
              <a:spcBef>
                <a:spcPct val="20000"/>
              </a:spcBef>
              <a:spcAft>
                <a:spcPts val="0"/>
              </a:spcAft>
              <a:buBlip>
                <a:blip r:embed="rId3"/>
              </a:buBlip>
            </a:pPr>
            <a:r>
              <a:rPr kumimoji="0" lang="en-US" altLang="ko-KR" sz="1500" b="1" spc="-30" dirty="0" smtClean="0">
                <a:latin typeface="Arial" pitchFamily="34" charset="0"/>
                <a:ea typeface="+mn-ea"/>
                <a:cs typeface="Arial" pitchFamily="34" charset="0"/>
              </a:rPr>
              <a:t>Expected sales (Indonesia): $770~1,155m, Expected export: $350~525m</a:t>
            </a:r>
          </a:p>
          <a:p>
            <a:pPr marL="447675" lvl="1" indent="-180975" fontAlgn="auto">
              <a:spcBef>
                <a:spcPct val="20000"/>
              </a:spcBef>
              <a:spcAft>
                <a:spcPts val="0"/>
              </a:spcAft>
              <a:buBlip>
                <a:blip r:embed="rId3"/>
              </a:buBlip>
            </a:pPr>
            <a:r>
              <a:rPr kumimoji="0" lang="en-US" altLang="ko-KR" sz="1500" b="1" spc="-30" dirty="0" smtClean="0">
                <a:latin typeface="Arial" pitchFamily="34" charset="0"/>
                <a:ea typeface="+mn-ea"/>
                <a:cs typeface="Arial" pitchFamily="34" charset="0"/>
              </a:rPr>
              <a:t>Expected job creation: 16,000~24,000 persons</a:t>
            </a:r>
          </a:p>
          <a:p>
            <a:pPr marL="628650" lvl="2" indent="-180975" fontAlgn="auto">
              <a:spcBef>
                <a:spcPct val="20000"/>
              </a:spcBef>
              <a:spcAft>
                <a:spcPts val="0"/>
              </a:spcAft>
              <a:buSzPct val="150000"/>
              <a:buFont typeface="Arial" pitchFamily="34" charset="0"/>
              <a:buChar char="-"/>
            </a:pPr>
            <a:r>
              <a:rPr kumimoji="0" lang="fr-FR" altLang="ko-KR" sz="1400" dirty="0" smtClean="0">
                <a:latin typeface="Arial" pitchFamily="34" charset="0"/>
                <a:ea typeface="+mn-ea"/>
                <a:cs typeface="Arial" pitchFamily="34" charset="0"/>
              </a:rPr>
              <a:t>R&amp;D: 1,000 persons, Production: Maximum 23,000 persons</a:t>
            </a:r>
          </a:p>
          <a:p>
            <a:pPr marL="628650" lvl="2" indent="-180975" fontAlgn="auto">
              <a:spcBef>
                <a:spcPct val="20000"/>
              </a:spcBef>
              <a:spcAft>
                <a:spcPts val="0"/>
              </a:spcAft>
              <a:buSzPct val="150000"/>
            </a:pPr>
            <a:r>
              <a:rPr kumimoji="0" lang="fr-FR" altLang="ko-KR" sz="1400" dirty="0" smtClean="0">
                <a:latin typeface="Arial" pitchFamily="34" charset="0"/>
                <a:ea typeface="+mn-ea"/>
                <a:cs typeface="Arial" pitchFamily="34" charset="0"/>
              </a:rPr>
              <a:t>		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44" name="Picture 5" descr="C:\Users\KIET\Pictures\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307" y="1602548"/>
            <a:ext cx="481544" cy="502477"/>
          </a:xfrm>
          <a:prstGeom prst="rect">
            <a:avLst/>
          </a:prstGeom>
          <a:noFill/>
        </p:spPr>
      </p:pic>
      <p:pic>
        <p:nvPicPr>
          <p:cNvPr id="45" name="Picture 6" descr="C:\Users\KIET\Pictures\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24526" y="1602548"/>
            <a:ext cx="3179100" cy="502477"/>
          </a:xfrm>
          <a:prstGeom prst="rect">
            <a:avLst/>
          </a:prstGeom>
          <a:noFill/>
        </p:spPr>
      </p:pic>
      <p:pic>
        <p:nvPicPr>
          <p:cNvPr id="46" name="Picture 7" descr="C:\Users\KIET\Pictures\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02663" y="1602548"/>
            <a:ext cx="2627159" cy="502477"/>
          </a:xfrm>
          <a:prstGeom prst="rect">
            <a:avLst/>
          </a:prstGeom>
          <a:noFill/>
        </p:spPr>
      </p:pic>
      <p:sp>
        <p:nvSpPr>
          <p:cNvPr id="48" name="TextBox 47"/>
          <p:cNvSpPr txBox="1"/>
          <p:nvPr/>
        </p:nvSpPr>
        <p:spPr>
          <a:xfrm>
            <a:off x="1076464" y="17012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49" name="부제목 2"/>
          <p:cNvSpPr txBox="1">
            <a:spLocks/>
          </p:cNvSpPr>
          <p:nvPr/>
        </p:nvSpPr>
        <p:spPr>
          <a:xfrm>
            <a:off x="587177" y="1648673"/>
            <a:ext cx="6400800" cy="438150"/>
          </a:xfrm>
          <a:prstGeom prst="rect">
            <a:avLst/>
          </a:prstGeom>
        </p:spPr>
        <p:txBody>
          <a:bodyPr vert="horz" lIns="360000" tIns="108000" rIns="0" bIns="0" rtlCol="0" anchor="ctr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ko-KR" altLang="en-US" sz="2000" b="1" i="0" u="none" strike="noStrike" kern="1200" cap="none" spc="-2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Arial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694234" y="1691283"/>
            <a:ext cx="81452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spc="-40" dirty="0" smtClean="0">
                <a:latin typeface="Arial" charset="0"/>
                <a:ea typeface="HY헤드라인M" pitchFamily="18" charset="-127"/>
              </a:rPr>
              <a:t>Scenario Ⅱ: Co-development &amp; Production</a:t>
            </a:r>
            <a:endParaRPr lang="en-US" altLang="ko-KR" sz="1600" b="1" spc="-40" dirty="0">
              <a:latin typeface="Arial" charset="0"/>
              <a:ea typeface="HY헤드라인M" pitchFamily="18" charset="-127"/>
            </a:endParaRPr>
          </a:p>
        </p:txBody>
      </p:sp>
      <p:sp>
        <p:nvSpPr>
          <p:cNvPr id="19" name="내용 개체 틀 2"/>
          <p:cNvSpPr txBox="1">
            <a:spLocks/>
          </p:cNvSpPr>
          <p:nvPr/>
        </p:nvSpPr>
        <p:spPr>
          <a:xfrm>
            <a:off x="755576" y="3283843"/>
            <a:ext cx="7776864" cy="1081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47675" lvl="1" indent="-180975" fontAlgn="auto">
              <a:spcBef>
                <a:spcPct val="20000"/>
              </a:spcBef>
              <a:spcAft>
                <a:spcPts val="0"/>
              </a:spcAft>
              <a:buBlip>
                <a:blip r:embed="rId3"/>
              </a:buBlip>
            </a:pPr>
            <a:r>
              <a:rPr kumimoji="0" lang="en-US" altLang="ko-KR" sz="1500" b="1" spc="-30" dirty="0" smtClean="0">
                <a:latin typeface="Arial" pitchFamily="34" charset="0"/>
                <a:ea typeface="+mn-ea"/>
                <a:cs typeface="Arial" pitchFamily="34" charset="0"/>
              </a:rPr>
              <a:t>N-219 project will contribute largely Indonesian production and job creation</a:t>
            </a:r>
          </a:p>
          <a:p>
            <a:pPr marL="447675" lvl="1" indent="-180975" fontAlgn="auto">
              <a:spcBef>
                <a:spcPct val="20000"/>
              </a:spcBef>
              <a:spcAft>
                <a:spcPts val="0"/>
              </a:spcAft>
              <a:buBlip>
                <a:blip r:embed="rId3"/>
              </a:buBlip>
            </a:pPr>
            <a:r>
              <a:rPr kumimoji="0" lang="en-US" altLang="ko-KR" sz="1500" b="1" spc="-30" dirty="0" smtClean="0">
                <a:latin typeface="Arial" pitchFamily="34" charset="0"/>
                <a:ea typeface="+mn-ea"/>
                <a:cs typeface="Arial" pitchFamily="34" charset="0"/>
              </a:rPr>
              <a:t>Korea is expected to have similar sales to Indonesia and job creation about 3,000 persons.</a:t>
            </a:r>
            <a:endParaRPr kumimoji="0" lang="fr-FR" altLang="ko-KR" sz="1400" dirty="0" smtClean="0">
              <a:latin typeface="Arial" pitchFamily="34" charset="0"/>
              <a:ea typeface="+mn-ea"/>
              <a:cs typeface="Arial" pitchFamily="34" charset="0"/>
            </a:endParaRPr>
          </a:p>
          <a:p>
            <a:pPr marL="628650" lvl="2" indent="-180975" fontAlgn="auto">
              <a:spcBef>
                <a:spcPct val="20000"/>
              </a:spcBef>
              <a:spcAft>
                <a:spcPts val="0"/>
              </a:spcAft>
              <a:buSzPct val="150000"/>
            </a:pPr>
            <a:r>
              <a:rPr kumimoji="0" lang="fr-FR" altLang="ko-KR" sz="1400" dirty="0" smtClean="0">
                <a:latin typeface="Arial" pitchFamily="34" charset="0"/>
                <a:ea typeface="+mn-ea"/>
                <a:cs typeface="Arial" pitchFamily="34" charset="0"/>
              </a:rPr>
              <a:t>		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2" name="직사각형 21"/>
          <p:cNvSpPr>
            <a:spLocks noChangeArrowheads="1"/>
          </p:cNvSpPr>
          <p:nvPr/>
        </p:nvSpPr>
        <p:spPr bwMode="auto">
          <a:xfrm>
            <a:off x="755576" y="6193879"/>
            <a:ext cx="490390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ctr"/>
            <a:r>
              <a:rPr lang="en-US" altLang="ko-KR" sz="1000" b="1" dirty="0">
                <a:latin typeface="Arial" pitchFamily="34" charset="0"/>
                <a:cs typeface="Arial" pitchFamily="34" charset="0"/>
              </a:rPr>
              <a:t>Notes: For past 12 years, average 52.7 Turbo-props were produced annually.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695573" y="4865803"/>
          <a:ext cx="7776865" cy="1299500"/>
        </p:xfrm>
        <a:graphic>
          <a:graphicData uri="http://schemas.openxmlformats.org/drawingml/2006/table">
            <a:tbl>
              <a:tblPr/>
              <a:tblGrid>
                <a:gridCol w="1009116"/>
                <a:gridCol w="1439058"/>
                <a:gridCol w="1349530"/>
                <a:gridCol w="911833"/>
                <a:gridCol w="1449891"/>
                <a:gridCol w="1617437"/>
              </a:tblGrid>
              <a:tr h="33107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country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162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sales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162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Export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162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Job Creation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162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54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Engineers</a:t>
                      </a:r>
                    </a:p>
                  </a:txBody>
                  <a:tcPr marL="9525" marR="9525" marT="9525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Workers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Total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</a:tr>
              <a:tr h="34146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Indonesia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770~1,155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350~525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1,000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15,000~23,000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16,000~24,000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34146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Korea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780~1,196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400~600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350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2,200~3,400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2,550~3,250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</a:tr>
            </a:tbl>
          </a:graphicData>
        </a:graphic>
      </p:graphicFrame>
      <p:pic>
        <p:nvPicPr>
          <p:cNvPr id="24" name="Picture 1" descr="C:\Users\KIET\Pictures\QQ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1557" y="4130557"/>
            <a:ext cx="8064896" cy="545868"/>
          </a:xfrm>
          <a:prstGeom prst="rect">
            <a:avLst/>
          </a:prstGeom>
          <a:noFill/>
        </p:spPr>
      </p:pic>
      <p:sp>
        <p:nvSpPr>
          <p:cNvPr id="25" name="TextBox 32"/>
          <p:cNvSpPr txBox="1">
            <a:spLocks noChangeArrowheads="1"/>
          </p:cNvSpPr>
          <p:nvPr/>
        </p:nvSpPr>
        <p:spPr bwMode="auto">
          <a:xfrm>
            <a:off x="804962" y="4261336"/>
            <a:ext cx="7558087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latinLnBrk="0">
              <a:defRPr/>
            </a:pPr>
            <a:r>
              <a:rPr kumimoji="0" lang="en-US" altLang="ko-KR" sz="1600" b="1" spc="-20" dirty="0">
                <a:latin typeface="Arial" pitchFamily="34" charset="0"/>
                <a:ea typeface="HY견고딕" pitchFamily="18" charset="-127"/>
                <a:cs typeface="Arial" pitchFamily="34" charset="0"/>
              </a:rPr>
              <a:t>Estimated Effect of </a:t>
            </a:r>
            <a:r>
              <a:rPr kumimoji="0" lang="en-US" altLang="ko-KR" sz="1600" b="1" spc="-20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Joint-development </a:t>
            </a:r>
            <a:r>
              <a:rPr kumimoji="0" lang="en-US" altLang="ko-KR" sz="1600" b="1" spc="-20" dirty="0">
                <a:latin typeface="Arial" pitchFamily="34" charset="0"/>
                <a:ea typeface="HY견고딕" pitchFamily="18" charset="-127"/>
                <a:cs typeface="Arial" pitchFamily="34" charset="0"/>
              </a:rPr>
              <a:t>of </a:t>
            </a:r>
            <a:r>
              <a:rPr kumimoji="0" lang="en-US" altLang="ko-KR" sz="1600" b="1" spc="-20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N-219</a:t>
            </a:r>
            <a:endParaRPr kumimoji="0" lang="ko-KR" altLang="en-US" sz="1600" b="1" spc="-20" dirty="0"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26" name="AutoShape 7"/>
          <p:cNvSpPr>
            <a:spLocks noChangeArrowheads="1"/>
          </p:cNvSpPr>
          <p:nvPr/>
        </p:nvSpPr>
        <p:spPr bwMode="auto">
          <a:xfrm flipV="1">
            <a:off x="690192" y="4710746"/>
            <a:ext cx="7776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  <p:sp>
        <p:nvSpPr>
          <p:cNvPr id="27" name="직사각형 26"/>
          <p:cNvSpPr>
            <a:spLocks noChangeArrowheads="1"/>
          </p:cNvSpPr>
          <p:nvPr/>
        </p:nvSpPr>
        <p:spPr bwMode="auto">
          <a:xfrm>
            <a:off x="6912959" y="4648314"/>
            <a:ext cx="169148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ctr"/>
            <a:r>
              <a:rPr lang="en-US" altLang="ko-KR" sz="1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(Unit: </a:t>
            </a:r>
            <a:r>
              <a:rPr lang="ko-KR" altLang="en-US" sz="1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million $, person)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9" name="Picture 3" descr="C:\Users\KIET\Pictures\R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9467" y="1610891"/>
            <a:ext cx="8385065" cy="1194717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786145"/>
          </a:xfrm>
        </p:spPr>
        <p:txBody>
          <a:bodyPr/>
          <a:lstStyle/>
          <a:p>
            <a:pPr algn="l"/>
            <a:r>
              <a:rPr lang="en-US" altLang="ko-KR" dirty="0"/>
              <a:t>V. Reinforcement Strategy for Indonesia-Korea Aerospace   </a:t>
            </a:r>
            <a:br>
              <a:rPr lang="en-US" altLang="ko-KR" dirty="0"/>
            </a:br>
            <a:r>
              <a:rPr lang="en-US" altLang="ko-KR" dirty="0"/>
              <a:t>    Industrial Cooperation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>
          <a:xfrm>
            <a:off x="405880" y="764704"/>
            <a:ext cx="8208912" cy="504056"/>
          </a:xfrm>
        </p:spPr>
        <p:txBody>
          <a:bodyPr/>
          <a:lstStyle/>
          <a:p>
            <a:r>
              <a:rPr lang="en-US" altLang="ko-KR" dirty="0" smtClean="0"/>
              <a:t>D. Project Promotion Effect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>
          <a:xfrm>
            <a:off x="443161" y="1196752"/>
            <a:ext cx="8363272" cy="432048"/>
          </a:xfrm>
        </p:spPr>
        <p:txBody>
          <a:bodyPr/>
          <a:lstStyle/>
          <a:p>
            <a:pPr>
              <a:buNone/>
            </a:pPr>
            <a:r>
              <a:rPr lang="en-US" altLang="ko-KR" sz="1800" dirty="0" smtClean="0">
                <a:solidFill>
                  <a:schemeClr val="tx1"/>
                </a:solidFill>
              </a:rPr>
              <a:t>2) Others Projects</a:t>
            </a:r>
          </a:p>
          <a:p>
            <a:pPr>
              <a:buNone/>
            </a:pPr>
            <a:endParaRPr lang="en-US" altLang="ko-KR" sz="1600" dirty="0" smtClean="0">
              <a:solidFill>
                <a:schemeClr val="tx1"/>
              </a:solidFill>
            </a:endParaRP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611560" y="2047705"/>
            <a:ext cx="7488237" cy="6093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algn="ctr" rotWithShape="0">
              <a:schemeClr val="bg1"/>
            </a:outerShdw>
          </a:effectLst>
        </p:spPr>
        <p:txBody>
          <a:bodyPr/>
          <a:lstStyle/>
          <a:p>
            <a:pPr marL="180975" indent="-180975">
              <a:lnSpc>
                <a:spcPct val="120000"/>
              </a:lnSpc>
              <a:buBlip>
                <a:blip r:embed="rId3"/>
              </a:buBlip>
              <a:defRPr/>
            </a:pP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Huge increase in sales volume</a:t>
            </a:r>
          </a:p>
          <a:p>
            <a:pPr marL="180975" indent="-180975">
              <a:lnSpc>
                <a:spcPct val="120000"/>
              </a:lnSpc>
              <a:buBlip>
                <a:blip r:embed="rId3"/>
              </a:buBlip>
              <a:defRPr/>
            </a:pP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Creation of high numbers of Job</a:t>
            </a:r>
            <a:endParaRPr lang="en-US" altLang="ko-KR" sz="140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39552" y="1626513"/>
            <a:ext cx="581439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700" b="1" spc="-2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Future Jet Fighter Development Project</a:t>
            </a:r>
            <a:endParaRPr lang="en-US" altLang="ko-KR" sz="1700" b="1" spc="-2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32100" name="Picture 4" descr="C:\Users\KIET\Pictures\uu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9467" y="5293668"/>
            <a:ext cx="8385065" cy="1194717"/>
          </a:xfrm>
          <a:prstGeom prst="rect">
            <a:avLst/>
          </a:prstGeom>
          <a:noFill/>
        </p:spPr>
      </p:pic>
      <p:pic>
        <p:nvPicPr>
          <p:cNvPr id="132101" name="Picture 5" descr="C:\Users\KIET\Pictures\yy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9467" y="4059725"/>
            <a:ext cx="8385065" cy="1194717"/>
          </a:xfrm>
          <a:prstGeom prst="rect">
            <a:avLst/>
          </a:prstGeom>
          <a:noFill/>
        </p:spPr>
      </p:pic>
      <p:pic>
        <p:nvPicPr>
          <p:cNvPr id="132102" name="Picture 6" descr="C:\Users\KIET\Pictures\tt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9467" y="2825783"/>
            <a:ext cx="8385065" cy="1194717"/>
          </a:xfrm>
          <a:prstGeom prst="rect">
            <a:avLst/>
          </a:prstGeom>
          <a:noFill/>
        </p:spPr>
      </p:pic>
      <p:sp>
        <p:nvSpPr>
          <p:cNvPr id="33" name="TextBox 12"/>
          <p:cNvSpPr txBox="1">
            <a:spLocks noChangeArrowheads="1"/>
          </p:cNvSpPr>
          <p:nvPr/>
        </p:nvSpPr>
        <p:spPr bwMode="auto">
          <a:xfrm>
            <a:off x="611560" y="3261513"/>
            <a:ext cx="7488237" cy="585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algn="ctr" rotWithShape="0">
              <a:schemeClr val="bg1"/>
            </a:outerShdw>
          </a:effectLst>
        </p:spPr>
        <p:txBody>
          <a:bodyPr/>
          <a:lstStyle/>
          <a:p>
            <a:pPr marL="180975" indent="-180975">
              <a:lnSpc>
                <a:spcPct val="120000"/>
              </a:lnSpc>
              <a:buBlip>
                <a:blip r:embed="rId3"/>
              </a:buBlip>
              <a:defRPr/>
            </a:pP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Due to high compatibility, if Indonesia and Korea cooperative actively, high industrial production </a:t>
            </a: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effects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and job creation </a:t>
            </a: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effects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are expected.</a:t>
            </a:r>
          </a:p>
        </p:txBody>
      </p:sp>
      <p:sp>
        <p:nvSpPr>
          <p:cNvPr id="35" name="TextBox 13"/>
          <p:cNvSpPr txBox="1">
            <a:spLocks noChangeArrowheads="1"/>
          </p:cNvSpPr>
          <p:nvPr/>
        </p:nvSpPr>
        <p:spPr bwMode="auto">
          <a:xfrm>
            <a:off x="611560" y="4509120"/>
            <a:ext cx="7488237" cy="585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algn="ctr" rotWithShape="0">
              <a:schemeClr val="bg1"/>
            </a:outerShdw>
          </a:effectLst>
        </p:spPr>
        <p:txBody>
          <a:bodyPr/>
          <a:lstStyle/>
          <a:p>
            <a:pPr marL="180975" indent="-180975">
              <a:lnSpc>
                <a:spcPct val="120000"/>
              </a:lnSpc>
              <a:buBlip>
                <a:blip r:embed="rId3"/>
              </a:buBlip>
              <a:defRPr/>
            </a:pP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Since production is based on strengths of both nations, production </a:t>
            </a: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effects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and job creation </a:t>
            </a: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effects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are expected to some extent.</a:t>
            </a:r>
          </a:p>
        </p:txBody>
      </p:sp>
      <p:sp>
        <p:nvSpPr>
          <p:cNvPr id="36" name="TextBox 14"/>
          <p:cNvSpPr txBox="1">
            <a:spLocks noChangeArrowheads="1"/>
          </p:cNvSpPr>
          <p:nvPr/>
        </p:nvSpPr>
        <p:spPr bwMode="auto">
          <a:xfrm>
            <a:off x="611560" y="5891185"/>
            <a:ext cx="7777360" cy="3270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algn="ctr" rotWithShape="0">
              <a:schemeClr val="bg1"/>
            </a:outerShdw>
          </a:effectLst>
        </p:spPr>
        <p:txBody>
          <a:bodyPr/>
          <a:lstStyle/>
          <a:p>
            <a:pPr marL="180975" indent="-180975">
              <a:lnSpc>
                <a:spcPct val="120000"/>
              </a:lnSpc>
              <a:buBlip>
                <a:blip r:embed="rId3"/>
              </a:buBlip>
              <a:defRPr/>
            </a:pP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Localization of 5~10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companies </a:t>
            </a:r>
            <a:r>
              <a:rPr lang="en-US" altLang="ko-KR" sz="140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will have an annual </a:t>
            </a:r>
            <a:r>
              <a:rPr lang="en-US" altLang="ko-KR" sz="140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job creation effect of 500 ~ 3,000 persons 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539552" y="2852936"/>
            <a:ext cx="828092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700" b="1" spc="-7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International Co-development Project to joint entrance into  the International Markets</a:t>
            </a:r>
            <a:endParaRPr lang="en-US" altLang="ko-KR" sz="1700" b="1" spc="-7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39552" y="4064119"/>
            <a:ext cx="581439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700" b="1" spc="-2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Cooperative Production of Components</a:t>
            </a:r>
            <a:endParaRPr lang="en-US" altLang="ko-KR" sz="1700" b="1" spc="-2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539552" y="5321022"/>
            <a:ext cx="777686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700" b="1" spc="-2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Localization of Korean Aerospace Small or Medium-sized Companies</a:t>
            </a:r>
            <a:endParaRPr lang="en-US" altLang="ko-KR" sz="1700" b="1" spc="-2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786145"/>
          </a:xfrm>
        </p:spPr>
        <p:txBody>
          <a:bodyPr/>
          <a:lstStyle/>
          <a:p>
            <a:pPr algn="l"/>
            <a:r>
              <a:rPr lang="en-US" altLang="ko-KR" dirty="0"/>
              <a:t>V. Reinforcement Strategy for Indonesia-Korea Aerospace   </a:t>
            </a:r>
            <a:br>
              <a:rPr lang="en-US" altLang="ko-KR" dirty="0"/>
            </a:br>
            <a:r>
              <a:rPr lang="en-US" altLang="ko-KR" dirty="0"/>
              <a:t>    Industrial Cooperation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altLang="ko-KR" dirty="0" smtClean="0"/>
              <a:t>D. Project Promotion  Effect</a:t>
            </a:r>
          </a:p>
        </p:txBody>
      </p:sp>
      <p:sp>
        <p:nvSpPr>
          <p:cNvPr id="17" name="내용 개체 틀 16"/>
          <p:cNvSpPr>
            <a:spLocks noGrp="1"/>
          </p:cNvSpPr>
          <p:nvPr>
            <p:ph idx="1"/>
          </p:nvPr>
        </p:nvSpPr>
        <p:spPr>
          <a:xfrm>
            <a:off x="457200" y="1196752"/>
            <a:ext cx="8363272" cy="55446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800" dirty="0" smtClean="0">
                <a:solidFill>
                  <a:schemeClr val="tx1"/>
                </a:solidFill>
              </a:rPr>
              <a:t>3) Overall Effects</a:t>
            </a:r>
          </a:p>
          <a:p>
            <a:pPr>
              <a:lnSpc>
                <a:spcPct val="20000"/>
              </a:lnSpc>
              <a:buNone/>
            </a:pPr>
            <a:endParaRPr lang="en-US" altLang="ko-KR" dirty="0" smtClean="0"/>
          </a:p>
          <a:p>
            <a:pPr>
              <a:lnSpc>
                <a:spcPct val="100000"/>
              </a:lnSpc>
            </a:pPr>
            <a:r>
              <a:rPr lang="en-US" altLang="ko-KR" dirty="0" smtClean="0"/>
              <a:t>High synergy effect is expected from aerospace industrial cooperation between Indonesia-Korea</a:t>
            </a:r>
          </a:p>
          <a:p>
            <a:pPr>
              <a:lnSpc>
                <a:spcPct val="100000"/>
              </a:lnSpc>
            </a:pPr>
            <a:r>
              <a:rPr lang="en-US" altLang="ko-KR" dirty="0" smtClean="0"/>
              <a:t>Indonesia will have especially high production effect which will bring high increase in industrial production amount</a:t>
            </a:r>
          </a:p>
          <a:p>
            <a:pPr lvl="1">
              <a:lnSpc>
                <a:spcPct val="100000"/>
              </a:lnSpc>
            </a:pPr>
            <a:r>
              <a:rPr lang="en-US" altLang="ko-KR" dirty="0" smtClean="0"/>
              <a:t>Approximate production: $4~4.9B (for 25 years)</a:t>
            </a:r>
          </a:p>
          <a:p>
            <a:pPr>
              <a:lnSpc>
                <a:spcPct val="100000"/>
              </a:lnSpc>
            </a:pPr>
            <a:r>
              <a:rPr lang="en-US" altLang="ko-KR" dirty="0" smtClean="0"/>
              <a:t>Also, very high employment creation effect will cover much of labor force of Indonesia</a:t>
            </a:r>
          </a:p>
          <a:p>
            <a:pPr lvl="1">
              <a:lnSpc>
                <a:spcPct val="100000"/>
              </a:lnSpc>
            </a:pPr>
            <a:r>
              <a:rPr lang="en-US" altLang="ko-KR" dirty="0" smtClean="0"/>
              <a:t>Employment creation effect for approximately 0.1 ~0.12 thousand persons (for 25 years)</a:t>
            </a:r>
          </a:p>
          <a:p>
            <a:pPr>
              <a:lnSpc>
                <a:spcPct val="100000"/>
              </a:lnSpc>
            </a:pPr>
            <a:r>
              <a:rPr lang="en-US" altLang="ko-KR" dirty="0" smtClean="0"/>
              <a:t>Contributes especially to enhancing industrial structure and high-tech manpower employment of Indonesia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pic>
        <p:nvPicPr>
          <p:cNvPr id="18" name="Picture 1" descr="C:\Users\KIET\Pictures\QQ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573" y="4600178"/>
            <a:ext cx="8353891" cy="545868"/>
          </a:xfrm>
          <a:prstGeom prst="rect">
            <a:avLst/>
          </a:prstGeom>
          <a:noFill/>
        </p:spPr>
      </p:pic>
      <p:sp>
        <p:nvSpPr>
          <p:cNvPr id="19" name="AutoShape 157"/>
          <p:cNvSpPr>
            <a:spLocks noChangeArrowheads="1"/>
          </p:cNvSpPr>
          <p:nvPr/>
        </p:nvSpPr>
        <p:spPr bwMode="auto">
          <a:xfrm>
            <a:off x="628178" y="4705193"/>
            <a:ext cx="7886680" cy="311610"/>
          </a:xfrm>
          <a:prstGeom prst="roundRect">
            <a:avLst>
              <a:gd name="adj" fmla="val 50000"/>
            </a:avLst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latinLnBrk="0">
              <a:lnSpc>
                <a:spcPct val="90000"/>
              </a:lnSpc>
              <a:defRPr/>
            </a:pPr>
            <a:r>
              <a:rPr kumimoji="0" lang="en-US" altLang="ko-KR" sz="1600" b="1" spc="-20" dirty="0">
                <a:latin typeface="Arial" pitchFamily="34" charset="0"/>
                <a:ea typeface="HY견고딕" pitchFamily="18" charset="-127"/>
                <a:cs typeface="Arial" pitchFamily="34" charset="0"/>
              </a:rPr>
              <a:t> Overall Effect of Aerospace Industrial Cooperation between Two Nations</a:t>
            </a:r>
            <a:endParaRPr kumimoji="0" lang="ko-KR" altLang="en-US" sz="1600" b="1" spc="-20" dirty="0"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589916" y="5397432"/>
          <a:ext cx="7963204" cy="106661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0943"/>
                <a:gridCol w="1173512"/>
                <a:gridCol w="1092100"/>
                <a:gridCol w="1323981"/>
                <a:gridCol w="1393545"/>
                <a:gridCol w="1539123"/>
              </a:tblGrid>
              <a:tr h="30035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Cooperation Area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162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 smtClean="0">
                          <a:solidFill>
                            <a:schemeClr val="bg1"/>
                          </a:solidFill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Sales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162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Export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162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200" b="1" baseline="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Job Creation</a:t>
                      </a:r>
                      <a:endParaRPr lang="ko-KR" altLang="en-US" sz="12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162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1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Engineers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Workers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Total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4347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Total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4,020~4,905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600~1,025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 1,500~22,000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80,000~98,000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101,500~120,000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1" name="직사각형 20"/>
          <p:cNvSpPr>
            <a:spLocks noChangeArrowheads="1"/>
          </p:cNvSpPr>
          <p:nvPr/>
        </p:nvSpPr>
        <p:spPr bwMode="auto">
          <a:xfrm>
            <a:off x="529350" y="6500480"/>
            <a:ext cx="404309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ctr"/>
            <a:r>
              <a:rPr lang="en-US" altLang="ko-KR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Notes: based on developments and production of 25 years from now</a:t>
            </a:r>
            <a:endParaRPr lang="ko-KR" altLang="en-US" sz="1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직사각형 18"/>
          <p:cNvSpPr>
            <a:spLocks noChangeArrowheads="1"/>
          </p:cNvSpPr>
          <p:nvPr/>
        </p:nvSpPr>
        <p:spPr bwMode="auto">
          <a:xfrm>
            <a:off x="7077422" y="5183486"/>
            <a:ext cx="14991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ctr"/>
            <a:r>
              <a:rPr lang="en-US" altLang="ko-KR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(Unit: million</a:t>
            </a:r>
            <a:r>
              <a:rPr lang="ko-KR" altLang="en-U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$, person)</a:t>
            </a:r>
          </a:p>
        </p:txBody>
      </p:sp>
      <p:sp>
        <p:nvSpPr>
          <p:cNvPr id="23" name="AutoShape 7"/>
          <p:cNvSpPr>
            <a:spLocks noChangeArrowheads="1"/>
          </p:cNvSpPr>
          <p:nvPr/>
        </p:nvSpPr>
        <p:spPr bwMode="auto">
          <a:xfrm flipV="1">
            <a:off x="593518" y="5227379"/>
            <a:ext cx="7956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12"/>
          <p:cNvGrpSpPr>
            <a:grpSpLocks noChangeAspect="1"/>
          </p:cNvGrpSpPr>
          <p:nvPr/>
        </p:nvGrpSpPr>
        <p:grpSpPr>
          <a:xfrm>
            <a:off x="1187624" y="2564904"/>
            <a:ext cx="8573161" cy="1181794"/>
            <a:chOff x="1653580" y="5310590"/>
            <a:chExt cx="7454923" cy="1027647"/>
          </a:xfrm>
        </p:grpSpPr>
        <p:pic>
          <p:nvPicPr>
            <p:cNvPr id="22" name="Picture 2" descr="C:\Documents and Settings\Administrator\바탕 화면\ㅁㄴㅇ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53580" y="5310590"/>
              <a:ext cx="7201619" cy="1027647"/>
            </a:xfrm>
            <a:prstGeom prst="rect">
              <a:avLst/>
            </a:prstGeom>
            <a:noFill/>
          </p:spPr>
        </p:pic>
        <p:sp>
          <p:nvSpPr>
            <p:cNvPr id="23" name="Rectangle 10"/>
            <p:cNvSpPr>
              <a:spLocks noChangeArrowheads="1"/>
            </p:cNvSpPr>
            <p:nvPr/>
          </p:nvSpPr>
          <p:spPr bwMode="auto">
            <a:xfrm>
              <a:off x="2775468" y="5669020"/>
              <a:ext cx="6333035" cy="26314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pPr marL="358775" indent="-354013" fontAlgn="auto">
                <a:lnSpc>
                  <a:spcPct val="90000"/>
                </a:lnSpc>
                <a:spcBef>
                  <a:spcPct val="1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US" altLang="ko-KR" sz="1900" b="1" kern="0" spc="-50" dirty="0" smtClean="0">
                  <a:ln w="6350">
                    <a:noFill/>
                  </a:ln>
                  <a:solidFill>
                    <a:srgbClr val="000000"/>
                  </a:solidFill>
                  <a:effectLst>
                    <a:outerShdw blurRad="50800" dist="50800" dir="5400000" algn="ctr" rotWithShape="0">
                      <a:schemeClr val="bg1"/>
                    </a:outerShdw>
                  </a:effectLst>
                  <a:latin typeface="Arial" pitchFamily="34" charset="0"/>
                  <a:ea typeface="HY헤드라인M" pitchFamily="18" charset="-127"/>
                  <a:cs typeface="Arial" pitchFamily="34" charset="0"/>
                </a:rPr>
                <a:t>Summary and Policy Suggestions</a:t>
              </a:r>
            </a:p>
          </p:txBody>
        </p:sp>
        <p:pic>
          <p:nvPicPr>
            <p:cNvPr id="24" name="Picture 1" descr="K:\02.작업실\2010\101006_원장님\PSD\숫자\6_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04286" y="5596298"/>
              <a:ext cx="476250" cy="40957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Cooperation between Two Nations will Contribute Much to Industrial</a:t>
            </a:r>
            <a:br>
              <a:rPr lang="en-US" altLang="ko-KR" dirty="0" smtClean="0"/>
            </a:br>
            <a:r>
              <a:rPr lang="en-US" altLang="ko-KR" dirty="0" smtClean="0"/>
              <a:t>Competitiveness of Indonesia</a:t>
            </a:r>
          </a:p>
          <a:p>
            <a:pPr lvl="1"/>
            <a:r>
              <a:rPr lang="en-US" altLang="ko-KR" dirty="0" smtClean="0"/>
              <a:t>Present: Sales $120m, export $25~30m, employment 4,000 persons </a:t>
            </a:r>
          </a:p>
          <a:p>
            <a:pPr lvl="1"/>
            <a:r>
              <a:rPr lang="en-US" altLang="ko-KR" dirty="0" smtClean="0"/>
              <a:t>In 2020: Sales $450~550m, export $60~80m, employment 13.000~15,000 persons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Result of Selection : Specific Area of Cooperation</a:t>
            </a:r>
          </a:p>
          <a:p>
            <a:pPr lvl="1"/>
            <a:r>
              <a:rPr lang="en-US" altLang="ko-KR" dirty="0" smtClean="0"/>
              <a:t>Co-development Project: N-219, UAV</a:t>
            </a:r>
            <a:br>
              <a:rPr lang="en-US" altLang="ko-KR" dirty="0" smtClean="0"/>
            </a:br>
            <a:r>
              <a:rPr lang="en-US" altLang="ko-KR" dirty="0" smtClean="0"/>
              <a:t>                                           Future Jet Fighter   </a:t>
            </a:r>
          </a:p>
          <a:p>
            <a:pPr lvl="1"/>
            <a:r>
              <a:rPr lang="en-US" altLang="ko-KR" dirty="0" smtClean="0"/>
              <a:t>Participation of the 3rd Market: Participate as RSP in Large Development Projects</a:t>
            </a:r>
          </a:p>
          <a:p>
            <a:pPr lvl="1"/>
            <a:r>
              <a:rPr lang="en-US" altLang="ko-KR" dirty="0" smtClean="0"/>
              <a:t>Cooperation on Components Production: Vertical Cooperation between Indonesia-Korea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A. Summary</a:t>
            </a:r>
            <a:endParaRPr lang="en-US" altLang="ko-KR" dirty="0"/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251520" y="0"/>
            <a:ext cx="7277100" cy="4629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560" dir="2700000" algn="ctr" rotWithShape="0">
              <a:schemeClr val="tx1">
                <a:alpha val="50000"/>
              </a:schemeClr>
            </a:outerShdw>
          </a:effectLst>
        </p:spPr>
        <p:txBody>
          <a:bodyPr lIns="36000" tIns="108000" rIns="0" bIns="0" anchor="ctr">
            <a:spAutoFit/>
            <a:scene3d>
              <a:camera prst="orthographicFront"/>
              <a:lightRig rig="threePt" dir="t"/>
            </a:scene3d>
            <a:sp3d extrusionH="57150">
              <a:bevelT w="12700" h="12700"/>
            </a:sp3d>
          </a:bodyPr>
          <a:lstStyle/>
          <a:p>
            <a:pPr marL="571500" indent="-571500" eaLnBrk="0" fontAlgn="auto" hangingPunct="0">
              <a:spcBef>
                <a:spcPts val="600"/>
              </a:spcBef>
              <a:spcAft>
                <a:spcPts val="1800"/>
              </a:spcAft>
              <a:buFont typeface="+mj-lt"/>
              <a:buAutoNum type="romanUcPeriod" startAt="6"/>
              <a:defRPr/>
            </a:pPr>
            <a:r>
              <a:rPr kumimoji="0" lang="en-US" altLang="ko-KR" sz="2300" b="1" kern="0" spc="50" dirty="0">
                <a:ln w="12700" cmpd="sng">
                  <a:noFill/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itchFamily="50" charset="-127"/>
                <a:cs typeface="Arial" pitchFamily="34" charset="0"/>
              </a:rPr>
              <a:t>Summary and Policy </a:t>
            </a:r>
            <a:r>
              <a:rPr kumimoji="0" lang="en-US" altLang="ko-KR" sz="2300" b="1" kern="0" spc="50" dirty="0" smtClean="0">
                <a:ln w="12700" cmpd="sng">
                  <a:noFill/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itchFamily="50" charset="-127"/>
                <a:cs typeface="Arial" pitchFamily="34" charset="0"/>
              </a:rPr>
              <a:t>Suggestions</a:t>
            </a:r>
            <a:endParaRPr kumimoji="0" lang="en-US" altLang="ko-KR" sz="2300" b="1" kern="0" spc="50" dirty="0">
              <a:ln w="12700" cmpd="sng">
                <a:noFill/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611188" y="3234164"/>
          <a:ext cx="7889901" cy="14909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29926"/>
                <a:gridCol w="1953325"/>
                <a:gridCol w="1953325"/>
                <a:gridCol w="1953325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Division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2009(A)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2020(B)</a:t>
                      </a:r>
                      <a:endParaRPr lang="ko-KR" altLang="en-US" sz="15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Increase(B/A)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Production($m)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Export($m)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Employment(person)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120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25~30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4,000</a:t>
                      </a:r>
                      <a:endParaRPr lang="ko-KR" altLang="en-US" sz="14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5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450~550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5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60~80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5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13,000~15,000</a:t>
                      </a:r>
                      <a:endParaRPr lang="ko-KR" altLang="en-US" sz="15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4~4.6</a:t>
                      </a:r>
                      <a:r>
                        <a:rPr lang="ko-KR" altLang="en-US" sz="1400" b="1" baseline="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 </a:t>
                      </a:r>
                      <a:r>
                        <a:rPr lang="en-US" altLang="ko-KR" sz="1400" b="1" baseline="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times</a:t>
                      </a:r>
                      <a:endParaRPr lang="en-US" altLang="ko-KR" sz="1400" b="1" dirty="0" smtClean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2.4~3.2 </a:t>
                      </a:r>
                      <a:r>
                        <a:rPr lang="en-US" altLang="ko-KR" sz="1400" b="1" baseline="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times</a:t>
                      </a:r>
                      <a:endParaRPr lang="en-US" altLang="ko-KR" sz="1400" b="1" dirty="0" smtClean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3.2~3.8 </a:t>
                      </a:r>
                      <a:r>
                        <a:rPr lang="en-US" altLang="ko-KR" sz="1400" b="1" baseline="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times</a:t>
                      </a:r>
                      <a:endParaRPr lang="ko-KR" altLang="en-US" sz="14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7" name="Picture 1" descr="C:\Users\KIET\Pictures\QQ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573" y="2523092"/>
            <a:ext cx="8353891" cy="545868"/>
          </a:xfrm>
          <a:prstGeom prst="rect">
            <a:avLst/>
          </a:prstGeom>
          <a:noFill/>
        </p:spPr>
      </p:pic>
      <p:sp>
        <p:nvSpPr>
          <p:cNvPr id="11" name="AutoShape 7"/>
          <p:cNvSpPr>
            <a:spLocks noChangeArrowheads="1"/>
          </p:cNvSpPr>
          <p:nvPr/>
        </p:nvSpPr>
        <p:spPr bwMode="auto">
          <a:xfrm flipV="1">
            <a:off x="593518" y="3078107"/>
            <a:ext cx="7920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  <p:sp>
        <p:nvSpPr>
          <p:cNvPr id="12" name="AutoShape 157"/>
          <p:cNvSpPr>
            <a:spLocks noChangeArrowheads="1"/>
          </p:cNvSpPr>
          <p:nvPr/>
        </p:nvSpPr>
        <p:spPr bwMode="auto">
          <a:xfrm>
            <a:off x="395288" y="2574429"/>
            <a:ext cx="8424862" cy="441448"/>
          </a:xfrm>
          <a:prstGeom prst="roundRect">
            <a:avLst>
              <a:gd name="adj" fmla="val 50000"/>
            </a:avLst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ko-KR" sz="1600" b="1" spc="-5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Contribution of Industrial Cooperation between Two </a:t>
            </a:r>
            <a:r>
              <a:rPr lang="en-US" altLang="ko-KR" sz="1600" b="1" spc="-5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Nations to </a:t>
            </a:r>
            <a:r>
              <a:rPr lang="en-US" altLang="ko-KR" sz="1600" b="1" spc="-50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Indonesian Industry</a:t>
            </a:r>
            <a:endParaRPr lang="ko-KR" altLang="en-US" sz="1600" b="1" spc="-5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Discussion on Detailed Cooperation Area</a:t>
            </a:r>
          </a:p>
          <a:p>
            <a:pPr lvl="1"/>
            <a:r>
              <a:rPr lang="en-US" altLang="ko-KR" dirty="0" smtClean="0"/>
              <a:t>Development Project: N-219, UAV</a:t>
            </a:r>
            <a:br>
              <a:rPr lang="en-US" altLang="ko-KR" dirty="0" smtClean="0"/>
            </a:br>
            <a:r>
              <a:rPr lang="en-US" altLang="ko-KR" dirty="0" smtClean="0"/>
              <a:t>                                       Future Jet Fighter                   </a:t>
            </a:r>
          </a:p>
          <a:p>
            <a:pPr lvl="1"/>
            <a:r>
              <a:rPr lang="en-US" altLang="ko-KR" dirty="0" smtClean="0"/>
              <a:t>Project for Advancement into the Third Nations: Participation in International Co-development on Large Projects (Off-Set programs, etc.)</a:t>
            </a:r>
          </a:p>
          <a:p>
            <a:pPr lvl="1"/>
            <a:r>
              <a:rPr lang="en-US" altLang="ko-KR" dirty="0" smtClean="0"/>
              <a:t>Components Production Projects: Cooperative production of passenger plane parts</a:t>
            </a:r>
          </a:p>
          <a:p>
            <a:pPr lvl="1"/>
            <a:r>
              <a:rPr lang="en-US" altLang="ko-KR" dirty="0" smtClean="0"/>
              <a:t>Localization Projects : Advancement into Indonesia by Korean aerospace SMEs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Building </a:t>
            </a:r>
            <a:r>
              <a:rPr lang="en-US" altLang="ko-KR" dirty="0" err="1" smtClean="0"/>
              <a:t>Sectoral</a:t>
            </a:r>
            <a:r>
              <a:rPr lang="en-US" altLang="ko-KR" dirty="0" smtClean="0"/>
              <a:t> Committee to increase Industrial Cooperation</a:t>
            </a:r>
          </a:p>
          <a:p>
            <a:pPr lvl="1"/>
            <a:r>
              <a:rPr lang="en-US" altLang="ko-KR" dirty="0" smtClean="0"/>
              <a:t>Governments: Industry Department of Indonesia, Korean Ministry of Knowledge Economy</a:t>
            </a:r>
          </a:p>
          <a:p>
            <a:pPr lvl="1"/>
            <a:r>
              <a:rPr lang="en-US" altLang="ko-KR" dirty="0" smtClean="0"/>
              <a:t>Complete Aircraft Companies: </a:t>
            </a:r>
            <a:r>
              <a:rPr lang="en-US" altLang="ko-KR" dirty="0" err="1" smtClean="0"/>
              <a:t>IAe</a:t>
            </a:r>
            <a:r>
              <a:rPr lang="en-US" altLang="ko-KR" dirty="0" smtClean="0"/>
              <a:t> – Korea Leading Companies(KAI, KAL, </a:t>
            </a:r>
            <a:r>
              <a:rPr lang="en-US" altLang="ko-KR" dirty="0" err="1" smtClean="0"/>
              <a:t>Techwin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Cooperating Companies for Components : </a:t>
            </a:r>
            <a:r>
              <a:rPr lang="en-US" altLang="ko-KR" dirty="0" err="1" smtClean="0"/>
              <a:t>IAe</a:t>
            </a:r>
            <a:r>
              <a:rPr lang="en-US" altLang="ko-KR" dirty="0" smtClean="0"/>
              <a:t> – Korea SMEs</a:t>
            </a:r>
            <a:br>
              <a:rPr lang="en-US" altLang="ko-KR" dirty="0" smtClean="0"/>
            </a:br>
            <a:r>
              <a:rPr lang="en-US" altLang="ko-KR" dirty="0" smtClean="0"/>
              <a:t>* Details will be discussed by components.</a:t>
            </a:r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B. Policy Suggestion</a:t>
            </a: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251520" y="0"/>
            <a:ext cx="7277100" cy="4629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560" dir="2700000" algn="ctr" rotWithShape="0">
              <a:schemeClr val="tx1">
                <a:alpha val="50000"/>
              </a:schemeClr>
            </a:outerShdw>
          </a:effectLst>
        </p:spPr>
        <p:txBody>
          <a:bodyPr lIns="36000" tIns="108000" rIns="0" bIns="0" anchor="ctr">
            <a:spAutoFit/>
            <a:scene3d>
              <a:camera prst="orthographicFront"/>
              <a:lightRig rig="threePt" dir="t"/>
            </a:scene3d>
            <a:sp3d extrusionH="57150">
              <a:bevelT w="12700" h="12700"/>
            </a:sp3d>
          </a:bodyPr>
          <a:lstStyle/>
          <a:p>
            <a:pPr marL="571500" indent="-571500" eaLnBrk="0" fontAlgn="auto" hangingPunct="0">
              <a:spcBef>
                <a:spcPts val="600"/>
              </a:spcBef>
              <a:spcAft>
                <a:spcPts val="1800"/>
              </a:spcAft>
              <a:buFont typeface="+mj-lt"/>
              <a:buAutoNum type="romanUcPeriod" startAt="6"/>
              <a:defRPr/>
            </a:pPr>
            <a:r>
              <a:rPr kumimoji="0" lang="en-US" altLang="ko-KR" sz="2300" b="1" kern="0" spc="50" dirty="0">
                <a:ln w="12700" cmpd="sng">
                  <a:noFill/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itchFamily="50" charset="-127"/>
                <a:cs typeface="Arial" pitchFamily="34" charset="0"/>
              </a:rPr>
              <a:t>Summary and Policy </a:t>
            </a:r>
            <a:r>
              <a:rPr kumimoji="0" lang="en-US" altLang="ko-KR" sz="2300" b="1" kern="0" spc="50" dirty="0" smtClean="0">
                <a:ln w="12700" cmpd="sng">
                  <a:noFill/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itchFamily="50" charset="-127"/>
                <a:cs typeface="Arial" pitchFamily="34" charset="0"/>
              </a:rPr>
              <a:t>Suggestions</a:t>
            </a:r>
            <a:endParaRPr kumimoji="0" lang="en-US" altLang="ko-KR" sz="2300" b="1" kern="0" spc="50" dirty="0">
              <a:ln w="12700" cmpd="sng">
                <a:noFill/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Expanding Government Purchases for Aircraft and Military Products between both Nations to Increase Trade</a:t>
            </a:r>
          </a:p>
          <a:p>
            <a:pPr lvl="1"/>
            <a:r>
              <a:rPr lang="en-US" altLang="ko-KR" dirty="0" smtClean="0"/>
              <a:t>Korea </a:t>
            </a:r>
            <a:r>
              <a:rPr lang="en-US" altLang="ko-KR" smtClean="0"/>
              <a:t>: CN-235</a:t>
            </a:r>
            <a:r>
              <a:rPr lang="en-US" altLang="ko-KR" dirty="0" smtClean="0"/>
              <a:t>, N-219, etc.</a:t>
            </a:r>
          </a:p>
          <a:p>
            <a:pPr lvl="1"/>
            <a:r>
              <a:rPr lang="en-US" altLang="ko-KR" dirty="0" smtClean="0"/>
              <a:t>Indonesia: KUH helicopters, T-50, KT-1, regional aircraft etc.</a:t>
            </a:r>
          </a:p>
          <a:p>
            <a:r>
              <a:rPr lang="en-US" altLang="ko-KR" dirty="0" smtClean="0"/>
              <a:t>Promotion of Policy Development and Research for Reinforcement of Aerospace Industrial Cooperation between Indonesia-Korea</a:t>
            </a:r>
          </a:p>
          <a:p>
            <a:pPr lvl="1"/>
            <a:r>
              <a:rPr lang="en-US" altLang="ko-KR" dirty="0" smtClean="0"/>
              <a:t>&lt;Consulting&gt;Consulting for industrial reinforcement methods in nation-wide and long-term perspectives</a:t>
            </a:r>
            <a:br>
              <a:rPr lang="en-US" altLang="ko-KR" dirty="0" smtClean="0"/>
            </a:br>
            <a:r>
              <a:rPr lang="en-US" altLang="ko-KR" dirty="0" err="1" smtClean="0"/>
              <a:t>e.g</a:t>
            </a:r>
            <a:r>
              <a:rPr lang="en-US" altLang="ko-KR" dirty="0" smtClean="0"/>
              <a:t>) 2020 Plan for Indonesia-Korea Aerospace Industrial Development Visions</a:t>
            </a:r>
          </a:p>
          <a:p>
            <a:pPr lvl="1"/>
            <a:r>
              <a:rPr lang="en-US" altLang="ko-KR" dirty="0" smtClean="0"/>
              <a:t>&lt;International Seminar&gt; Discussion on Aerospace Industrial Cooperation between Indonesia-Korea</a:t>
            </a:r>
            <a:br>
              <a:rPr lang="en-US" altLang="ko-KR" dirty="0" smtClean="0"/>
            </a:br>
            <a:r>
              <a:rPr lang="en-US" altLang="ko-KR" dirty="0" err="1" smtClean="0"/>
              <a:t>e.g</a:t>
            </a:r>
            <a:r>
              <a:rPr lang="en-US" altLang="ko-KR" dirty="0" smtClean="0"/>
              <a:t>) Use of ODA fund</a:t>
            </a:r>
          </a:p>
          <a:p>
            <a:pPr lvl="1"/>
            <a:r>
              <a:rPr lang="en-US" altLang="ko-KR" dirty="0" smtClean="0"/>
              <a:t>&lt;Feasibility Study&gt; Research on N-219 co-development feasibility</a:t>
            </a:r>
          </a:p>
          <a:p>
            <a:pPr lvl="2"/>
            <a:r>
              <a:rPr lang="en-US" altLang="ko-KR" dirty="0" smtClean="0"/>
              <a:t>Market analysis, competitiveness analysis</a:t>
            </a:r>
          </a:p>
          <a:p>
            <a:pPr lvl="2"/>
            <a:r>
              <a:rPr lang="en-US" altLang="ko-KR" dirty="0" smtClean="0"/>
              <a:t>Feasibility analysis</a:t>
            </a:r>
          </a:p>
          <a:p>
            <a:pPr lvl="2"/>
            <a:r>
              <a:rPr lang="en-US" altLang="ko-KR" dirty="0" smtClean="0"/>
              <a:t>Detailed cooperation item analysis</a:t>
            </a:r>
          </a:p>
          <a:p>
            <a:pPr lvl="1"/>
            <a:r>
              <a:rPr lang="en-US" altLang="ko-KR" dirty="0" smtClean="0"/>
              <a:t> &lt;Research on Infrastructure&gt; Aerospace Industrial Cluster Establishment for Reinforcement of  Indonesian aerospace Industry Growth</a:t>
            </a:r>
            <a:br>
              <a:rPr lang="en-US" altLang="ko-KR" dirty="0" smtClean="0"/>
            </a:br>
            <a:r>
              <a:rPr lang="en-US" altLang="ko-KR" dirty="0" err="1" smtClean="0"/>
              <a:t>e.g</a:t>
            </a:r>
            <a:r>
              <a:rPr lang="en-US" altLang="ko-KR" dirty="0" smtClean="0"/>
              <a:t>) Bandung Aerospace Industrial Cluster Establishment Strategy</a:t>
            </a:r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B. Policy Suggestion</a:t>
            </a: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251520" y="0"/>
            <a:ext cx="7277100" cy="4629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560" dir="2700000" algn="ctr" rotWithShape="0">
              <a:schemeClr val="tx1">
                <a:alpha val="50000"/>
              </a:schemeClr>
            </a:outerShdw>
          </a:effectLst>
        </p:spPr>
        <p:txBody>
          <a:bodyPr lIns="36000" tIns="108000" rIns="0" bIns="0" anchor="ctr">
            <a:spAutoFit/>
            <a:scene3d>
              <a:camera prst="orthographicFront"/>
              <a:lightRig rig="threePt" dir="t"/>
            </a:scene3d>
            <a:sp3d extrusionH="57150">
              <a:bevelT w="12700" h="12700"/>
            </a:sp3d>
          </a:bodyPr>
          <a:lstStyle/>
          <a:p>
            <a:pPr marL="571500" indent="-571500" eaLnBrk="0" fontAlgn="auto" hangingPunct="0">
              <a:spcBef>
                <a:spcPts val="600"/>
              </a:spcBef>
              <a:spcAft>
                <a:spcPts val="1800"/>
              </a:spcAft>
              <a:buFont typeface="+mj-lt"/>
              <a:buAutoNum type="romanUcPeriod" startAt="6"/>
              <a:defRPr/>
            </a:pPr>
            <a:r>
              <a:rPr kumimoji="0" lang="en-US" altLang="ko-KR" sz="2300" b="1" kern="0" spc="50" dirty="0">
                <a:ln w="12700" cmpd="sng">
                  <a:noFill/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itchFamily="50" charset="-127"/>
                <a:cs typeface="Arial" pitchFamily="34" charset="0"/>
              </a:rPr>
              <a:t>Summary and Policy </a:t>
            </a:r>
            <a:r>
              <a:rPr kumimoji="0" lang="en-US" altLang="ko-KR" sz="2300" b="1" kern="0" spc="50" dirty="0" smtClean="0">
                <a:ln w="12700" cmpd="sng">
                  <a:noFill/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itchFamily="50" charset="-127"/>
                <a:cs typeface="Arial" pitchFamily="34" charset="0"/>
              </a:rPr>
              <a:t>Suggestions</a:t>
            </a:r>
            <a:endParaRPr kumimoji="0" lang="en-US" altLang="ko-KR" sz="2300" b="1" kern="0" spc="50" dirty="0">
              <a:ln w="12700" cmpd="sng">
                <a:noFill/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Supports on Policy Development for Indonesian Aerospace Industry Growth</a:t>
            </a:r>
          </a:p>
          <a:p>
            <a:pPr lvl="1"/>
            <a:r>
              <a:rPr lang="en-US" altLang="ko-KR" dirty="0" smtClean="0"/>
              <a:t>Reinforcement strategy should link  Off-Set to development of aircraft industry  </a:t>
            </a:r>
          </a:p>
          <a:p>
            <a:pPr lvl="2"/>
            <a:r>
              <a:rPr lang="en-US" altLang="ko-KR" dirty="0" smtClean="0"/>
              <a:t>264 passenger aircraft will be imported.</a:t>
            </a:r>
          </a:p>
          <a:p>
            <a:pPr lvl="1"/>
            <a:r>
              <a:rPr lang="en-US" altLang="ko-KR" dirty="0" smtClean="0"/>
              <a:t>Components production will be increased by securing Off-Set between Indonesia-Korea</a:t>
            </a:r>
          </a:p>
          <a:p>
            <a:pPr lvl="1"/>
            <a:r>
              <a:rPr lang="en-US" altLang="ko-KR" dirty="0" smtClean="0"/>
              <a:t>Off-Set : Localization strategies of Korean small or medium-sized  aerospace companies in Indonesia</a:t>
            </a:r>
          </a:p>
          <a:p>
            <a:pPr lvl="1"/>
            <a:r>
              <a:rPr lang="en-US" altLang="ko-KR" dirty="0" smtClean="0"/>
              <a:t>Off-Set:  Reinforcing strategies for responding to entry barriers in aerospace industry and accelerating development of aerospace industry of Indonesia</a:t>
            </a:r>
          </a:p>
        </p:txBody>
      </p:sp>
      <p:sp>
        <p:nvSpPr>
          <p:cNvPr id="4" name="부제목 3"/>
          <p:cNvSpPr>
            <a:spLocks noGrp="1"/>
          </p:cNvSpPr>
          <p:nvPr>
            <p:ph type="subTitle" idx="10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B. Policy Suggestion</a:t>
            </a: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251520" y="0"/>
            <a:ext cx="7277100" cy="4629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560" dir="2700000" algn="ctr" rotWithShape="0">
              <a:schemeClr val="tx1">
                <a:alpha val="50000"/>
              </a:schemeClr>
            </a:outerShdw>
          </a:effectLst>
        </p:spPr>
        <p:txBody>
          <a:bodyPr lIns="36000" tIns="108000" rIns="0" bIns="0" anchor="ctr">
            <a:spAutoFit/>
            <a:scene3d>
              <a:camera prst="orthographicFront"/>
              <a:lightRig rig="threePt" dir="t"/>
            </a:scene3d>
            <a:sp3d extrusionH="57150">
              <a:bevelT w="12700" h="12700"/>
            </a:sp3d>
          </a:bodyPr>
          <a:lstStyle/>
          <a:p>
            <a:pPr marL="571500" indent="-571500" eaLnBrk="0" fontAlgn="auto" hangingPunct="0">
              <a:spcBef>
                <a:spcPts val="600"/>
              </a:spcBef>
              <a:spcAft>
                <a:spcPts val="1800"/>
              </a:spcAft>
              <a:buFont typeface="+mj-lt"/>
              <a:buAutoNum type="romanUcPeriod" startAt="6"/>
              <a:defRPr/>
            </a:pPr>
            <a:r>
              <a:rPr kumimoji="0" lang="en-US" altLang="ko-KR" sz="2300" b="1" kern="0" spc="50" dirty="0">
                <a:ln w="12700" cmpd="sng">
                  <a:noFill/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itchFamily="50" charset="-127"/>
                <a:cs typeface="Arial" pitchFamily="34" charset="0"/>
              </a:rPr>
              <a:t>Summary and Policy </a:t>
            </a:r>
            <a:r>
              <a:rPr kumimoji="0" lang="en-US" altLang="ko-KR" sz="2300" b="1" kern="0" spc="50" dirty="0" smtClean="0">
                <a:ln w="12700" cmpd="sng">
                  <a:noFill/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itchFamily="50" charset="-127"/>
                <a:cs typeface="Arial" pitchFamily="34" charset="0"/>
              </a:rPr>
              <a:t>Suggestions</a:t>
            </a:r>
            <a:endParaRPr kumimoji="0" lang="en-US" altLang="ko-KR" sz="2300" b="1" kern="0" spc="50" dirty="0">
              <a:ln w="12700" cmpd="sng">
                <a:noFill/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7648326" y="5007235"/>
            <a:ext cx="86392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000" dirty="0">
                <a:latin typeface="Arial" pitchFamily="34" charset="0"/>
                <a:cs typeface="Arial" pitchFamily="34" charset="0"/>
              </a:rPr>
              <a:t>Unit: ea</a:t>
            </a:r>
            <a:endParaRPr lang="ko-KR" altLang="en-US" sz="1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1" descr="C:\Users\KIET\Pictures\QQ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676" y="4429208"/>
            <a:ext cx="7489795" cy="545868"/>
          </a:xfrm>
          <a:prstGeom prst="rect">
            <a:avLst/>
          </a:prstGeom>
          <a:noFill/>
        </p:spPr>
      </p:pic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842936" y="5226749"/>
          <a:ext cx="7488830" cy="13462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97766"/>
                <a:gridCol w="1497766"/>
                <a:gridCol w="1497766"/>
                <a:gridCol w="1497766"/>
                <a:gridCol w="1497766"/>
              </a:tblGrid>
              <a:tr h="3664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Company</a:t>
                      </a:r>
                      <a:endParaRPr lang="ko-KR" altLang="en-US" sz="12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Garuda</a:t>
                      </a:r>
                      <a:endParaRPr lang="ko-KR" altLang="en-US" sz="12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Lion</a:t>
                      </a:r>
                      <a:endParaRPr lang="ko-KR" altLang="en-US" sz="12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err="1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Mandala</a:t>
                      </a:r>
                      <a:endParaRPr lang="ko-KR" altLang="en-US" sz="12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Total</a:t>
                      </a:r>
                      <a:endParaRPr lang="ko-KR" altLang="en-US" sz="12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72000" marR="72000" marT="36000" marB="36000" anchor="ctr"/>
                </a:tc>
              </a:tr>
              <a:tr h="3066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Boeing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60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165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225</a:t>
                      </a:r>
                    </a:p>
                  </a:txBody>
                  <a:tcPr marL="72000" marR="72000" marT="36000" marB="36000" anchor="ctr"/>
                </a:tc>
              </a:tr>
              <a:tr h="3066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Airbus</a:t>
                      </a:r>
                      <a:endParaRPr lang="ko-KR" altLang="en-US" sz="1200" b="1" dirty="0" smtClean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14</a:t>
                      </a:r>
                      <a:endParaRPr lang="ko-KR" altLang="en-US" sz="1200" b="1" dirty="0" smtClean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200" b="1" dirty="0" smtClean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25</a:t>
                      </a:r>
                      <a:endParaRPr lang="ko-KR" altLang="en-US" sz="1200" b="1" dirty="0" smtClean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39</a:t>
                      </a:r>
                      <a:endParaRPr lang="ko-KR" altLang="en-US" sz="1200" b="1" dirty="0" smtClean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72000" marR="72000" marT="36000" marB="36000" anchor="ctr"/>
                </a:tc>
              </a:tr>
              <a:tr h="3664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Total</a:t>
                      </a:r>
                      <a:endParaRPr lang="ko-KR" altLang="en-US" sz="14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74</a:t>
                      </a:r>
                      <a:endParaRPr lang="ko-KR" altLang="en-US" sz="14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165</a:t>
                      </a:r>
                      <a:endParaRPr lang="ko-KR" altLang="en-US" sz="14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25</a:t>
                      </a:r>
                      <a:endParaRPr lang="ko-KR" altLang="en-US" sz="14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264</a:t>
                      </a:r>
                      <a:endParaRPr lang="ko-KR" altLang="en-US" sz="14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72000" marR="72000" marT="36000" marB="36000" anchor="ctr"/>
                </a:tc>
              </a:tr>
            </a:tbl>
          </a:graphicData>
        </a:graphic>
      </p:graphicFrame>
      <p:sp>
        <p:nvSpPr>
          <p:cNvPr id="15" name="직사각형 31"/>
          <p:cNvSpPr>
            <a:spLocks noChangeArrowheads="1"/>
          </p:cNvSpPr>
          <p:nvPr/>
        </p:nvSpPr>
        <p:spPr bwMode="auto">
          <a:xfrm>
            <a:off x="938228" y="4562078"/>
            <a:ext cx="7119946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latinLnBrk="0">
              <a:defRPr/>
            </a:pPr>
            <a:r>
              <a:rPr kumimoji="0" lang="en-US" altLang="ko-KR" sz="1600" b="1" spc="-20" dirty="0">
                <a:latin typeface="Arial" pitchFamily="34" charset="0"/>
                <a:ea typeface="HY견고딕" pitchFamily="18" charset="-127"/>
                <a:cs typeface="Arial" pitchFamily="34" charset="0"/>
              </a:rPr>
              <a:t>Aircraft Orders of Indonesian Major Airliners</a:t>
            </a:r>
            <a:endParaRPr kumimoji="0" lang="ko-KR" altLang="en-US" sz="1600" b="1" spc="-20" dirty="0"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auto">
          <a:xfrm flipV="1">
            <a:off x="831643" y="5055623"/>
            <a:ext cx="7488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07504" y="683404"/>
            <a:ext cx="2137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Font typeface="Wingdings" pitchFamily="2" charset="2"/>
              <a:buChar char="u"/>
            </a:pPr>
            <a:r>
              <a:rPr lang="en-US" altLang="ko-K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휴먼둥근헤드라인" pitchFamily="18" charset="-127"/>
                <a:cs typeface="Arial" pitchFamily="34" charset="0"/>
              </a:rPr>
              <a:t> Program : N219</a:t>
            </a:r>
          </a:p>
        </p:txBody>
      </p:sp>
      <p:sp>
        <p:nvSpPr>
          <p:cNvPr id="1044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제목 10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520688"/>
          </a:xfrm>
        </p:spPr>
        <p:txBody>
          <a:bodyPr/>
          <a:lstStyle/>
          <a:p>
            <a:pPr algn="l"/>
            <a:r>
              <a:rPr lang="en-US" altLang="ko-KR" dirty="0"/>
              <a:t>#. Attached: Candidate company lists for </a:t>
            </a:r>
            <a:r>
              <a:rPr lang="en-US" altLang="ko-KR" dirty="0" smtClean="0"/>
              <a:t>components</a:t>
            </a:r>
            <a:endParaRPr lang="ko-KR" altLang="en-US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182117" y="1129844"/>
          <a:ext cx="8820471" cy="5391307"/>
        </p:xfrm>
        <a:graphic>
          <a:graphicData uri="http://schemas.openxmlformats.org/drawingml/2006/table">
            <a:tbl>
              <a:tblPr/>
              <a:tblGrid>
                <a:gridCol w="781886"/>
                <a:gridCol w="781886"/>
                <a:gridCol w="1225608"/>
                <a:gridCol w="2261161"/>
                <a:gridCol w="406881"/>
                <a:gridCol w="649059"/>
                <a:gridCol w="2713990"/>
              </a:tblGrid>
              <a:tr h="36151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Name </a:t>
                      </a: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of</a:t>
                      </a:r>
                    </a:p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Company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Field </a:t>
                      </a: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of</a:t>
                      </a:r>
                    </a:p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Interest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In Detail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Kinds of </a:t>
                      </a:r>
                      <a:endParaRPr lang="en-US" sz="800" b="1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Cooperation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Remarks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3615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Parts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Spec of Parts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Sales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Technical</a:t>
                      </a:r>
                    </a:p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Support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466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KAES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Electrical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Starter Generator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28V DC Starter Generator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Specification, Quantity, Delivery Schedule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46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ECS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Blowers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Specification, Quantity, Delivery Schedule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432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NEUROS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ECS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Air Cycle Machine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Ram Air Driven Air Cycle Machine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Cooling Capacity : 2 kW @Ma 0.8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Air Foil Bearing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Weight &lt; 9 kg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Dimension : 224mm(L)x224mm(D)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Three units has been delivered for fighter's POD application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The prototype can be modified or developed further under the requirements for vehicle applications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199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SEWOO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Fuel &amp; Hydraulic system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Tube Assembly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Tube Bending, Swaging &amp; End Forming per Customer's Tubing Specification.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Tube Welding per MIL-STD-2219 &amp; AWS 17.1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SEWOO has been delivering 100% of Tubing Parts for T-50, KT-1 &amp; KUH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576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SOOSUNG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Structure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Wing Parts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Aileron, Flap Detail Parts</a:t>
                      </a:r>
                      <a:endParaRPr lang="fr-FR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Sub Assy'. etc</a:t>
                      </a:r>
                      <a:endParaRPr lang="fr-FR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Boeing-B737,B767,B747-400,B747-8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Airbus-A318,319,320,321,A380,A330/340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Eclipse-500 Aileron, Flap </a:t>
                      </a:r>
                      <a:r>
                        <a:rPr lang="en-US" sz="800" dirty="0" err="1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Assy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'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ERJ-170/190 Fuselage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29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ALCOA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Raw material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Aluminum 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Extrusions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QQ-A-200/3, QQ-A-200/11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AMS-QQ-A-200/3, AMS-QQ-A-200/11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51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HYUNDAI-WIA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Landing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Gear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-.Nose Landing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Gear Assy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-Main Landing 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Gear Assy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-.Detail Design Landing Gear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-.Perform Qualification Test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(Drop Test, Fatigue/Static Test)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-.Manufacture Landing Gear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(Main &amp; Nose Landing Gear)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√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√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-.Development Milestone of N 219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AutoShape 7"/>
          <p:cNvSpPr>
            <a:spLocks noChangeArrowheads="1"/>
          </p:cNvSpPr>
          <p:nvPr/>
        </p:nvSpPr>
        <p:spPr bwMode="auto">
          <a:xfrm flipV="1">
            <a:off x="180344" y="980728"/>
            <a:ext cx="8856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40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07504" y="683404"/>
            <a:ext cx="2137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Font typeface="Wingdings" pitchFamily="2" charset="2"/>
              <a:buChar char="u"/>
            </a:pPr>
            <a:r>
              <a:rPr lang="en-US" altLang="ko-K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휴먼둥근헤드라인" pitchFamily="18" charset="-127"/>
                <a:cs typeface="Arial" pitchFamily="34" charset="0"/>
              </a:rPr>
              <a:t> Program : N219</a:t>
            </a:r>
          </a:p>
        </p:txBody>
      </p:sp>
      <p:sp>
        <p:nvSpPr>
          <p:cNvPr id="1044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제목 10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520688"/>
          </a:xfrm>
        </p:spPr>
        <p:txBody>
          <a:bodyPr/>
          <a:lstStyle/>
          <a:p>
            <a:pPr algn="l"/>
            <a:r>
              <a:rPr lang="en-US" altLang="ko-KR" dirty="0"/>
              <a:t>#. Attached: Candidate company lists for </a:t>
            </a:r>
            <a:r>
              <a:rPr lang="en-US" altLang="ko-KR" dirty="0" smtClean="0"/>
              <a:t>components</a:t>
            </a:r>
            <a:endParaRPr lang="ko-KR" altLang="en-US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179512" y="1128703"/>
          <a:ext cx="8820471" cy="5319300"/>
        </p:xfrm>
        <a:graphic>
          <a:graphicData uri="http://schemas.openxmlformats.org/drawingml/2006/table">
            <a:tbl>
              <a:tblPr/>
              <a:tblGrid>
                <a:gridCol w="781886"/>
                <a:gridCol w="781886"/>
                <a:gridCol w="1225608"/>
                <a:gridCol w="2261161"/>
                <a:gridCol w="406881"/>
                <a:gridCol w="649059"/>
                <a:gridCol w="2713990"/>
              </a:tblGrid>
              <a:tr h="390851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Name of </a:t>
                      </a:r>
                      <a:endParaRPr lang="en-US" sz="800" b="1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Company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Field </a:t>
                      </a: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of</a:t>
                      </a:r>
                    </a:p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Interest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In Detail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Kinds of </a:t>
                      </a:r>
                      <a:endParaRPr lang="en-US" sz="800" b="1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Cooperation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Remarks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3908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Parts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Spec of Parts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Sales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Technical</a:t>
                      </a:r>
                    </a:p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Support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92044">
                <a:tc rowSpan="4"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ASTK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Structure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Fuselage Structure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Ass'y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Aluminum structure assembly (fuselage structure module)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Current products: B737 Bulkhead assembly, B747-8 fuselage frames, B767 skin panel assembly, B737/747 fuselage stringers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Support: ASTK to provide modular structure section for OEM to do final assembly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98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Structure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Door Ass'y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Passenger doors, Cargo doors, service access doors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B757 Crew entry door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B757 Main Deck Cargo Door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98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Structure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Machined parts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Precision machining parts (AL/Ti)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B737 Sec 48 bulkhead webs, B787 machined parts, F5 wing tips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34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Structure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Fuselage skins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Single/double contour skins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Q400 fuselage skins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07463">
                <a:tc rowSpan="3"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HANWHA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Flight Control system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Flap Actuator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Rudder Actuator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Elevator Actuator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Spoiler Actuator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KT-1 Level or less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KT-1 Level or less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N/A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N/A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KT-1 000 S/S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KT-1 000 S/S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332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Hydraulic system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Power Package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Hydraulic pump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Reservoir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Manifold/Accumulator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KT-1 Level or less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KT-1 Level or less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KT-1 Level or less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KUH Level or less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KT-1 000 S/S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KT-1 000 S/S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KT-1 000 S/S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KUH 0 S/S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5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Fuel system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Fuel pump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Fuel tank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KUH Level or less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KUH 0 S/S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KUH 0 S/S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AutoShape 7"/>
          <p:cNvSpPr>
            <a:spLocks noChangeArrowheads="1"/>
          </p:cNvSpPr>
          <p:nvPr/>
        </p:nvSpPr>
        <p:spPr bwMode="auto">
          <a:xfrm flipV="1">
            <a:off x="189869" y="971203"/>
            <a:ext cx="8838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40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07504" y="683404"/>
            <a:ext cx="2137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Font typeface="Wingdings" pitchFamily="2" charset="2"/>
              <a:buChar char="u"/>
            </a:pPr>
            <a:r>
              <a:rPr lang="en-US" altLang="ko-K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휴먼둥근헤드라인" pitchFamily="18" charset="-127"/>
                <a:cs typeface="Arial" pitchFamily="34" charset="0"/>
              </a:rPr>
              <a:t> Program : N219</a:t>
            </a:r>
          </a:p>
        </p:txBody>
      </p:sp>
      <p:sp>
        <p:nvSpPr>
          <p:cNvPr id="1044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제목 10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520688"/>
          </a:xfrm>
        </p:spPr>
        <p:txBody>
          <a:bodyPr/>
          <a:lstStyle/>
          <a:p>
            <a:pPr algn="l"/>
            <a:r>
              <a:rPr lang="en-US" altLang="ko-KR" dirty="0"/>
              <a:t>#. Attached: Candidate company lists for </a:t>
            </a:r>
            <a:r>
              <a:rPr lang="en-US" altLang="ko-KR" dirty="0" smtClean="0"/>
              <a:t>components</a:t>
            </a:r>
            <a:endParaRPr lang="ko-KR" altLang="en-US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163067" y="1124744"/>
          <a:ext cx="8820471" cy="5587099"/>
        </p:xfrm>
        <a:graphic>
          <a:graphicData uri="http://schemas.openxmlformats.org/drawingml/2006/table">
            <a:tbl>
              <a:tblPr/>
              <a:tblGrid>
                <a:gridCol w="781886"/>
                <a:gridCol w="981801"/>
                <a:gridCol w="1224136"/>
                <a:gridCol w="2062718"/>
                <a:gridCol w="406881"/>
                <a:gridCol w="649059"/>
                <a:gridCol w="2713990"/>
              </a:tblGrid>
              <a:tr h="36647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Name of </a:t>
                      </a:r>
                      <a:endParaRPr lang="en-US" sz="800" b="1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Company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Field </a:t>
                      </a: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of</a:t>
                      </a:r>
                    </a:p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Interest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In Detail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Kinds of </a:t>
                      </a:r>
                      <a:endParaRPr lang="en-US" sz="800" b="1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Cooperation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Remarks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366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Parts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Spec of Parts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Sales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Technical</a:t>
                      </a:r>
                    </a:p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Support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3608">
                <a:tc rowSpan="7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DANAM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Communication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UHF </a:t>
                      </a:r>
                      <a:r>
                        <a:rPr lang="en-US" sz="800" dirty="0" err="1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Datalink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30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Communication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VHF Communication equipment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226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Communication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Antenna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MIL-STD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(S-Band, C-Band, UHF-Band,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VHF-Band, GPS )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FM Modulation 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IRIG 106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ADD (The Agency for defense development in </a:t>
                      </a:r>
                      <a:r>
                        <a:rPr lang="en-US" sz="800" dirty="0" err="1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korea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)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KARI (The Korea Aerospace </a:t>
                      </a:r>
                      <a:r>
                        <a:rPr lang="en-US" sz="800" dirty="0" err="1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reserch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 Institute)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94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Black Box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ARINC429, MIL-STD-1553B Data processing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Multi-Channel PCM Encoder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Voice Compression(G.726, G.729)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Performed task.(Ministry of Construction and Transportation)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62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Flight Control Panel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HDG, NAV, ALT etc. 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Mode select for Auto Flight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ARINC429 (100KHz/12.5KHz)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KARI (The Korea Aerospace research Institute)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75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Data Acqusition Unit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Flight data Acquisition :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ARINC429, MIL-STD-1553B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Sensor data Acquisition :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Analog, Discrete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Voice data Acquisition : 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3.5KHz-3Ch, 6KHz-1Ch, MIX-1ch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Data Output: ARINC717, RS422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Environment Spec. :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MIL-STD-810F, MIL-STD-461E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KARI (The Korea Aerospace research Institute)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77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Power Distribution Unit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KARI (The Korea Aerospace research Institute)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12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DACC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Structure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composite parts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design/analysis/manufacturing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√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B787 aircraft wing composite parts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AutoShape 7"/>
          <p:cNvSpPr>
            <a:spLocks noChangeArrowheads="1"/>
          </p:cNvSpPr>
          <p:nvPr/>
        </p:nvSpPr>
        <p:spPr bwMode="auto">
          <a:xfrm flipV="1">
            <a:off x="189869" y="971203"/>
            <a:ext cx="8838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40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07504" y="683404"/>
            <a:ext cx="2137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Font typeface="Wingdings" pitchFamily="2" charset="2"/>
              <a:buChar char="u"/>
            </a:pPr>
            <a:r>
              <a:rPr lang="en-US" altLang="ko-K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휴먼둥근헤드라인" pitchFamily="18" charset="-127"/>
                <a:cs typeface="Arial" pitchFamily="34" charset="0"/>
              </a:rPr>
              <a:t> Program : N219</a:t>
            </a:r>
          </a:p>
        </p:txBody>
      </p:sp>
      <p:sp>
        <p:nvSpPr>
          <p:cNvPr id="1044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제목 10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520688"/>
          </a:xfrm>
        </p:spPr>
        <p:txBody>
          <a:bodyPr/>
          <a:lstStyle/>
          <a:p>
            <a:pPr algn="l"/>
            <a:r>
              <a:rPr lang="en-US" altLang="ko-KR" dirty="0"/>
              <a:t>#. Attached: Candidate company lists for </a:t>
            </a:r>
            <a:r>
              <a:rPr lang="en-US" altLang="ko-KR" dirty="0" smtClean="0"/>
              <a:t>components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161765" y="1124744"/>
          <a:ext cx="8867934" cy="5463318"/>
        </p:xfrm>
        <a:graphic>
          <a:graphicData uri="http://schemas.openxmlformats.org/drawingml/2006/table">
            <a:tbl>
              <a:tblPr/>
              <a:tblGrid>
                <a:gridCol w="786093"/>
                <a:gridCol w="987084"/>
                <a:gridCol w="1230723"/>
                <a:gridCol w="2073818"/>
                <a:gridCol w="409070"/>
                <a:gridCol w="652552"/>
                <a:gridCol w="2728594"/>
              </a:tblGrid>
              <a:tr h="37182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Name of </a:t>
                      </a:r>
                      <a:endParaRPr lang="en-US" sz="800" b="1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Company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Field </a:t>
                      </a: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of</a:t>
                      </a:r>
                    </a:p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Interest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In Detail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Kinds of </a:t>
                      </a:r>
                      <a:endParaRPr lang="en-US" sz="800" b="1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Cooperation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Remarks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3718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Parts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Spec of Parts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Sales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Technical</a:t>
                      </a:r>
                    </a:p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Support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2008">
                <a:tc rowSpan="20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LIG Nex1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System Integration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Refer. to Brochure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KT-1, KT-1B, KA-1, Smart UAV,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MUAV, KFX Concept Design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20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Mission Computer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with OFP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Refer. to Brochure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KA-1, KHP MC/IDMC, MUAV, KF-16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PFD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Refer. to Brochure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KHP MFD, Lynx Control Display, 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KGGB, JTDLS TSD, Smart MFD System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MFD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Refer. to Brochure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Engine Display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Refer. to Brochure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AHRS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13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KT-1, KT-1B, KA-1, Smart UAV,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MUAV, KFX Concept Design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Air Data Systems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20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VOR/ILS &amp;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Marker Beacon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GPS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Transponder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DME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ADF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TA&amp;WS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RALT system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Weather Radar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VHF Radio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Interphone System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20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Audio Management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System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CVR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Refer. to Brochure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KT-1, KT-1B, MUAV, KA-1, KHP, CVR &amp; FDR system for 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FDR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Refer. to Brochure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AutoShape 7"/>
          <p:cNvSpPr>
            <a:spLocks noChangeArrowheads="1"/>
          </p:cNvSpPr>
          <p:nvPr/>
        </p:nvSpPr>
        <p:spPr bwMode="auto">
          <a:xfrm flipV="1">
            <a:off x="189869" y="961678"/>
            <a:ext cx="8838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40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07504" y="683404"/>
            <a:ext cx="2100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Font typeface="Wingdings" pitchFamily="2" charset="2"/>
              <a:buChar char="u"/>
            </a:pPr>
            <a:r>
              <a:rPr lang="en-US" altLang="ko-K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휴먼둥근헤드라인" pitchFamily="18" charset="-127"/>
                <a:cs typeface="Arial" pitchFamily="34" charset="0"/>
              </a:rPr>
              <a:t> Program : UAV</a:t>
            </a:r>
          </a:p>
        </p:txBody>
      </p:sp>
      <p:sp>
        <p:nvSpPr>
          <p:cNvPr id="1044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제목 10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520688"/>
          </a:xfrm>
        </p:spPr>
        <p:txBody>
          <a:bodyPr/>
          <a:lstStyle/>
          <a:p>
            <a:pPr algn="l"/>
            <a:r>
              <a:rPr lang="en-US" altLang="ko-KR" dirty="0"/>
              <a:t>#. Attached: Candidate company lists for </a:t>
            </a:r>
            <a:r>
              <a:rPr lang="en-US" altLang="ko-KR" dirty="0" smtClean="0"/>
              <a:t>components</a:t>
            </a:r>
            <a:endParaRPr lang="ko-KR" altLang="en-US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163067" y="1120319"/>
          <a:ext cx="8820471" cy="5391307"/>
        </p:xfrm>
        <a:graphic>
          <a:graphicData uri="http://schemas.openxmlformats.org/drawingml/2006/table">
            <a:tbl>
              <a:tblPr/>
              <a:tblGrid>
                <a:gridCol w="781886"/>
                <a:gridCol w="981801"/>
                <a:gridCol w="1224136"/>
                <a:gridCol w="2062718"/>
                <a:gridCol w="406881"/>
                <a:gridCol w="649059"/>
                <a:gridCol w="2713990"/>
              </a:tblGrid>
              <a:tr h="332501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Name of </a:t>
                      </a:r>
                      <a:endParaRPr lang="en-US" sz="800" b="1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Company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Field </a:t>
                      </a: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of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Interest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In Detail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Kinds of </a:t>
                      </a:r>
                      <a:endParaRPr lang="en-US" sz="800" b="1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Cooperation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Remarks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3325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Parts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Spec of Parts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Sales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Technical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Support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89927"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NEUROS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Engine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Turbo Jet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Thrust : 55.0 lbf@ S.L.S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S.F.C : 1.2 lbm/h/lbf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Dry Weight &lt; 10 kg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Dimension : 350mm(L)x150mm(D)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Prototypes have been developed.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Necessary to further develop or modify the engine systems, accessories, airframe interface and installation under the requirements for vehicle applications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99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Engine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Turbo Shaft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Power : 65 shp @ S.L.S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S.F.C : 1.0 lbm/h/hp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Dry Weight &lt; 15 kg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Dimension : 550mm(L)x150mm(D)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02214"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DANAM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Communication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Telemetry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MIL-STD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input/output condition :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Analog Sensor 240ch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Ethernet : 1ch 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Time code : IRIG-B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Rs422 : 2ch 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PCM Output : 2ch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ADD (The Agency for defense development in korea)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KARI (The Korea Aerospace research Institute)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60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Communication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Antenna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MIL-STD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(S-Band, C-Band, UHF-Band,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VHF-Band, GPS )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FM Modulation 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IRIG 106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1715">
                <a:tc rowSpan="4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LIG Nex1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Sensor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EO/IR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Refer. to Brochure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KF-16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17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Sensor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SAR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Refer. to Brochure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UAV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84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FLCC with MEMS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Refer. to Brochure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n-NO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Smart UAV, MUAV, Falcon UAV,</a:t>
                      </a:r>
                      <a:endParaRPr lang="nn-NO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n-NO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TA/FA-50, KF-16, VLJ</a:t>
                      </a:r>
                      <a:endParaRPr lang="nn-NO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17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Avionics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Small AHRS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AutoShape 7"/>
          <p:cNvSpPr>
            <a:spLocks noChangeArrowheads="1"/>
          </p:cNvSpPr>
          <p:nvPr/>
        </p:nvSpPr>
        <p:spPr bwMode="auto">
          <a:xfrm flipV="1">
            <a:off x="189869" y="971203"/>
            <a:ext cx="8820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40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07504" y="683404"/>
            <a:ext cx="2100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Font typeface="Wingdings" pitchFamily="2" charset="2"/>
              <a:buChar char="u"/>
            </a:pPr>
            <a:r>
              <a:rPr lang="en-US" altLang="ko-K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휴먼둥근헤드라인" pitchFamily="18" charset="-127"/>
                <a:cs typeface="Arial" pitchFamily="34" charset="0"/>
              </a:rPr>
              <a:t> Program : UAV</a:t>
            </a: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161765" y="1124744"/>
          <a:ext cx="8820471" cy="5304454"/>
        </p:xfrm>
        <a:graphic>
          <a:graphicData uri="http://schemas.openxmlformats.org/drawingml/2006/table">
            <a:tbl>
              <a:tblPr/>
              <a:tblGrid>
                <a:gridCol w="781886"/>
                <a:gridCol w="981801"/>
                <a:gridCol w="1224136"/>
                <a:gridCol w="2062718"/>
                <a:gridCol w="406881"/>
                <a:gridCol w="649059"/>
                <a:gridCol w="2713990"/>
              </a:tblGrid>
              <a:tr h="319751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Name of </a:t>
                      </a:r>
                      <a:endParaRPr lang="en-US" sz="800" b="1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Company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Field </a:t>
                      </a: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of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Interest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In Detail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Kinds of </a:t>
                      </a:r>
                      <a:endParaRPr lang="en-US" sz="800" b="1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Cooperation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Remarks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3197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Parts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Spec of Parts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Sales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Technical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Support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6622" marR="26622" marT="7360" marB="7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9254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SEWOO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Fuel &amp; Hydraulic system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Tube Assembly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Tube Bending, Swaging &amp; End Forming per Customer's Tubing Specification.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Tube Welding per MIL-STD-2219 &amp; AWS 17.1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SEWOO has been delivering 100% of Tubing Parts for T-50, KT-1 &amp; KUH.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64096">
                <a:tc rowSpan="3"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UCONSYSTEM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UAV Avionics System Design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Technical Design Consulting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System Integration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Flight/Ground Test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UAE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28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MEMS INS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Integrated Navigation Sensor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MEMS IMU/ GPS/ ADC/ Magnetic sensor integrated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▶ 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Attitude Error 0.6deg(1</a:t>
                      </a:r>
                      <a:r>
                        <a:rPr lang="el-GR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σ)</a:t>
                      </a:r>
                      <a:endParaRPr lang="el-GR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>
                          <a:solidFill>
                            <a:srgbClr val="000000"/>
                          </a:solidFill>
                          <a:latin typeface="휴먼명조"/>
                        </a:rPr>
                        <a:t>▶ 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Velocity Error 0.05m/sec(1</a:t>
                      </a:r>
                      <a:r>
                        <a:rPr lang="el-GR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σ)</a:t>
                      </a:r>
                      <a:endParaRPr lang="el-GR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>
                          <a:solidFill>
                            <a:srgbClr val="000000"/>
                          </a:solidFill>
                          <a:latin typeface="휴먼명조"/>
                        </a:rPr>
                        <a:t>▶ 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Heading Accuracy : 1.2 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deg(</a:t>
                      </a:r>
                      <a:r>
                        <a:rPr lang="el-GR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σ)</a:t>
                      </a:r>
                      <a:endParaRPr lang="el-GR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>
                          <a:solidFill>
                            <a:srgbClr val="000000"/>
                          </a:solidFill>
                          <a:latin typeface="휴먼명조"/>
                        </a:rPr>
                        <a:t>▶ 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Position Accuracy : 2.5 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deg(</a:t>
                      </a:r>
                      <a:r>
                        <a:rPr lang="el-GR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σ)</a:t>
                      </a:r>
                      <a:endParaRPr lang="el-GR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>
                          <a:solidFill>
                            <a:srgbClr val="000000"/>
                          </a:solidFill>
                          <a:latin typeface="휴먼명조"/>
                        </a:rPr>
                        <a:t>▶ 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S ize : 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68(W) x 82(L) x 70(H)mm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▶ 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Weight : 480 (g)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801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GCS (Ground Control System)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PBY/OBY</a:t>
                      </a:r>
                      <a:endParaRPr 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Pre-flight Analysis and simulation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Control command for autonomous flight and real time flight path change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휴먼명조"/>
                        </a:rPr>
                        <a:t>√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UAE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ADD (The Agency for defense development in </a:t>
                      </a:r>
                      <a:r>
                        <a:rPr lang="en-US" sz="800" dirty="0" err="1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korea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)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KARI (the Korea Aerospace research Institute)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- KAL (Korean Air line)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44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제목 10"/>
          <p:cNvSpPr>
            <a:spLocks noGrp="1"/>
          </p:cNvSpPr>
          <p:nvPr>
            <p:ph type="title"/>
          </p:nvPr>
        </p:nvSpPr>
        <p:spPr>
          <a:xfrm>
            <a:off x="0" y="1644"/>
            <a:ext cx="9144000" cy="520688"/>
          </a:xfrm>
        </p:spPr>
        <p:txBody>
          <a:bodyPr/>
          <a:lstStyle/>
          <a:p>
            <a:pPr algn="l"/>
            <a:r>
              <a:rPr lang="en-US" altLang="ko-KR" dirty="0"/>
              <a:t>#. Attached: Candidate company lists for </a:t>
            </a:r>
            <a:r>
              <a:rPr lang="en-US" altLang="ko-KR" dirty="0" smtClean="0"/>
              <a:t>components</a:t>
            </a:r>
            <a:endParaRPr lang="ko-KR" altLang="en-US" dirty="0"/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 flipV="1">
            <a:off x="189869" y="971203"/>
            <a:ext cx="8820000" cy="158414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40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123728" y="2353072"/>
            <a:ext cx="4608512" cy="17281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bliqueTopRight"/>
              <a:lightRig rig="threePt" dir="t"/>
            </a:scene3d>
          </a:bodyPr>
          <a:lstStyle/>
          <a:p>
            <a:pPr algn="ctr">
              <a:defRPr/>
            </a:pPr>
            <a:r>
              <a:rPr lang="en-US" altLang="ko-KR" sz="6000" b="1" dirty="0" smtClean="0">
                <a:ln w="10541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reflection blurRad="6350" stA="55000" endA="300" endPos="45500" dir="5400000" sy="-100000" algn="bl" rotWithShape="0"/>
                </a:effectLst>
                <a:latin typeface="HY헤드라인M" pitchFamily="18" charset="-127"/>
                <a:ea typeface="HY헤드라인M" pitchFamily="18" charset="-127"/>
              </a:rPr>
              <a:t>Thank You</a:t>
            </a:r>
            <a:endParaRPr lang="ko-KR" altLang="en-US" sz="6000" b="1" dirty="0">
              <a:ln w="10541" cmpd="sng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rgbClr val="000000"/>
              </a:solidFill>
              <a:effectLst>
                <a:reflection blurRad="6350" stA="55000" endA="300" endPos="45500" dir="5400000" sy="-100000" algn="bl" rotWithShape="0"/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4996</TotalTime>
  <Words>5676</Words>
  <Application>Microsoft Office PowerPoint</Application>
  <PresentationFormat>화면 슬라이드 쇼(4:3)</PresentationFormat>
  <Paragraphs>1486</Paragraphs>
  <Slides>61</Slides>
  <Notes>12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3</vt:i4>
      </vt:variant>
      <vt:variant>
        <vt:lpstr>슬라이드 제목</vt:lpstr>
      </vt:variant>
      <vt:variant>
        <vt:i4>61</vt:i4>
      </vt:variant>
    </vt:vector>
  </HeadingPairs>
  <TitlesOfParts>
    <vt:vector size="65" baseType="lpstr">
      <vt:lpstr>디자인 사용자 지정</vt:lpstr>
      <vt:lpstr>비트맵 이미지</vt:lpstr>
      <vt:lpstr>워크시트</vt:lpstr>
      <vt:lpstr>Worksheet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I. Characteristics of Aerospace Industry and International       Industrial Cooperation</vt:lpstr>
      <vt:lpstr>I. Characteristics of Aerospace Industry and International       Industrial Cooperation</vt:lpstr>
      <vt:lpstr>I. Characteristics of Aerospace Industry and International       Industrial Cooperation</vt:lpstr>
      <vt:lpstr>슬라이드 10</vt:lpstr>
      <vt:lpstr>II. Case Studies of International Industrial Cooperation      in Aerospace Industry</vt:lpstr>
      <vt:lpstr>II. Case Studies of International Industrial Cooperation      in Aerospace Industry</vt:lpstr>
      <vt:lpstr>II. Case Studies of International Industrial Cooperation      in Aerospace Industry</vt:lpstr>
      <vt:lpstr>II. Case Studies of International Industrial Cooperation      in Aerospace Industry</vt:lpstr>
      <vt:lpstr>슬라이드 15</vt:lpstr>
      <vt:lpstr>III. Analysis of Indonesia and Korea’s Aerospace Industries       and Future Potential</vt:lpstr>
      <vt:lpstr>III. Analysis of Indonesia and Korea’s Aerospace Industries       and Future Potential</vt:lpstr>
      <vt:lpstr>III. Analysis of Indonesia and Korea’s Aerospace Industries       and Future Potential</vt:lpstr>
      <vt:lpstr>III. Analysis of Indonesia and Korea’s Aerospace Industries       and Future Potential</vt:lpstr>
      <vt:lpstr>III. Analysis of Indonesia and Korea’s Aerospace Industries       and Future Potential</vt:lpstr>
      <vt:lpstr>III. Analysis of Indonesia and Korea’s Aerospace Industries       and Future Potential</vt:lpstr>
      <vt:lpstr>III. Analysis of Indonesia and Korea’s Aerospace Industries       and Future Potential</vt:lpstr>
      <vt:lpstr>III. Analysis of Indonesia and Korea’s Aerospace Industries       and Future Potential</vt:lpstr>
      <vt:lpstr>III. Analysis of Indonesia and Korea’s Aerospace Industries       and Future Potential</vt:lpstr>
      <vt:lpstr>III. Analysis of Indonesia and Korea’s Aerospace Industries       and Future Potential</vt:lpstr>
      <vt:lpstr>III. Analysis of Indonesia and Korea’s Aerospace Industries       and Future Potential</vt:lpstr>
      <vt:lpstr>III. Analysis of Indonesia and Korea’s Aerospace Industries       and Future Potential</vt:lpstr>
      <vt:lpstr>III. Analysis of Indonesia and Korea’s Aerospace Industries       and Future Potential</vt:lpstr>
      <vt:lpstr>슬라이드 29</vt:lpstr>
      <vt:lpstr> IV. Trade and Investment between Indonesia-Korea</vt:lpstr>
      <vt:lpstr> IV. Trade and Investment between Indonesia-Korea</vt:lpstr>
      <vt:lpstr> IV. Trade and Investment between Indonesia-Korea</vt:lpstr>
      <vt:lpstr> IV. Trade and Investment between Indonesia-Korea</vt:lpstr>
      <vt:lpstr>슬라이드 34</vt:lpstr>
      <vt:lpstr>V. Reinforcement Strategy for Indonesia-Korea Aerospace        Industrial Cooperation</vt:lpstr>
      <vt:lpstr>V. Reinforcement Strategy for Indonesia-Korea Aerospace        Industrial Cooperation</vt:lpstr>
      <vt:lpstr>V. Reinforcement Strategy for Indonesia-Korea Aerospace        Industrial Cooperation</vt:lpstr>
      <vt:lpstr>V. Reinforcement Strategy for Indonesia-Korea Aerospace        Industrial Cooperation</vt:lpstr>
      <vt:lpstr>V. Reinforcement Strategy for Indonesia-Korea Aerospace        Industrial Cooperation</vt:lpstr>
      <vt:lpstr>V. Reinforcement Strategy for Indonesia-Korea Aerospace        Industrial Cooperation</vt:lpstr>
      <vt:lpstr>V. Reinforcement Strategy for Indonesia-Korea Aerospace        Industrial Cooperation</vt:lpstr>
      <vt:lpstr>V. Reinforcement Strategy for Indonesia-Korea Aerospace        Industrial Cooperation</vt:lpstr>
      <vt:lpstr>V. Reinforcement Strategy for Indonesia-Korea Aerospace        Industrial Cooperation</vt:lpstr>
      <vt:lpstr>V. Reinforcement Strategy for Indonesia-Korea Aerospace        Industrial Cooperation</vt:lpstr>
      <vt:lpstr>V. Reinforcement Strategy for Indonesia-Korea Aerospace        Industrial Cooperation</vt:lpstr>
      <vt:lpstr>V. Reinforcement Strategy for Indonesia-Korea Aerospace        Industrial Cooperation</vt:lpstr>
      <vt:lpstr>V. Reinforcement Strategy for Indonesia-Korea Aerospace        Industrial Cooperation</vt:lpstr>
      <vt:lpstr>V. Reinforcement Strategy for Indonesia-Korea Aerospace        Industrial Cooperation</vt:lpstr>
      <vt:lpstr>V. Reinforcement Strategy for Indonesia-Korea Aerospace        Industrial Cooperation</vt:lpstr>
      <vt:lpstr>슬라이드 50</vt:lpstr>
      <vt:lpstr>슬라이드 51</vt:lpstr>
      <vt:lpstr>슬라이드 52</vt:lpstr>
      <vt:lpstr>슬라이드 53</vt:lpstr>
      <vt:lpstr>슬라이드 54</vt:lpstr>
      <vt:lpstr>#. Attached: Candidate company lists for components</vt:lpstr>
      <vt:lpstr>#. Attached: Candidate company lists for components</vt:lpstr>
      <vt:lpstr>#. Attached: Candidate company lists for components</vt:lpstr>
      <vt:lpstr>#. Attached: Candidate company lists for components</vt:lpstr>
      <vt:lpstr>#. Attached: Candidate company lists for components</vt:lpstr>
      <vt:lpstr>#. Attached: Candidate company lists for components</vt:lpstr>
      <vt:lpstr>슬라이드 61</vt:lpstr>
    </vt:vector>
  </TitlesOfParts>
  <Company>파란친구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PT</dc:creator>
  <cp:lastModifiedBy>KIET</cp:lastModifiedBy>
  <cp:revision>589</cp:revision>
  <dcterms:created xsi:type="dcterms:W3CDTF">2010-03-16T17:21:36Z</dcterms:created>
  <dcterms:modified xsi:type="dcterms:W3CDTF">2010-11-16T00:46:36Z</dcterms:modified>
</cp:coreProperties>
</file>