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2" r:id="rId1"/>
  </p:sldMasterIdLst>
  <p:notesMasterIdLst>
    <p:notesMasterId r:id="rId39"/>
  </p:notesMasterIdLst>
  <p:handoutMasterIdLst>
    <p:handoutMasterId r:id="rId40"/>
  </p:handoutMasterIdLst>
  <p:sldIdLst>
    <p:sldId id="659" r:id="rId2"/>
    <p:sldId id="616" r:id="rId3"/>
    <p:sldId id="550" r:id="rId4"/>
    <p:sldId id="603" r:id="rId5"/>
    <p:sldId id="604" r:id="rId6"/>
    <p:sldId id="605" r:id="rId7"/>
    <p:sldId id="606" r:id="rId8"/>
    <p:sldId id="608" r:id="rId9"/>
    <p:sldId id="610" r:id="rId10"/>
    <p:sldId id="612" r:id="rId11"/>
    <p:sldId id="583" r:id="rId12"/>
    <p:sldId id="614" r:id="rId13"/>
    <p:sldId id="598" r:id="rId14"/>
    <p:sldId id="655" r:id="rId15"/>
    <p:sldId id="617" r:id="rId16"/>
    <p:sldId id="656" r:id="rId17"/>
    <p:sldId id="619" r:id="rId18"/>
    <p:sldId id="636" r:id="rId19"/>
    <p:sldId id="621" r:id="rId20"/>
    <p:sldId id="623" r:id="rId21"/>
    <p:sldId id="624" r:id="rId22"/>
    <p:sldId id="601" r:id="rId23"/>
    <p:sldId id="625" r:id="rId24"/>
    <p:sldId id="657" r:id="rId25"/>
    <p:sldId id="658" r:id="rId26"/>
    <p:sldId id="652" r:id="rId27"/>
    <p:sldId id="643" r:id="rId28"/>
    <p:sldId id="644" r:id="rId29"/>
    <p:sldId id="646" r:id="rId30"/>
    <p:sldId id="647" r:id="rId31"/>
    <p:sldId id="648" r:id="rId32"/>
    <p:sldId id="650" r:id="rId33"/>
    <p:sldId id="651" r:id="rId34"/>
    <p:sldId id="628" r:id="rId35"/>
    <p:sldId id="627" r:id="rId36"/>
    <p:sldId id="630" r:id="rId37"/>
    <p:sldId id="406" r:id="rId38"/>
  </p:sldIdLst>
  <p:sldSz cx="9144000" cy="6858000" type="screen4x3"/>
  <p:notesSz cx="6669088" cy="9928225"/>
  <p:defaultTextStyle>
    <a:defPPr>
      <a:defRPr lang="ko-KR"/>
    </a:defPPr>
    <a:lvl1pPr algn="l" rtl="0" fontAlgn="base" latinLnBrk="1">
      <a:spcBef>
        <a:spcPct val="0"/>
      </a:spcBef>
      <a:spcAft>
        <a:spcPct val="0"/>
      </a:spcAft>
      <a:defRPr kumimoji="1" sz="1400" kern="1200">
        <a:solidFill>
          <a:schemeClr val="tx1"/>
        </a:solidFill>
        <a:latin typeface="HY헤드라인M" pitchFamily="18" charset="-127"/>
        <a:ea typeface="굴림" charset="-127"/>
        <a:cs typeface="+mn-cs"/>
      </a:defRPr>
    </a:lvl1pPr>
    <a:lvl2pPr marL="457200" algn="l" rtl="0" fontAlgn="base" latinLnBrk="1">
      <a:spcBef>
        <a:spcPct val="0"/>
      </a:spcBef>
      <a:spcAft>
        <a:spcPct val="0"/>
      </a:spcAft>
      <a:defRPr kumimoji="1" sz="1400" kern="1200">
        <a:solidFill>
          <a:schemeClr val="tx1"/>
        </a:solidFill>
        <a:latin typeface="HY헤드라인M" pitchFamily="18" charset="-127"/>
        <a:ea typeface="굴림" charset="-127"/>
        <a:cs typeface="+mn-cs"/>
      </a:defRPr>
    </a:lvl2pPr>
    <a:lvl3pPr marL="914400" algn="l" rtl="0" fontAlgn="base" latinLnBrk="1">
      <a:spcBef>
        <a:spcPct val="0"/>
      </a:spcBef>
      <a:spcAft>
        <a:spcPct val="0"/>
      </a:spcAft>
      <a:defRPr kumimoji="1" sz="1400" kern="1200">
        <a:solidFill>
          <a:schemeClr val="tx1"/>
        </a:solidFill>
        <a:latin typeface="HY헤드라인M" pitchFamily="18" charset="-127"/>
        <a:ea typeface="굴림" charset="-127"/>
        <a:cs typeface="+mn-cs"/>
      </a:defRPr>
    </a:lvl3pPr>
    <a:lvl4pPr marL="1371600" algn="l" rtl="0" fontAlgn="base" latinLnBrk="1">
      <a:spcBef>
        <a:spcPct val="0"/>
      </a:spcBef>
      <a:spcAft>
        <a:spcPct val="0"/>
      </a:spcAft>
      <a:defRPr kumimoji="1" sz="1400" kern="1200">
        <a:solidFill>
          <a:schemeClr val="tx1"/>
        </a:solidFill>
        <a:latin typeface="HY헤드라인M" pitchFamily="18" charset="-127"/>
        <a:ea typeface="굴림" charset="-127"/>
        <a:cs typeface="+mn-cs"/>
      </a:defRPr>
    </a:lvl4pPr>
    <a:lvl5pPr marL="1828800" algn="l" rtl="0" fontAlgn="base" latinLnBrk="1">
      <a:spcBef>
        <a:spcPct val="0"/>
      </a:spcBef>
      <a:spcAft>
        <a:spcPct val="0"/>
      </a:spcAft>
      <a:defRPr kumimoji="1" sz="1400" kern="1200">
        <a:solidFill>
          <a:schemeClr val="tx1"/>
        </a:solidFill>
        <a:latin typeface="HY헤드라인M" pitchFamily="18" charset="-127"/>
        <a:ea typeface="굴림" charset="-127"/>
        <a:cs typeface="+mn-cs"/>
      </a:defRPr>
    </a:lvl5pPr>
    <a:lvl6pPr marL="2286000" algn="l" defTabSz="914400" rtl="0" eaLnBrk="1" latinLnBrk="1" hangingPunct="1">
      <a:defRPr kumimoji="1" sz="1400" kern="1200">
        <a:solidFill>
          <a:schemeClr val="tx1"/>
        </a:solidFill>
        <a:latin typeface="HY헤드라인M" pitchFamily="18" charset="-127"/>
        <a:ea typeface="굴림" charset="-127"/>
        <a:cs typeface="+mn-cs"/>
      </a:defRPr>
    </a:lvl6pPr>
    <a:lvl7pPr marL="2743200" algn="l" defTabSz="914400" rtl="0" eaLnBrk="1" latinLnBrk="1" hangingPunct="1">
      <a:defRPr kumimoji="1" sz="1400" kern="1200">
        <a:solidFill>
          <a:schemeClr val="tx1"/>
        </a:solidFill>
        <a:latin typeface="HY헤드라인M" pitchFamily="18" charset="-127"/>
        <a:ea typeface="굴림" charset="-127"/>
        <a:cs typeface="+mn-cs"/>
      </a:defRPr>
    </a:lvl7pPr>
    <a:lvl8pPr marL="3200400" algn="l" defTabSz="914400" rtl="0" eaLnBrk="1" latinLnBrk="1" hangingPunct="1">
      <a:defRPr kumimoji="1" sz="1400" kern="1200">
        <a:solidFill>
          <a:schemeClr val="tx1"/>
        </a:solidFill>
        <a:latin typeface="HY헤드라인M" pitchFamily="18" charset="-127"/>
        <a:ea typeface="굴림" charset="-127"/>
        <a:cs typeface="+mn-cs"/>
      </a:defRPr>
    </a:lvl8pPr>
    <a:lvl9pPr marL="3657600" algn="l" defTabSz="914400" rtl="0" eaLnBrk="1" latinLnBrk="1" hangingPunct="1">
      <a:defRPr kumimoji="1" sz="1400" kern="1200">
        <a:solidFill>
          <a:schemeClr val="tx1"/>
        </a:solidFill>
        <a:latin typeface="HY헤드라인M" pitchFamily="18" charset="-127"/>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B97"/>
    <a:srgbClr val="181288"/>
    <a:srgbClr val="613997"/>
    <a:srgbClr val="000099"/>
    <a:srgbClr val="A9C6F5"/>
    <a:srgbClr val="C7DAF9"/>
    <a:srgbClr val="FFDC47"/>
    <a:srgbClr val="C0C0C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616DA210-FB5B-4158-B5E0-FEB733F419BA}" styleName="밝은 스타일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269D01E-BC32-4049-B463-5C60D7B0CCD2}" styleName="테마 스타일 2 - 강조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테마 스타일 2 - 강조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밝은 스타일 3 - 강조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7AC3CCA-C797-4891-BE02-D94E43425B78}" styleName="보통 스타일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autoAdjust="0"/>
    <p:restoredTop sz="97167" autoAdjust="0"/>
  </p:normalViewPr>
  <p:slideViewPr>
    <p:cSldViewPr>
      <p:cViewPr>
        <p:scale>
          <a:sx n="80" d="100"/>
          <a:sy n="80" d="100"/>
        </p:scale>
        <p:origin x="-2766" y="-786"/>
      </p:cViewPr>
      <p:guideLst>
        <p:guide orient="horz" pos="572"/>
        <p:guide orient="horz" pos="4110"/>
        <p:guide orient="horz" pos="4292"/>
        <p:guide pos="226"/>
        <p:guide pos="2880"/>
        <p:guide pos="5534"/>
        <p:guide pos="136"/>
        <p:guide pos="3447"/>
        <p:guide pos="29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bwMode="auto">
          <a:xfrm>
            <a:off x="0" y="0"/>
            <a:ext cx="2890665" cy="496968"/>
          </a:xfrm>
          <a:prstGeom prst="rect">
            <a:avLst/>
          </a:prstGeom>
          <a:noFill/>
          <a:ln w="9525">
            <a:noFill/>
            <a:miter lim="800000"/>
            <a:headEnd/>
            <a:tailEnd/>
          </a:ln>
        </p:spPr>
        <p:txBody>
          <a:bodyPr vert="horz" wrap="square" lIns="91713" tIns="45857" rIns="91713" bIns="45857" numCol="1" anchor="t" anchorCtr="0" compatLnSpc="1">
            <a:prstTxWarp prst="textNoShape">
              <a:avLst/>
            </a:prstTxWarp>
          </a:bodyPr>
          <a:lstStyle>
            <a:lvl1pPr defTabSz="917575">
              <a:spcBef>
                <a:spcPct val="50000"/>
              </a:spcBef>
              <a:buFont typeface="Wingdings" pitchFamily="2" charset="2"/>
              <a:buNone/>
              <a:defRPr sz="1200">
                <a:solidFill>
                  <a:schemeClr val="bg2"/>
                </a:solidFill>
                <a:latin typeface="HY견고딕" pitchFamily="18" charset="-127"/>
                <a:ea typeface="HY견고딕" pitchFamily="18" charset="-127"/>
              </a:defRPr>
            </a:lvl1pPr>
          </a:lstStyle>
          <a:p>
            <a:pPr>
              <a:defRPr/>
            </a:pPr>
            <a:endParaRPr lang="ko-KR" altLang="en-US"/>
          </a:p>
        </p:txBody>
      </p:sp>
      <p:sp>
        <p:nvSpPr>
          <p:cNvPr id="3" name="날짜 개체 틀 2"/>
          <p:cNvSpPr>
            <a:spLocks noGrp="1"/>
          </p:cNvSpPr>
          <p:nvPr>
            <p:ph type="dt" sz="quarter" idx="1"/>
          </p:nvPr>
        </p:nvSpPr>
        <p:spPr bwMode="auto">
          <a:xfrm>
            <a:off x="3776866" y="0"/>
            <a:ext cx="2890665" cy="496968"/>
          </a:xfrm>
          <a:prstGeom prst="rect">
            <a:avLst/>
          </a:prstGeom>
          <a:noFill/>
          <a:ln w="9525">
            <a:noFill/>
            <a:miter lim="800000"/>
            <a:headEnd/>
            <a:tailEnd/>
          </a:ln>
        </p:spPr>
        <p:txBody>
          <a:bodyPr vert="horz" wrap="square" lIns="91713" tIns="45857" rIns="91713" bIns="45857" numCol="1" anchor="t" anchorCtr="0" compatLnSpc="1">
            <a:prstTxWarp prst="textNoShape">
              <a:avLst/>
            </a:prstTxWarp>
          </a:bodyPr>
          <a:lstStyle>
            <a:lvl1pPr algn="r" defTabSz="917575">
              <a:spcBef>
                <a:spcPct val="50000"/>
              </a:spcBef>
              <a:buFont typeface="Wingdings" pitchFamily="2" charset="2"/>
              <a:buNone/>
              <a:defRPr sz="1200">
                <a:solidFill>
                  <a:schemeClr val="bg2"/>
                </a:solidFill>
                <a:latin typeface="HY견고딕" pitchFamily="18" charset="-127"/>
                <a:ea typeface="HY견고딕" pitchFamily="18" charset="-127"/>
              </a:defRPr>
            </a:lvl1pPr>
          </a:lstStyle>
          <a:p>
            <a:pPr>
              <a:defRPr/>
            </a:pPr>
            <a:fld id="{60C96887-D672-4BB0-947A-12BBB0A6FC3E}" type="datetimeFigureOut">
              <a:rPr lang="ko-KR" altLang="en-US"/>
              <a:pPr>
                <a:defRPr/>
              </a:pPr>
              <a:t>2014-04-09</a:t>
            </a:fld>
            <a:endParaRPr lang="en-US" altLang="ko-KR"/>
          </a:p>
        </p:txBody>
      </p:sp>
      <p:sp>
        <p:nvSpPr>
          <p:cNvPr id="4" name="바닥글 개체 틀 3"/>
          <p:cNvSpPr>
            <a:spLocks noGrp="1"/>
          </p:cNvSpPr>
          <p:nvPr>
            <p:ph type="ftr" sz="quarter" idx="2"/>
          </p:nvPr>
        </p:nvSpPr>
        <p:spPr bwMode="auto">
          <a:xfrm>
            <a:off x="0" y="9429672"/>
            <a:ext cx="2890665" cy="496967"/>
          </a:xfrm>
          <a:prstGeom prst="rect">
            <a:avLst/>
          </a:prstGeom>
          <a:noFill/>
          <a:ln w="9525">
            <a:noFill/>
            <a:miter lim="800000"/>
            <a:headEnd/>
            <a:tailEnd/>
          </a:ln>
        </p:spPr>
        <p:txBody>
          <a:bodyPr vert="horz" wrap="square" lIns="91713" tIns="45857" rIns="91713" bIns="45857" numCol="1" anchor="b" anchorCtr="0" compatLnSpc="1">
            <a:prstTxWarp prst="textNoShape">
              <a:avLst/>
            </a:prstTxWarp>
          </a:bodyPr>
          <a:lstStyle>
            <a:lvl1pPr defTabSz="917575">
              <a:spcBef>
                <a:spcPct val="50000"/>
              </a:spcBef>
              <a:buFont typeface="Wingdings" pitchFamily="2" charset="2"/>
              <a:buNone/>
              <a:defRPr sz="1200">
                <a:solidFill>
                  <a:schemeClr val="bg2"/>
                </a:solidFill>
                <a:latin typeface="HY견고딕" pitchFamily="18" charset="-127"/>
                <a:ea typeface="HY견고딕" pitchFamily="18" charset="-127"/>
              </a:defRPr>
            </a:lvl1pPr>
          </a:lstStyle>
          <a:p>
            <a:pPr>
              <a:defRPr/>
            </a:pPr>
            <a:endParaRPr lang="ko-KR" altLang="en-US"/>
          </a:p>
        </p:txBody>
      </p:sp>
      <p:sp>
        <p:nvSpPr>
          <p:cNvPr id="5" name="슬라이드 번호 개체 틀 4"/>
          <p:cNvSpPr>
            <a:spLocks noGrp="1"/>
          </p:cNvSpPr>
          <p:nvPr>
            <p:ph type="sldNum" sz="quarter" idx="3"/>
          </p:nvPr>
        </p:nvSpPr>
        <p:spPr bwMode="auto">
          <a:xfrm>
            <a:off x="3776866" y="9429672"/>
            <a:ext cx="2890665" cy="496967"/>
          </a:xfrm>
          <a:prstGeom prst="rect">
            <a:avLst/>
          </a:prstGeom>
          <a:noFill/>
          <a:ln w="9525">
            <a:noFill/>
            <a:miter lim="800000"/>
            <a:headEnd/>
            <a:tailEnd/>
          </a:ln>
        </p:spPr>
        <p:txBody>
          <a:bodyPr vert="horz" wrap="square" lIns="91713" tIns="45857" rIns="91713" bIns="45857" numCol="1" anchor="b" anchorCtr="0" compatLnSpc="1">
            <a:prstTxWarp prst="textNoShape">
              <a:avLst/>
            </a:prstTxWarp>
          </a:bodyPr>
          <a:lstStyle>
            <a:lvl1pPr algn="r" defTabSz="917575">
              <a:spcBef>
                <a:spcPct val="50000"/>
              </a:spcBef>
              <a:buFont typeface="Wingdings" pitchFamily="2" charset="2"/>
              <a:buNone/>
              <a:defRPr sz="1200">
                <a:solidFill>
                  <a:schemeClr val="bg2"/>
                </a:solidFill>
                <a:latin typeface="HY견고딕" pitchFamily="18" charset="-127"/>
                <a:ea typeface="HY견고딕" pitchFamily="18" charset="-127"/>
              </a:defRPr>
            </a:lvl1pPr>
          </a:lstStyle>
          <a:p>
            <a:pPr>
              <a:defRPr/>
            </a:pPr>
            <a:fld id="{4E643D09-CAB8-4C13-9446-3AE242746C7C}" type="slidenum">
              <a:rPr lang="ko-KR" altLang="en-US"/>
              <a:pPr>
                <a:defRPr/>
              </a:pPr>
              <a:t>‹#›</a:t>
            </a:fld>
            <a:endParaRPr lang="en-US" altLang="ko-KR"/>
          </a:p>
        </p:txBody>
      </p:sp>
    </p:spTree>
    <p:extLst>
      <p:ext uri="{BB962C8B-B14F-4D97-AF65-F5344CB8AC3E}">
        <p14:creationId xmlns:p14="http://schemas.microsoft.com/office/powerpoint/2010/main" xmlns="" val="426634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90665" cy="496968"/>
          </a:xfrm>
          <a:prstGeom prst="rect">
            <a:avLst/>
          </a:prstGeom>
          <a:noFill/>
          <a:ln w="9525">
            <a:noFill/>
            <a:miter lim="800000"/>
            <a:headEnd/>
            <a:tailEnd/>
          </a:ln>
        </p:spPr>
        <p:txBody>
          <a:bodyPr vert="horz" wrap="square" lIns="91713" tIns="45857" rIns="91713" bIns="45857" numCol="1" anchor="t" anchorCtr="0" compatLnSpc="1">
            <a:prstTxWarp prst="textNoShape">
              <a:avLst/>
            </a:prstTxWarp>
          </a:bodyPr>
          <a:lstStyle>
            <a:lvl1pPr defTabSz="917575">
              <a:buFontTx/>
              <a:buNone/>
              <a:defRPr sz="1200">
                <a:latin typeface="HY견고딕" pitchFamily="18" charset="-127"/>
                <a:ea typeface="HY견고딕" pitchFamily="18" charset="-127"/>
              </a:defRPr>
            </a:lvl1pPr>
          </a:lstStyle>
          <a:p>
            <a:pPr>
              <a:defRPr/>
            </a:pPr>
            <a:endParaRPr lang="en-US" altLang="ko-KR"/>
          </a:p>
        </p:txBody>
      </p:sp>
      <p:sp>
        <p:nvSpPr>
          <p:cNvPr id="3075" name="Rectangle 3"/>
          <p:cNvSpPr>
            <a:spLocks noGrp="1" noChangeArrowheads="1"/>
          </p:cNvSpPr>
          <p:nvPr>
            <p:ph type="dt" idx="1"/>
          </p:nvPr>
        </p:nvSpPr>
        <p:spPr bwMode="auto">
          <a:xfrm>
            <a:off x="3776866" y="0"/>
            <a:ext cx="2890665" cy="496968"/>
          </a:xfrm>
          <a:prstGeom prst="rect">
            <a:avLst/>
          </a:prstGeom>
          <a:noFill/>
          <a:ln w="9525">
            <a:noFill/>
            <a:miter lim="800000"/>
            <a:headEnd/>
            <a:tailEnd/>
          </a:ln>
        </p:spPr>
        <p:txBody>
          <a:bodyPr vert="horz" wrap="square" lIns="91713" tIns="45857" rIns="91713" bIns="45857" numCol="1" anchor="t" anchorCtr="0" compatLnSpc="1">
            <a:prstTxWarp prst="textNoShape">
              <a:avLst/>
            </a:prstTxWarp>
          </a:bodyPr>
          <a:lstStyle>
            <a:lvl1pPr algn="r" defTabSz="917575">
              <a:buFontTx/>
              <a:buNone/>
              <a:defRPr sz="1200">
                <a:latin typeface="HY견고딕" pitchFamily="18" charset="-127"/>
                <a:ea typeface="HY견고딕" pitchFamily="18" charset="-127"/>
              </a:defRPr>
            </a:lvl1pPr>
          </a:lstStyle>
          <a:p>
            <a:pPr>
              <a:defRPr/>
            </a:pPr>
            <a:endParaRPr lang="en-US" altLang="ko-KR"/>
          </a:p>
        </p:txBody>
      </p:sp>
      <p:sp>
        <p:nvSpPr>
          <p:cNvPr id="18436" name="Rectangle 4"/>
          <p:cNvSpPr>
            <a:spLocks noGrp="1" noRot="1" noChangeAspect="1" noChangeArrowheads="1" noTextEdit="1"/>
          </p:cNvSpPr>
          <p:nvPr>
            <p:ph type="sldImg" idx="2"/>
          </p:nvPr>
        </p:nvSpPr>
        <p:spPr bwMode="auto">
          <a:xfrm>
            <a:off x="855663" y="746125"/>
            <a:ext cx="4959350" cy="371951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66598" y="4715630"/>
            <a:ext cx="5335893" cy="4469528"/>
          </a:xfrm>
          <a:prstGeom prst="rect">
            <a:avLst/>
          </a:prstGeom>
          <a:noFill/>
          <a:ln w="9525">
            <a:noFill/>
            <a:miter lim="800000"/>
            <a:headEnd/>
            <a:tailEnd/>
          </a:ln>
        </p:spPr>
        <p:txBody>
          <a:bodyPr vert="horz" wrap="square" lIns="91713" tIns="45857" rIns="91713" bIns="45857" numCol="1" anchor="t"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3078" name="Rectangle 6"/>
          <p:cNvSpPr>
            <a:spLocks noGrp="1" noChangeArrowheads="1"/>
          </p:cNvSpPr>
          <p:nvPr>
            <p:ph type="ftr" sz="quarter" idx="4"/>
          </p:nvPr>
        </p:nvSpPr>
        <p:spPr bwMode="auto">
          <a:xfrm>
            <a:off x="0" y="9429672"/>
            <a:ext cx="2890665" cy="496967"/>
          </a:xfrm>
          <a:prstGeom prst="rect">
            <a:avLst/>
          </a:prstGeom>
          <a:noFill/>
          <a:ln w="9525">
            <a:noFill/>
            <a:miter lim="800000"/>
            <a:headEnd/>
            <a:tailEnd/>
          </a:ln>
        </p:spPr>
        <p:txBody>
          <a:bodyPr vert="horz" wrap="square" lIns="91713" tIns="45857" rIns="91713" bIns="45857" numCol="1" anchor="b" anchorCtr="0" compatLnSpc="1">
            <a:prstTxWarp prst="textNoShape">
              <a:avLst/>
            </a:prstTxWarp>
          </a:bodyPr>
          <a:lstStyle>
            <a:lvl1pPr defTabSz="917575">
              <a:buFontTx/>
              <a:buNone/>
              <a:defRPr sz="1200">
                <a:latin typeface="HY견고딕" pitchFamily="18" charset="-127"/>
                <a:ea typeface="HY견고딕" pitchFamily="18" charset="-127"/>
              </a:defRPr>
            </a:lvl1pPr>
          </a:lstStyle>
          <a:p>
            <a:pPr>
              <a:defRPr/>
            </a:pPr>
            <a:endParaRPr lang="en-US" altLang="ko-KR"/>
          </a:p>
        </p:txBody>
      </p:sp>
      <p:sp>
        <p:nvSpPr>
          <p:cNvPr id="3079" name="Rectangle 7"/>
          <p:cNvSpPr>
            <a:spLocks noGrp="1" noChangeArrowheads="1"/>
          </p:cNvSpPr>
          <p:nvPr>
            <p:ph type="sldNum" sz="quarter" idx="5"/>
          </p:nvPr>
        </p:nvSpPr>
        <p:spPr bwMode="auto">
          <a:xfrm>
            <a:off x="3776866" y="9429672"/>
            <a:ext cx="2890665" cy="496967"/>
          </a:xfrm>
          <a:prstGeom prst="rect">
            <a:avLst/>
          </a:prstGeom>
          <a:noFill/>
          <a:ln w="9525">
            <a:noFill/>
            <a:miter lim="800000"/>
            <a:headEnd/>
            <a:tailEnd/>
          </a:ln>
        </p:spPr>
        <p:txBody>
          <a:bodyPr vert="horz" wrap="square" lIns="91713" tIns="45857" rIns="91713" bIns="45857" numCol="1" anchor="b" anchorCtr="0" compatLnSpc="1">
            <a:prstTxWarp prst="textNoShape">
              <a:avLst/>
            </a:prstTxWarp>
          </a:bodyPr>
          <a:lstStyle>
            <a:lvl1pPr algn="r" defTabSz="917575">
              <a:buFontTx/>
              <a:buNone/>
              <a:defRPr sz="1200">
                <a:latin typeface="HY견고딕" pitchFamily="18" charset="-127"/>
                <a:ea typeface="HY견고딕" pitchFamily="18" charset="-127"/>
              </a:defRPr>
            </a:lvl1pPr>
          </a:lstStyle>
          <a:p>
            <a:pPr>
              <a:defRPr/>
            </a:pPr>
            <a:fld id="{AA1284D2-E087-493C-B387-16C0D5C443EE}" type="slidenum">
              <a:rPr lang="en-US" altLang="ko-KR"/>
              <a:pPr>
                <a:defRPr/>
              </a:pPr>
              <a:t>‹#›</a:t>
            </a:fld>
            <a:endParaRPr lang="en-US" altLang="ko-KR"/>
          </a:p>
        </p:txBody>
      </p:sp>
    </p:spTree>
    <p:extLst>
      <p:ext uri="{BB962C8B-B14F-4D97-AF65-F5344CB8AC3E}">
        <p14:creationId xmlns:p14="http://schemas.microsoft.com/office/powerpoint/2010/main" xmlns="" val="768044009"/>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HY견고딕" pitchFamily="18" charset="-127"/>
        <a:ea typeface="HY견고딕" pitchFamily="18" charset="-127"/>
        <a:cs typeface="+mn-cs"/>
      </a:defRPr>
    </a:lvl1pPr>
    <a:lvl2pPr marL="457200" algn="l" rtl="0" eaLnBrk="0" fontAlgn="base" latinLnBrk="1" hangingPunct="0">
      <a:spcBef>
        <a:spcPct val="30000"/>
      </a:spcBef>
      <a:spcAft>
        <a:spcPct val="0"/>
      </a:spcAft>
      <a:defRPr kumimoji="1" sz="1200" kern="1200">
        <a:solidFill>
          <a:schemeClr val="tx1"/>
        </a:solidFill>
        <a:latin typeface="HY견고딕" pitchFamily="18" charset="-127"/>
        <a:ea typeface="HY견고딕" pitchFamily="18" charset="-127"/>
        <a:cs typeface="+mn-cs"/>
      </a:defRPr>
    </a:lvl2pPr>
    <a:lvl3pPr marL="914400" algn="l" rtl="0" eaLnBrk="0" fontAlgn="base" latinLnBrk="1" hangingPunct="0">
      <a:spcBef>
        <a:spcPct val="30000"/>
      </a:spcBef>
      <a:spcAft>
        <a:spcPct val="0"/>
      </a:spcAft>
      <a:defRPr kumimoji="1" sz="1200" kern="1200">
        <a:solidFill>
          <a:schemeClr val="tx1"/>
        </a:solidFill>
        <a:latin typeface="HY견고딕" pitchFamily="18" charset="-127"/>
        <a:ea typeface="HY견고딕" pitchFamily="18" charset="-127"/>
        <a:cs typeface="+mn-cs"/>
      </a:defRPr>
    </a:lvl3pPr>
    <a:lvl4pPr marL="1371600" algn="l" rtl="0" eaLnBrk="0" fontAlgn="base" latinLnBrk="1" hangingPunct="0">
      <a:spcBef>
        <a:spcPct val="30000"/>
      </a:spcBef>
      <a:spcAft>
        <a:spcPct val="0"/>
      </a:spcAft>
      <a:defRPr kumimoji="1" sz="1200" kern="1200">
        <a:solidFill>
          <a:schemeClr val="tx1"/>
        </a:solidFill>
        <a:latin typeface="HY견고딕" pitchFamily="18" charset="-127"/>
        <a:ea typeface="HY견고딕" pitchFamily="18" charset="-127"/>
        <a:cs typeface="+mn-cs"/>
      </a:defRPr>
    </a:lvl4pPr>
    <a:lvl5pPr marL="1828800" algn="l" rtl="0" eaLnBrk="0" fontAlgn="base" latinLnBrk="1" hangingPunct="0">
      <a:spcBef>
        <a:spcPct val="30000"/>
      </a:spcBef>
      <a:spcAft>
        <a:spcPct val="0"/>
      </a:spcAft>
      <a:defRPr kumimoji="1" sz="1200" kern="1200">
        <a:solidFill>
          <a:schemeClr val="tx1"/>
        </a:solidFill>
        <a:latin typeface="HY견고딕" pitchFamily="18" charset="-127"/>
        <a:ea typeface="HY견고딕" pitchFamily="18"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17EE496-4E81-465F-A65D-890C9971897F}" type="slidenum">
              <a:rPr lang="ko-KR" altLang="en-US" smtClean="0"/>
              <a:pPr/>
              <a:t>0</a:t>
            </a:fld>
            <a:endParaRPr lang="ko-KR" altLang="en-US" dirty="0"/>
          </a:p>
        </p:txBody>
      </p:sp>
    </p:spTree>
    <p:extLst>
      <p:ext uri="{BB962C8B-B14F-4D97-AF65-F5344CB8AC3E}">
        <p14:creationId xmlns:p14="http://schemas.microsoft.com/office/powerpoint/2010/main" xmlns="" val="2802917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75CA50EF-8E64-483D-A979-0423886F9335}" type="slidenum">
              <a:rPr lang="en-US" altLang="ko-KR" smtClean="0"/>
              <a:pPr/>
              <a:t>1</a:t>
            </a:fld>
            <a:endParaRPr lang="en-US" altLang="ko-KR"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ko-KR" altLang="ko-K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855663" y="746125"/>
            <a:ext cx="4959350" cy="3721100"/>
          </a:xfrm>
          <a:ln/>
        </p:spPr>
      </p:sp>
      <p:sp>
        <p:nvSpPr>
          <p:cNvPr id="29698" name="Rectangle 3"/>
          <p:cNvSpPr>
            <a:spLocks noGrp="1" noChangeArrowheads="1"/>
          </p:cNvSpPr>
          <p:nvPr>
            <p:ph type="body" idx="1"/>
          </p:nvPr>
        </p:nvSpPr>
        <p:spPr>
          <a:xfrm>
            <a:off x="666598" y="4717218"/>
            <a:ext cx="5335893" cy="4467939"/>
          </a:xfrm>
          <a:noFill/>
          <a:ln/>
        </p:spPr>
        <p:txBody>
          <a:bodyPr lIns="91429" tIns="45714" rIns="91429" bIns="45714"/>
          <a:lstStyle/>
          <a:p>
            <a:pPr eaLnBrk="1" hangingPunct="1"/>
            <a:endParaRPr lang="ko-KR"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858838" y="749300"/>
            <a:ext cx="4953000" cy="3716338"/>
          </a:xfrm>
          <a:ln/>
        </p:spPr>
      </p:sp>
      <p:sp>
        <p:nvSpPr>
          <p:cNvPr id="3174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858838" y="749300"/>
            <a:ext cx="4953000" cy="3716338"/>
          </a:xfrm>
          <a:ln/>
        </p:spPr>
      </p:sp>
      <p:sp>
        <p:nvSpPr>
          <p:cNvPr id="33794"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858838" y="749300"/>
            <a:ext cx="4953000" cy="3716338"/>
          </a:xfrm>
          <a:ln/>
        </p:spPr>
      </p:sp>
      <p:sp>
        <p:nvSpPr>
          <p:cNvPr id="35842"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858838" y="749300"/>
            <a:ext cx="4953000" cy="3716338"/>
          </a:xfrm>
          <a:ln/>
        </p:spPr>
      </p:sp>
      <p:sp>
        <p:nvSpPr>
          <p:cNvPr id="37890"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858838" y="749300"/>
            <a:ext cx="4953000" cy="3716338"/>
          </a:xfrm>
          <a:ln/>
        </p:spPr>
      </p:sp>
      <p:sp>
        <p:nvSpPr>
          <p:cNvPr id="4198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858838" y="749300"/>
            <a:ext cx="4953000" cy="3716338"/>
          </a:xfrm>
          <a:ln/>
        </p:spPr>
      </p:sp>
      <p:sp>
        <p:nvSpPr>
          <p:cNvPr id="44034"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858838" y="749300"/>
            <a:ext cx="4953000" cy="3716338"/>
          </a:xfrm>
          <a:ln/>
        </p:spPr>
      </p:sp>
      <p:sp>
        <p:nvSpPr>
          <p:cNvPr id="46082"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855663" y="746125"/>
            <a:ext cx="4959350" cy="3721100"/>
          </a:xfrm>
          <a:ln/>
        </p:spPr>
      </p:sp>
      <p:sp>
        <p:nvSpPr>
          <p:cNvPr id="50178" name="Rectangle 3"/>
          <p:cNvSpPr>
            <a:spLocks noGrp="1" noChangeArrowheads="1"/>
          </p:cNvSpPr>
          <p:nvPr>
            <p:ph type="body" idx="1"/>
          </p:nvPr>
        </p:nvSpPr>
        <p:spPr>
          <a:xfrm>
            <a:off x="666598" y="4717218"/>
            <a:ext cx="5335893" cy="4467939"/>
          </a:xfrm>
          <a:noFill/>
          <a:ln/>
        </p:spPr>
        <p:txBody>
          <a:bodyPr lIns="91429" tIns="45714" rIns="91429" bIns="45714"/>
          <a:lstStyle/>
          <a:p>
            <a:pPr eaLnBrk="1" hangingPunct="1"/>
            <a:endParaRPr lang="ko-KR"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858838" y="749300"/>
            <a:ext cx="4953000" cy="3716338"/>
          </a:xfrm>
          <a:ln/>
        </p:spPr>
      </p:sp>
      <p:sp>
        <p:nvSpPr>
          <p:cNvPr id="5222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858838" y="749300"/>
            <a:ext cx="4953000" cy="3716338"/>
          </a:xfrm>
          <a:ln/>
        </p:spPr>
      </p:sp>
      <p:sp>
        <p:nvSpPr>
          <p:cNvPr id="56322"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858838" y="749300"/>
            <a:ext cx="4953000" cy="3716338"/>
          </a:xfrm>
          <a:ln/>
        </p:spPr>
      </p:sp>
      <p:sp>
        <p:nvSpPr>
          <p:cNvPr id="60418"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858838" y="749300"/>
            <a:ext cx="4953000" cy="3716338"/>
          </a:xfrm>
          <a:ln/>
        </p:spPr>
      </p:sp>
      <p:sp>
        <p:nvSpPr>
          <p:cNvPr id="6246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858838" y="749300"/>
            <a:ext cx="4953000" cy="3716338"/>
          </a:xfrm>
          <a:ln/>
        </p:spPr>
      </p:sp>
      <p:sp>
        <p:nvSpPr>
          <p:cNvPr id="64514"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858838" y="749300"/>
            <a:ext cx="4953000" cy="3716338"/>
          </a:xfrm>
          <a:ln/>
        </p:spPr>
      </p:sp>
      <p:sp>
        <p:nvSpPr>
          <p:cNvPr id="66562"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858838" y="749300"/>
            <a:ext cx="4953000" cy="3716338"/>
          </a:xfrm>
          <a:ln/>
        </p:spPr>
      </p:sp>
      <p:sp>
        <p:nvSpPr>
          <p:cNvPr id="68610"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858838" y="749300"/>
            <a:ext cx="4953000" cy="3716338"/>
          </a:xfrm>
          <a:ln/>
        </p:spPr>
      </p:sp>
      <p:sp>
        <p:nvSpPr>
          <p:cNvPr id="7270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xfrm>
            <a:off x="858838" y="749300"/>
            <a:ext cx="4953000" cy="3716338"/>
          </a:xfrm>
          <a:ln/>
        </p:spPr>
      </p:sp>
      <p:sp>
        <p:nvSpPr>
          <p:cNvPr id="76802"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858838" y="749300"/>
            <a:ext cx="4953000" cy="3716338"/>
          </a:xfrm>
          <a:ln/>
        </p:spPr>
      </p:sp>
      <p:sp>
        <p:nvSpPr>
          <p:cNvPr id="80898"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858838" y="749300"/>
            <a:ext cx="4953000" cy="3716338"/>
          </a:xfrm>
          <a:ln/>
        </p:spPr>
      </p:sp>
      <p:sp>
        <p:nvSpPr>
          <p:cNvPr id="82946"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858838" y="749300"/>
            <a:ext cx="4953000" cy="3716338"/>
          </a:xfrm>
          <a:ln/>
        </p:spPr>
      </p:sp>
      <p:sp>
        <p:nvSpPr>
          <p:cNvPr id="84994"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858838" y="749300"/>
            <a:ext cx="4953000" cy="3716338"/>
          </a:xfrm>
          <a:ln/>
        </p:spPr>
      </p:sp>
      <p:sp>
        <p:nvSpPr>
          <p:cNvPr id="89090"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858838" y="749300"/>
            <a:ext cx="4953000" cy="3716338"/>
          </a:xfrm>
          <a:ln/>
        </p:spPr>
      </p:sp>
      <p:sp>
        <p:nvSpPr>
          <p:cNvPr id="91138"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855663" y="746125"/>
            <a:ext cx="4959350" cy="3721100"/>
          </a:xfrm>
          <a:ln/>
        </p:spPr>
      </p:sp>
      <p:sp>
        <p:nvSpPr>
          <p:cNvPr id="50178" name="Rectangle 3"/>
          <p:cNvSpPr>
            <a:spLocks noGrp="1" noChangeArrowheads="1"/>
          </p:cNvSpPr>
          <p:nvPr>
            <p:ph type="body" idx="1"/>
          </p:nvPr>
        </p:nvSpPr>
        <p:spPr>
          <a:xfrm>
            <a:off x="666598" y="4717218"/>
            <a:ext cx="5335893" cy="4467939"/>
          </a:xfrm>
          <a:noFill/>
          <a:ln/>
        </p:spPr>
        <p:txBody>
          <a:bodyPr lIns="91429" tIns="45714" rIns="91429" bIns="45714"/>
          <a:lstStyle/>
          <a:p>
            <a:pPr eaLnBrk="1" hangingPunct="1"/>
            <a:endParaRPr lang="ko-KR"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858838" y="749300"/>
            <a:ext cx="4953000" cy="3716338"/>
          </a:xfrm>
          <a:ln/>
        </p:spPr>
      </p:sp>
      <p:sp>
        <p:nvSpPr>
          <p:cNvPr id="40963"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858838" y="749300"/>
            <a:ext cx="4953000" cy="3716338"/>
          </a:xfrm>
          <a:ln/>
        </p:spPr>
      </p:sp>
      <p:sp>
        <p:nvSpPr>
          <p:cNvPr id="48131"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855663" y="746125"/>
            <a:ext cx="4959350" cy="3721100"/>
          </a:xfrm>
          <a:ln/>
        </p:spPr>
      </p:sp>
      <p:sp>
        <p:nvSpPr>
          <p:cNvPr id="93186" name="Rectangle 3"/>
          <p:cNvSpPr>
            <a:spLocks noGrp="1" noChangeArrowheads="1"/>
          </p:cNvSpPr>
          <p:nvPr>
            <p:ph type="body" idx="1"/>
          </p:nvPr>
        </p:nvSpPr>
        <p:spPr>
          <a:xfrm>
            <a:off x="666598" y="4717218"/>
            <a:ext cx="5335893" cy="4467939"/>
          </a:xfrm>
          <a:noFill/>
          <a:ln/>
        </p:spPr>
        <p:txBody>
          <a:bodyPr lIns="91429" tIns="45714" rIns="91429" bIns="45714"/>
          <a:lstStyle/>
          <a:p>
            <a:pPr eaLnBrk="1" hangingPunct="1"/>
            <a:endParaRPr lang="ko-KR"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858838" y="749300"/>
            <a:ext cx="4953000" cy="3716338"/>
          </a:xfrm>
          <a:ln/>
        </p:spPr>
      </p:sp>
      <p:sp>
        <p:nvSpPr>
          <p:cNvPr id="95234"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858838" y="749300"/>
            <a:ext cx="4953000" cy="3716338"/>
          </a:xfrm>
          <a:ln/>
        </p:spPr>
      </p:sp>
      <p:sp>
        <p:nvSpPr>
          <p:cNvPr id="99330" name="Rectangle 3"/>
          <p:cNvSpPr>
            <a:spLocks noGrp="1" noChangeArrowheads="1"/>
          </p:cNvSpPr>
          <p:nvPr>
            <p:ph type="body" idx="1"/>
          </p:nvPr>
        </p:nvSpPr>
        <p:spPr>
          <a:xfrm>
            <a:off x="666598" y="4717219"/>
            <a:ext cx="5335893" cy="4463175"/>
          </a:xfrm>
          <a:noFill/>
          <a:ln/>
        </p:spPr>
        <p:txBody>
          <a:bodyPr lIns="89963" tIns="44984" rIns="89963" bIns="44984"/>
          <a:lstStyle/>
          <a:p>
            <a:pPr eaLnBrk="1" hangingPunct="1"/>
            <a:endParaRPr lang="ko-K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F41A9CF1-6D68-48F3-8288-1D5024461305}" type="slidenum">
              <a:rPr lang="en-US" altLang="ko-KR"/>
              <a:pPr>
                <a:defRPr/>
              </a:pPr>
              <a:t>‹#›</a:t>
            </a:fld>
            <a:r>
              <a:rPr lang="en-US" altLang="ko-KR"/>
              <a:t> -</a:t>
            </a:r>
            <a:endParaRPr lang="en-US" altLang="ko-K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a:xfrm>
            <a:off x="457200" y="1600200"/>
            <a:ext cx="8229600" cy="4525963"/>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016C1259-8BF1-46B9-8EBB-438ED872523D}" type="slidenum">
              <a:rPr lang="en-US" altLang="ko-KR"/>
              <a:pPr>
                <a:defRPr/>
              </a:pPr>
              <a:t>‹#›</a:t>
            </a:fld>
            <a:r>
              <a:rPr lang="en-US" altLang="ko-KR"/>
              <a:t> -</a:t>
            </a:r>
            <a:endParaRPr lang="en-US" altLang="ko-K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5D6F0094-67F9-4D59-BE51-B79B74706C9F}" type="slidenum">
              <a:rPr lang="en-US" altLang="ko-KR"/>
              <a:pPr>
                <a:defRPr/>
              </a:pPr>
              <a:t>‹#›</a:t>
            </a:fld>
            <a:r>
              <a:rPr lang="en-US" altLang="ko-KR"/>
              <a:t> -</a:t>
            </a:r>
            <a:endParaRPr lang="en-US" altLang="ko-K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17"/>
          <p:cNvSpPr>
            <a:spLocks noGrp="1" noChangeArrowheads="1"/>
          </p:cNvSpPr>
          <p:nvPr>
            <p:ph type="sldNum" sz="quarter" idx="10"/>
          </p:nvPr>
        </p:nvSpPr>
        <p:spPr>
          <a:ln/>
        </p:spPr>
        <p:txBody>
          <a:bodyPr/>
          <a:lstStyle>
            <a:lvl1pPr>
              <a:defRPr/>
            </a:lvl1pPr>
          </a:lstStyle>
          <a:p>
            <a:pPr>
              <a:defRPr/>
            </a:pPr>
            <a:r>
              <a:rPr lang="en-US" altLang="ko-KR"/>
              <a:t>- </a:t>
            </a:r>
            <a:fld id="{2E6EE23A-DFEE-4C0F-9BA7-0A058BBEAAAE}" type="slidenum">
              <a:rPr lang="en-US" altLang="ko-KR"/>
              <a:pPr>
                <a:defRPr/>
              </a:pPr>
              <a:t>‹#›</a:t>
            </a:fld>
            <a:r>
              <a:rPr lang="en-US" altLang="ko-KR"/>
              <a:t> -</a:t>
            </a:r>
            <a:endParaRPr lang="en-US" altLang="ko-K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17"/>
          <p:cNvSpPr>
            <a:spLocks noGrp="1" noChangeArrowheads="1"/>
          </p:cNvSpPr>
          <p:nvPr>
            <p:ph type="sldNum" sz="quarter" idx="10"/>
          </p:nvPr>
        </p:nvSpPr>
        <p:spPr>
          <a:ln/>
        </p:spPr>
        <p:txBody>
          <a:bodyPr/>
          <a:lstStyle>
            <a:lvl1pPr>
              <a:defRPr/>
            </a:lvl1pPr>
          </a:lstStyle>
          <a:p>
            <a:pPr>
              <a:defRPr/>
            </a:pPr>
            <a:r>
              <a:rPr lang="en-US" altLang="ko-KR"/>
              <a:t>- </a:t>
            </a:r>
            <a:fld id="{4BD57195-01A6-4628-880C-472F52DD00CA}" type="slidenum">
              <a:rPr lang="en-US" altLang="ko-KR"/>
              <a:pPr>
                <a:defRPr/>
              </a:pPr>
              <a:t>‹#›</a:t>
            </a:fld>
            <a:r>
              <a:rPr lang="en-US" altLang="ko-KR"/>
              <a:t> -</a:t>
            </a:r>
            <a:endParaRPr lang="en-US" altLang="ko-K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Rectangle 17"/>
          <p:cNvSpPr>
            <a:spLocks noGrp="1" noChangeArrowheads="1"/>
          </p:cNvSpPr>
          <p:nvPr>
            <p:ph type="sldNum" sz="quarter" idx="10"/>
          </p:nvPr>
        </p:nvSpPr>
        <p:spPr>
          <a:ln/>
        </p:spPr>
        <p:txBody>
          <a:bodyPr/>
          <a:lstStyle>
            <a:lvl1pPr>
              <a:defRPr/>
            </a:lvl1pPr>
          </a:lstStyle>
          <a:p>
            <a:pPr>
              <a:defRPr/>
            </a:pPr>
            <a:r>
              <a:rPr lang="en-US" altLang="ko-KR"/>
              <a:t>- </a:t>
            </a:r>
            <a:fld id="{10063DDF-ABA9-4907-A971-8E9F075FE0AB}" type="slidenum">
              <a:rPr lang="en-US" altLang="ko-KR"/>
              <a:pPr>
                <a:defRPr/>
              </a:pPr>
              <a:t>‹#›</a:t>
            </a:fld>
            <a:r>
              <a:rPr lang="en-US" altLang="ko-KR"/>
              <a:t> -</a:t>
            </a:r>
            <a:endParaRPr lang="en-US" altLang="ko-K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17"/>
          <p:cNvSpPr>
            <a:spLocks noGrp="1" noChangeArrowheads="1"/>
          </p:cNvSpPr>
          <p:nvPr>
            <p:ph type="sldNum" sz="quarter" idx="10"/>
          </p:nvPr>
        </p:nvSpPr>
        <p:spPr>
          <a:ln/>
        </p:spPr>
        <p:txBody>
          <a:bodyPr/>
          <a:lstStyle>
            <a:lvl1pPr>
              <a:defRPr/>
            </a:lvl1pPr>
          </a:lstStyle>
          <a:p>
            <a:pPr>
              <a:defRPr/>
            </a:pPr>
            <a:r>
              <a:rPr lang="en-US" altLang="ko-KR"/>
              <a:t>- </a:t>
            </a:r>
            <a:fld id="{08DEA738-9D7C-42FF-BA00-D5D2F9A6AEA0}" type="slidenum">
              <a:rPr lang="en-US" altLang="ko-KR"/>
              <a:pPr>
                <a:defRPr/>
              </a:pPr>
              <a:t>‹#›</a:t>
            </a:fld>
            <a:r>
              <a:rPr lang="en-US" altLang="ko-KR"/>
              <a:t> -</a:t>
            </a:r>
            <a:endParaRPr lang="en-US" altLang="ko-K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17"/>
          <p:cNvSpPr>
            <a:spLocks noGrp="1" noChangeArrowheads="1"/>
          </p:cNvSpPr>
          <p:nvPr>
            <p:ph type="sldNum" sz="quarter" idx="10"/>
          </p:nvPr>
        </p:nvSpPr>
        <p:spPr>
          <a:ln/>
        </p:spPr>
        <p:txBody>
          <a:bodyPr/>
          <a:lstStyle>
            <a:lvl1pPr>
              <a:defRPr/>
            </a:lvl1pPr>
          </a:lstStyle>
          <a:p>
            <a:pPr>
              <a:defRPr/>
            </a:pPr>
            <a:r>
              <a:rPr lang="en-US" altLang="ko-KR"/>
              <a:t>- </a:t>
            </a:r>
            <a:fld id="{E7A0743B-D229-4A65-8EA2-B7737B1B6AA9}" type="slidenum">
              <a:rPr lang="en-US" altLang="ko-KR"/>
              <a:pPr>
                <a:defRPr/>
              </a:pPr>
              <a:t>‹#›</a:t>
            </a:fld>
            <a:r>
              <a:rPr lang="en-US" altLang="ko-KR"/>
              <a:t> -</a:t>
            </a:r>
            <a:endParaRPr lang="en-US" altLang="ko-K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1600200"/>
            <a:ext cx="8229600" cy="4525963"/>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F8C7DA67-44D1-4807-BD67-D0ABC5A754CF}" type="slidenum">
              <a:rPr lang="en-US" altLang="ko-KR"/>
              <a:pPr>
                <a:defRPr/>
              </a:pPr>
              <a:t>‹#›</a:t>
            </a:fld>
            <a:r>
              <a:rPr lang="en-US" altLang="ko-KR"/>
              <a:t> -</a:t>
            </a:r>
            <a:endParaRPr lang="en-US" altLang="ko-K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A1D41F71-E443-4530-93A2-ED311BC91D7B}" type="slidenum">
              <a:rPr lang="en-US" altLang="ko-KR"/>
              <a:pPr>
                <a:defRPr/>
              </a:pPr>
              <a:t>‹#›</a:t>
            </a:fld>
            <a:r>
              <a:rPr lang="en-US" altLang="ko-KR"/>
              <a:t> -</a:t>
            </a:r>
            <a:endParaRPr lang="en-US" altLang="ko-K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457200" y="274638"/>
            <a:ext cx="8229600" cy="585152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3" name="Rectangle 17"/>
          <p:cNvSpPr>
            <a:spLocks noGrp="1" noChangeArrowheads="1"/>
          </p:cNvSpPr>
          <p:nvPr>
            <p:ph type="sldNum" sz="quarter" idx="10"/>
          </p:nvPr>
        </p:nvSpPr>
        <p:spPr>
          <a:ln/>
        </p:spPr>
        <p:txBody>
          <a:bodyPr/>
          <a:lstStyle>
            <a:lvl1pPr>
              <a:defRPr/>
            </a:lvl1pPr>
          </a:lstStyle>
          <a:p>
            <a:pPr>
              <a:defRPr/>
            </a:pPr>
            <a:r>
              <a:rPr lang="en-US" altLang="ko-KR"/>
              <a:t>- </a:t>
            </a:r>
            <a:fld id="{D6D56E02-B8B5-4F3A-AC59-0A96E8ACA986}" type="slidenum">
              <a:rPr lang="en-US" altLang="ko-KR"/>
              <a:pPr>
                <a:defRPr/>
              </a:pPr>
              <a:t>‹#›</a:t>
            </a:fld>
            <a:r>
              <a:rPr lang="en-US" altLang="ko-KR"/>
              <a:t> -</a:t>
            </a:r>
            <a:endParaRPr lang="en-US" altLang="ko-K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제목 및 다이어그램 또는 조직도">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SmartArt 개체 틀 2"/>
          <p:cNvSpPr>
            <a:spLocks noGrp="1"/>
          </p:cNvSpPr>
          <p:nvPr>
            <p:ph type="dgm" idx="1"/>
          </p:nvPr>
        </p:nvSpPr>
        <p:spPr>
          <a:xfrm>
            <a:off x="457200" y="1600200"/>
            <a:ext cx="8229600" cy="4525963"/>
          </a:xfrm>
          <a:prstGeom prst="rect">
            <a:avLst/>
          </a:prstGeom>
        </p:spPr>
        <p:txBody>
          <a:bodyPr/>
          <a:lstStyle/>
          <a:p>
            <a:pPr lvl="0"/>
            <a:endParaRPr lang="ko-KR" altLang="en-US" noProof="0"/>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57C60E2C-0080-4910-A18E-1FB13EAB5C33}" type="slidenum">
              <a:rPr lang="en-US" altLang="ko-KR"/>
              <a:pPr>
                <a:defRPr/>
              </a:pPr>
              <a:t>‹#›</a:t>
            </a:fld>
            <a:r>
              <a:rPr lang="en-US" altLang="ko-KR"/>
              <a:t> -</a:t>
            </a:r>
            <a:endParaRPr lang="en-US" altLang="ko-K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48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Rectangle 17"/>
          <p:cNvSpPr>
            <a:spLocks noGrp="1" noChangeArrowheads="1"/>
          </p:cNvSpPr>
          <p:nvPr>
            <p:ph type="sldNum" sz="quarter" idx="10"/>
          </p:nvPr>
        </p:nvSpPr>
        <p:spPr>
          <a:ln/>
        </p:spPr>
        <p:txBody>
          <a:bodyPr/>
          <a:lstStyle>
            <a:lvl1pPr>
              <a:defRPr/>
            </a:lvl1pPr>
          </a:lstStyle>
          <a:p>
            <a:pPr>
              <a:defRPr/>
            </a:pPr>
            <a:r>
              <a:rPr lang="en-US" altLang="ko-KR"/>
              <a:t>- </a:t>
            </a:r>
            <a:fld id="{88ECFDFB-AC55-42B3-A4C9-44E28EE6E086}" type="slidenum">
              <a:rPr lang="en-US" altLang="ko-KR"/>
              <a:pPr>
                <a:defRPr/>
              </a:pPr>
              <a:t>‹#›</a:t>
            </a:fld>
            <a:r>
              <a:rPr lang="en-US" altLang="ko-KR"/>
              <a:t> -</a:t>
            </a:r>
            <a:endParaRPr lang="en-US" altLang="ko-K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제목 및 표">
    <p:spTree>
      <p:nvGrpSpPr>
        <p:cNvPr id="1" name=""/>
        <p:cNvGrpSpPr/>
        <p:nvPr/>
      </p:nvGrpSpPr>
      <p:grpSpPr>
        <a:xfrm>
          <a:off x="0" y="0"/>
          <a:ext cx="0" cy="0"/>
          <a:chOff x="0" y="0"/>
          <a:chExt cx="0" cy="0"/>
        </a:xfrm>
      </p:grpSpPr>
      <p:sp>
        <p:nvSpPr>
          <p:cNvPr id="2" name="제목 1"/>
          <p:cNvSpPr>
            <a:spLocks noGrp="1"/>
          </p:cNvSpPr>
          <p:nvPr>
            <p:ph type="title"/>
          </p:nvPr>
        </p:nvSpPr>
        <p:spPr>
          <a:xfrm>
            <a:off x="311150" y="173038"/>
            <a:ext cx="7761288" cy="473075"/>
          </a:xfrm>
        </p:spPr>
        <p:txBody>
          <a:bodyPr/>
          <a:lstStyle/>
          <a:p>
            <a:r>
              <a:rPr lang="ko-KR" altLang="en-US" smtClean="0"/>
              <a:t>마스터 제목 스타일 편집</a:t>
            </a:r>
            <a:endParaRPr lang="ko-KR" altLang="en-US"/>
          </a:p>
        </p:txBody>
      </p:sp>
      <p:sp>
        <p:nvSpPr>
          <p:cNvPr id="3" name="표 개체 틀 2"/>
          <p:cNvSpPr>
            <a:spLocks noGrp="1"/>
          </p:cNvSpPr>
          <p:nvPr>
            <p:ph type="tbl" idx="1"/>
          </p:nvPr>
        </p:nvSpPr>
        <p:spPr>
          <a:xfrm>
            <a:off x="457200" y="1600200"/>
            <a:ext cx="8229600" cy="4525963"/>
          </a:xfrm>
          <a:prstGeom prst="rect">
            <a:avLst/>
          </a:prstGeom>
        </p:spPr>
        <p:txBody>
          <a:bodyPr/>
          <a:lstStyle/>
          <a:p>
            <a:pPr lvl="0"/>
            <a:endParaRPr lang="ko-KR" altLang="en-US" noProof="0"/>
          </a:p>
        </p:txBody>
      </p:sp>
      <p:sp>
        <p:nvSpPr>
          <p:cNvPr id="4" name="Rectangle 17"/>
          <p:cNvSpPr>
            <a:spLocks noGrp="1" noChangeArrowheads="1"/>
          </p:cNvSpPr>
          <p:nvPr>
            <p:ph type="sldNum" sz="quarter" idx="10"/>
          </p:nvPr>
        </p:nvSpPr>
        <p:spPr>
          <a:ln/>
        </p:spPr>
        <p:txBody>
          <a:bodyPr/>
          <a:lstStyle>
            <a:lvl1pPr>
              <a:defRPr/>
            </a:lvl1pPr>
          </a:lstStyle>
          <a:p>
            <a:pPr>
              <a:defRPr/>
            </a:pPr>
            <a:r>
              <a:rPr lang="en-US" altLang="ko-KR"/>
              <a:t>- </a:t>
            </a:r>
            <a:fld id="{0F540679-4D13-40FE-9652-AA69F44F3067}" type="slidenum">
              <a:rPr lang="en-US" altLang="ko-KR"/>
              <a:pPr>
                <a:defRPr/>
              </a:pPr>
              <a:t>‹#›</a:t>
            </a:fld>
            <a:r>
              <a:rPr lang="en-US" altLang="ko-KR"/>
              <a:t> -</a:t>
            </a:r>
            <a:endParaRPr lang="en-US" altLang="ko-K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1150" y="152400"/>
            <a:ext cx="7761288" cy="427038"/>
          </a:xfrm>
        </p:spPr>
        <p:txBody>
          <a:bodyPr/>
          <a:lstStyle/>
          <a:p>
            <a:r>
              <a:rPr lang="en-US" altLang="ko-KR"/>
              <a:t>Click to edit Master title style</a:t>
            </a:r>
            <a:endParaRPr lang="ko-KR" alt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Rectangle 17"/>
          <p:cNvSpPr>
            <a:spLocks noGrp="1" noChangeArrowheads="1"/>
          </p:cNvSpPr>
          <p:nvPr>
            <p:ph type="sldNum" sz="quarter" idx="10"/>
          </p:nvPr>
        </p:nvSpPr>
        <p:spPr>
          <a:ln/>
        </p:spPr>
        <p:txBody>
          <a:bodyPr/>
          <a:lstStyle>
            <a:lvl1pPr>
              <a:defRPr/>
            </a:lvl1pPr>
          </a:lstStyle>
          <a:p>
            <a:pPr>
              <a:defRPr/>
            </a:pPr>
            <a:r>
              <a:rPr lang="en-US" altLang="ko-KR"/>
              <a:t>- </a:t>
            </a:r>
            <a:fld id="{011B7803-3048-4244-91C8-3A6C899490EC}" type="slidenum">
              <a:rPr lang="en-US" altLang="ko-KR"/>
              <a:pPr>
                <a:defRPr/>
              </a:pPr>
              <a:t>‹#›</a:t>
            </a:fld>
            <a:r>
              <a:rPr lang="en-US" altLang="ko-KR"/>
              <a:t> -</a:t>
            </a:r>
            <a:endParaRPr lang="en-US" altLang="ko-K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17"/>
          <p:cNvSpPr>
            <a:spLocks noGrp="1" noChangeArrowheads="1"/>
          </p:cNvSpPr>
          <p:nvPr>
            <p:ph type="sldNum" sz="quarter" idx="10"/>
          </p:nvPr>
        </p:nvSpPr>
        <p:spPr>
          <a:ln/>
        </p:spPr>
        <p:txBody>
          <a:bodyPr/>
          <a:lstStyle>
            <a:lvl1pPr>
              <a:defRPr/>
            </a:lvl1pPr>
          </a:lstStyle>
          <a:p>
            <a:pPr>
              <a:defRPr/>
            </a:pPr>
            <a:r>
              <a:rPr lang="en-US" altLang="ko-KR"/>
              <a:t>- </a:t>
            </a:r>
            <a:fld id="{B9EC03E9-7EC0-4C4B-83E3-A166C90CE190}" type="slidenum">
              <a:rPr lang="en-US" altLang="ko-KR"/>
              <a:pPr>
                <a:defRPr/>
              </a:pPr>
              <a:t>‹#›</a:t>
            </a:fld>
            <a:r>
              <a:rPr lang="en-US" altLang="ko-KR"/>
              <a:t> -</a:t>
            </a:r>
            <a:endParaRPr lang="en-US" altLang="ko-K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사용자 지정 레이아웃">
    <p:spTree>
      <p:nvGrpSpPr>
        <p:cNvPr id="1" name=""/>
        <p:cNvGrpSpPr/>
        <p:nvPr/>
      </p:nvGrpSpPr>
      <p:grpSpPr>
        <a:xfrm>
          <a:off x="0" y="0"/>
          <a:ext cx="0" cy="0"/>
          <a:chOff x="0" y="0"/>
          <a:chExt cx="0" cy="0"/>
        </a:xfrm>
      </p:grpSpPr>
      <p:pic>
        <p:nvPicPr>
          <p:cNvPr id="3" name="Picture 2" descr="C:\Users\KIET\Desktop\표지-171.jpg"/>
          <p:cNvPicPr>
            <a:picLocks noChangeAspect="1" noChangeArrowheads="1"/>
          </p:cNvPicPr>
          <p:nvPr userDrawn="1"/>
        </p:nvPicPr>
        <p:blipFill>
          <a:blip r:embed="rId2" cstate="print"/>
          <a:srcRect/>
          <a:stretch>
            <a:fillRect/>
          </a:stretch>
        </p:blipFill>
        <p:spPr bwMode="auto">
          <a:xfrm>
            <a:off x="0" y="-1"/>
            <a:ext cx="9144000" cy="6858001"/>
          </a:xfrm>
          <a:prstGeom prst="rect">
            <a:avLst/>
          </a:prstGeom>
          <a:noFill/>
        </p:spPr>
      </p:pic>
      <p:pic>
        <p:nvPicPr>
          <p:cNvPr id="5" name="Picture 2" descr="C:\Users\KIET\Desktop\영문로고.png"/>
          <p:cNvPicPr>
            <a:picLocks noChangeAspect="1" noChangeArrowheads="1"/>
          </p:cNvPicPr>
          <p:nvPr userDrawn="1"/>
        </p:nvPicPr>
        <p:blipFill>
          <a:blip r:embed="rId3" cstate="print"/>
          <a:srcRect/>
          <a:stretch>
            <a:fillRect/>
          </a:stretch>
        </p:blipFill>
        <p:spPr bwMode="auto">
          <a:xfrm>
            <a:off x="5786445" y="6172923"/>
            <a:ext cx="3140673" cy="426512"/>
          </a:xfrm>
          <a:prstGeom prst="rect">
            <a:avLst/>
          </a:prstGeom>
          <a:noFill/>
        </p:spPr>
      </p:pic>
    </p:spTree>
    <p:extLst>
      <p:ext uri="{BB962C8B-B14F-4D97-AF65-F5344CB8AC3E}">
        <p14:creationId xmlns:p14="http://schemas.microsoft.com/office/powerpoint/2010/main" xmlns="" val="4233162029"/>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descr="그림12"/>
          <p:cNvPicPr>
            <a:picLocks noChangeAspect="1" noChangeArrowheads="1"/>
          </p:cNvPicPr>
          <p:nvPr/>
        </p:nvPicPr>
        <p:blipFill>
          <a:blip r:embed="rId19" cstate="print"/>
          <a:srcRect/>
          <a:stretch>
            <a:fillRect/>
          </a:stretch>
        </p:blipFill>
        <p:spPr bwMode="auto">
          <a:xfrm>
            <a:off x="0" y="0"/>
            <a:ext cx="9137650" cy="6858000"/>
          </a:xfrm>
          <a:prstGeom prst="rect">
            <a:avLst/>
          </a:prstGeom>
          <a:noFill/>
          <a:ln w="9525">
            <a:noFill/>
            <a:miter lim="800000"/>
            <a:headEnd/>
            <a:tailEnd/>
          </a:ln>
        </p:spPr>
      </p:pic>
      <p:sp>
        <p:nvSpPr>
          <p:cNvPr id="14353" name="Rectangle 17"/>
          <p:cNvSpPr>
            <a:spLocks noGrp="1" noChangeArrowheads="1"/>
          </p:cNvSpPr>
          <p:nvPr>
            <p:ph type="sldNum" sz="quarter" idx="4"/>
          </p:nvPr>
        </p:nvSpPr>
        <p:spPr bwMode="auto">
          <a:xfrm>
            <a:off x="3494088" y="6607175"/>
            <a:ext cx="2133600" cy="168275"/>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spAutoFit/>
          </a:bodyPr>
          <a:lstStyle>
            <a:lvl1pPr algn="ctr">
              <a:spcBef>
                <a:spcPct val="0"/>
              </a:spcBef>
              <a:buFontTx/>
              <a:buNone/>
              <a:defRPr sz="1100">
                <a:solidFill>
                  <a:srgbClr val="000000"/>
                </a:solidFill>
                <a:latin typeface="HY견고딕" pitchFamily="18" charset="-127"/>
                <a:ea typeface="HY견고딕" pitchFamily="18" charset="-127"/>
              </a:defRPr>
            </a:lvl1pPr>
          </a:lstStyle>
          <a:p>
            <a:pPr>
              <a:defRPr/>
            </a:pPr>
            <a:r>
              <a:rPr lang="en-US" altLang="ko-KR"/>
              <a:t>- </a:t>
            </a:r>
            <a:fld id="{01B9A6CE-9331-472E-B2E4-C70E25A3693E}" type="slidenum">
              <a:rPr lang="en-US" altLang="ko-KR"/>
              <a:pPr>
                <a:defRPr/>
              </a:pPr>
              <a:t>‹#›</a:t>
            </a:fld>
            <a:r>
              <a:rPr lang="en-US" altLang="ko-KR"/>
              <a:t> -</a:t>
            </a:r>
            <a:endParaRPr lang="en-US" altLang="ko-KR" dirty="0"/>
          </a:p>
        </p:txBody>
      </p:sp>
      <p:sp>
        <p:nvSpPr>
          <p:cNvPr id="14352" name="Rectangle 16"/>
          <p:cNvSpPr>
            <a:spLocks noGrp="1" noChangeArrowheads="1"/>
          </p:cNvSpPr>
          <p:nvPr>
            <p:ph type="title"/>
          </p:nvPr>
        </p:nvSpPr>
        <p:spPr bwMode="auto">
          <a:xfrm>
            <a:off x="311150" y="152400"/>
            <a:ext cx="7761288" cy="427038"/>
          </a:xfrm>
          <a:prstGeom prst="rect">
            <a:avLst/>
          </a:prstGeom>
          <a:noFill/>
          <a:ln w="9525" algn="ctr">
            <a:noFill/>
            <a:miter lim="800000"/>
            <a:headEnd/>
            <a:tailEnd/>
          </a:ln>
          <a:effectLst>
            <a:outerShdw dist="28398" dir="3806097" algn="ctr" rotWithShape="0">
              <a:schemeClr val="tx1">
                <a:alpha val="50000"/>
              </a:schemeClr>
            </a:outerShdw>
          </a:effectLst>
        </p:spPr>
        <p:txBody>
          <a:bodyPr vert="horz" wrap="square" lIns="0" tIns="0" rIns="0" bIns="0" numCol="1" anchor="ctr" anchorCtr="0" compatLnSpc="1">
            <a:prstTxWarp prst="textNoShape">
              <a:avLst/>
            </a:prstTxWarp>
            <a:spAutoFit/>
          </a:bodyPr>
          <a:lstStyle/>
          <a:p>
            <a:pPr lvl="0"/>
            <a:r>
              <a:rPr lang="ko-KR" altLang="en-US" smtClean="0"/>
              <a:t>마스터 제목 스타일 편집</a:t>
            </a:r>
          </a:p>
        </p:txBody>
      </p:sp>
      <p:pic>
        <p:nvPicPr>
          <p:cNvPr id="1029" name="Picture 8" descr="마스터"/>
          <p:cNvPicPr>
            <a:picLocks noChangeAspect="1" noChangeArrowheads="1"/>
          </p:cNvPicPr>
          <p:nvPr/>
        </p:nvPicPr>
        <p:blipFill>
          <a:blip r:embed="rId20" cstate="print"/>
          <a:srcRect t="11482" b="12268"/>
          <a:stretch>
            <a:fillRect/>
          </a:stretch>
        </p:blipFill>
        <p:spPr bwMode="auto">
          <a:xfrm>
            <a:off x="107950" y="989013"/>
            <a:ext cx="8928100" cy="51768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 id="2147483657" r:id="rId12"/>
    <p:sldLayoutId id="2147483656" r:id="rId13"/>
    <p:sldLayoutId id="2147483655" r:id="rId14"/>
    <p:sldLayoutId id="2147483654" r:id="rId15"/>
    <p:sldLayoutId id="2147483653" r:id="rId16"/>
    <p:sldLayoutId id="2147483669" r:id="rId17"/>
  </p:sldLayoutIdLst>
  <p:hf hdr="0" ftr="0" dt="0"/>
  <p:txStyles>
    <p:titleStyle>
      <a:lvl1pPr algn="l" rtl="0" eaLnBrk="0" fontAlgn="base" latinLnBrk="1" hangingPunct="0">
        <a:spcBef>
          <a:spcPct val="0"/>
        </a:spcBef>
        <a:spcAft>
          <a:spcPct val="0"/>
        </a:spcAft>
        <a:defRPr kumimoji="1" sz="2800">
          <a:solidFill>
            <a:srgbClr val="FFFF66"/>
          </a:solidFill>
          <a:latin typeface="HY견고딕" pitchFamily="18" charset="-127"/>
          <a:ea typeface="HY견고딕" pitchFamily="18" charset="-127"/>
          <a:cs typeface="+mj-cs"/>
        </a:defRPr>
      </a:lvl1pPr>
      <a:lvl2pPr algn="l" rtl="0" eaLnBrk="0" fontAlgn="base" latinLnBrk="1" hangingPunct="0">
        <a:spcBef>
          <a:spcPct val="0"/>
        </a:spcBef>
        <a:spcAft>
          <a:spcPct val="0"/>
        </a:spcAft>
        <a:defRPr kumimoji="1" sz="2800">
          <a:solidFill>
            <a:srgbClr val="FFFF66"/>
          </a:solidFill>
          <a:latin typeface="HY견고딕" pitchFamily="18" charset="-127"/>
          <a:ea typeface="HY견고딕" pitchFamily="18" charset="-127"/>
        </a:defRPr>
      </a:lvl2pPr>
      <a:lvl3pPr algn="l" rtl="0" eaLnBrk="0" fontAlgn="base" latinLnBrk="1" hangingPunct="0">
        <a:spcBef>
          <a:spcPct val="0"/>
        </a:spcBef>
        <a:spcAft>
          <a:spcPct val="0"/>
        </a:spcAft>
        <a:defRPr kumimoji="1" sz="2800">
          <a:solidFill>
            <a:srgbClr val="FFFF66"/>
          </a:solidFill>
          <a:latin typeface="HY견고딕" pitchFamily="18" charset="-127"/>
          <a:ea typeface="HY견고딕" pitchFamily="18" charset="-127"/>
        </a:defRPr>
      </a:lvl3pPr>
      <a:lvl4pPr algn="l" rtl="0" eaLnBrk="0" fontAlgn="base" latinLnBrk="1" hangingPunct="0">
        <a:spcBef>
          <a:spcPct val="0"/>
        </a:spcBef>
        <a:spcAft>
          <a:spcPct val="0"/>
        </a:spcAft>
        <a:defRPr kumimoji="1" sz="2800">
          <a:solidFill>
            <a:srgbClr val="FFFF66"/>
          </a:solidFill>
          <a:latin typeface="HY견고딕" pitchFamily="18" charset="-127"/>
          <a:ea typeface="HY견고딕" pitchFamily="18" charset="-127"/>
        </a:defRPr>
      </a:lvl4pPr>
      <a:lvl5pPr algn="l" rtl="0" eaLnBrk="0" fontAlgn="base" latinLnBrk="1" hangingPunct="0">
        <a:spcBef>
          <a:spcPct val="0"/>
        </a:spcBef>
        <a:spcAft>
          <a:spcPct val="0"/>
        </a:spcAft>
        <a:defRPr kumimoji="1" sz="2800">
          <a:solidFill>
            <a:srgbClr val="FFFF66"/>
          </a:solidFill>
          <a:latin typeface="HY견고딕" pitchFamily="18" charset="-127"/>
          <a:ea typeface="HY견고딕" pitchFamily="18" charset="-127"/>
        </a:defRPr>
      </a:lvl5pPr>
      <a:lvl6pPr marL="457200" algn="l" rtl="0" eaLnBrk="0" fontAlgn="base" latinLnBrk="1" hangingPunct="0">
        <a:spcBef>
          <a:spcPct val="0"/>
        </a:spcBef>
        <a:spcAft>
          <a:spcPct val="0"/>
        </a:spcAft>
        <a:defRPr kumimoji="1" sz="3200" b="1" i="1">
          <a:solidFill>
            <a:schemeClr val="tx2"/>
          </a:solidFill>
          <a:latin typeface="굴림" charset="-127"/>
          <a:ea typeface="굴림" charset="-127"/>
        </a:defRPr>
      </a:lvl6pPr>
      <a:lvl7pPr marL="914400" algn="l" rtl="0" eaLnBrk="0" fontAlgn="base" latinLnBrk="1" hangingPunct="0">
        <a:spcBef>
          <a:spcPct val="0"/>
        </a:spcBef>
        <a:spcAft>
          <a:spcPct val="0"/>
        </a:spcAft>
        <a:defRPr kumimoji="1" sz="3200" b="1" i="1">
          <a:solidFill>
            <a:schemeClr val="tx2"/>
          </a:solidFill>
          <a:latin typeface="굴림" charset="-127"/>
          <a:ea typeface="굴림" charset="-127"/>
        </a:defRPr>
      </a:lvl7pPr>
      <a:lvl8pPr marL="1371600" algn="l" rtl="0" eaLnBrk="0" fontAlgn="base" latinLnBrk="1" hangingPunct="0">
        <a:spcBef>
          <a:spcPct val="0"/>
        </a:spcBef>
        <a:spcAft>
          <a:spcPct val="0"/>
        </a:spcAft>
        <a:defRPr kumimoji="1" sz="3200" b="1" i="1">
          <a:solidFill>
            <a:schemeClr val="tx2"/>
          </a:solidFill>
          <a:latin typeface="굴림" charset="-127"/>
          <a:ea typeface="굴림" charset="-127"/>
        </a:defRPr>
      </a:lvl8pPr>
      <a:lvl9pPr marL="1828800" algn="l" rtl="0" eaLnBrk="0" fontAlgn="base" latinLnBrk="1" hangingPunct="0">
        <a:spcBef>
          <a:spcPct val="0"/>
        </a:spcBef>
        <a:spcAft>
          <a:spcPct val="0"/>
        </a:spcAft>
        <a:defRPr kumimoji="1" sz="3200" b="1" i="1">
          <a:solidFill>
            <a:schemeClr val="tx2"/>
          </a:solidFill>
          <a:latin typeface="굴림" charset="-127"/>
          <a:ea typeface="굴림" charset="-127"/>
        </a:defRPr>
      </a:lvl9pPr>
    </p:titleStyle>
    <p:bodyStyle>
      <a:lvl1pPr marL="342900" indent="-342900" algn="l" rtl="0" eaLnBrk="0" fontAlgn="base" latinLnBrk="1" hangingPunct="0">
        <a:lnSpc>
          <a:spcPct val="120000"/>
        </a:lnSpc>
        <a:spcBef>
          <a:spcPct val="20000"/>
        </a:spcBef>
        <a:spcAft>
          <a:spcPct val="0"/>
        </a:spcAft>
        <a:buClr>
          <a:schemeClr val="hlink"/>
        </a:buClr>
        <a:buSzPct val="90000"/>
        <a:buFont typeface="Wingdings" pitchFamily="2" charset="2"/>
        <a:buChar char="*"/>
        <a:defRPr kumimoji="1" sz="2200" b="1">
          <a:solidFill>
            <a:schemeClr val="tx1"/>
          </a:solidFill>
          <a:latin typeface="HY견고딕" pitchFamily="18" charset="-127"/>
          <a:ea typeface="HY견고딕" pitchFamily="18" charset="-127"/>
          <a:cs typeface="+mn-cs"/>
        </a:defRPr>
      </a:lvl1pPr>
      <a:lvl2pPr marL="742950" indent="-285750" algn="l" rtl="0" eaLnBrk="0" fontAlgn="base" latinLnBrk="1" hangingPunct="0">
        <a:lnSpc>
          <a:spcPct val="120000"/>
        </a:lnSpc>
        <a:spcBef>
          <a:spcPct val="20000"/>
        </a:spcBef>
        <a:spcAft>
          <a:spcPct val="0"/>
        </a:spcAft>
        <a:buClr>
          <a:schemeClr val="folHlink"/>
        </a:buClr>
        <a:buSzPct val="80000"/>
        <a:buFont typeface="Wingdings" pitchFamily="2" charset="2"/>
        <a:buChar char="1"/>
        <a:defRPr kumimoji="1" sz="2000">
          <a:solidFill>
            <a:schemeClr val="tx1"/>
          </a:solidFill>
          <a:latin typeface="HY견고딕" pitchFamily="18" charset="-127"/>
          <a:ea typeface="HY견고딕" pitchFamily="18" charset="-127"/>
        </a:defRPr>
      </a:lvl2pPr>
      <a:lvl3pPr marL="1143000" indent="-228600" algn="l" rtl="0" eaLnBrk="0" fontAlgn="base" latinLnBrk="1" hangingPunct="0">
        <a:lnSpc>
          <a:spcPct val="120000"/>
        </a:lnSpc>
        <a:spcBef>
          <a:spcPct val="20000"/>
        </a:spcBef>
        <a:spcAft>
          <a:spcPct val="0"/>
        </a:spcAft>
        <a:buClr>
          <a:srgbClr val="FF00FF"/>
        </a:buClr>
        <a:buSzPct val="80000"/>
        <a:buFont typeface="Wingdings" pitchFamily="2" charset="2"/>
        <a:buChar char="v"/>
        <a:defRPr kumimoji="1" sz="2400" b="1">
          <a:solidFill>
            <a:schemeClr val="tx1"/>
          </a:solidFill>
          <a:latin typeface="HY견고딕" pitchFamily="18" charset="-127"/>
          <a:ea typeface="HY견고딕" pitchFamily="18" charset="-127"/>
        </a:defRPr>
      </a:lvl3pPr>
      <a:lvl4pPr marL="1600200" indent="-228600" algn="l" rtl="0" eaLnBrk="0" fontAlgn="base" latinLnBrk="1" hangingPunct="0">
        <a:lnSpc>
          <a:spcPct val="120000"/>
        </a:lnSpc>
        <a:spcBef>
          <a:spcPct val="20000"/>
        </a:spcBef>
        <a:spcAft>
          <a:spcPct val="0"/>
        </a:spcAft>
        <a:buClr>
          <a:schemeClr val="accent2"/>
        </a:buClr>
        <a:buSzPct val="55000"/>
        <a:buFont typeface="Wingdings" pitchFamily="2" charset="2"/>
        <a:buChar char="n"/>
        <a:defRPr kumimoji="1" sz="1600">
          <a:solidFill>
            <a:schemeClr val="tx1"/>
          </a:solidFill>
          <a:latin typeface="HY견고딕" pitchFamily="18" charset="-127"/>
          <a:ea typeface="HY견고딕" pitchFamily="18" charset="-127"/>
        </a:defRPr>
      </a:lvl4pPr>
      <a:lvl5pPr marL="2057400" indent="-228600" algn="l" rtl="0" eaLnBrk="0" fontAlgn="base" latinLnBrk="1" hangingPunct="0">
        <a:lnSpc>
          <a:spcPct val="120000"/>
        </a:lnSpc>
        <a:spcBef>
          <a:spcPct val="20000"/>
        </a:spcBef>
        <a:spcAft>
          <a:spcPct val="0"/>
        </a:spcAft>
        <a:buClr>
          <a:srgbClr val="9D745B"/>
        </a:buClr>
        <a:buSzPct val="80000"/>
        <a:buFont typeface="Wingdings" pitchFamily="2" charset="2"/>
        <a:buChar char="Ø"/>
        <a:defRPr kumimoji="1" sz="1400" b="1">
          <a:solidFill>
            <a:schemeClr val="tx1"/>
          </a:solidFill>
          <a:latin typeface="HY견고딕" pitchFamily="18" charset="-127"/>
          <a:ea typeface="HY견고딕" pitchFamily="18" charset="-127"/>
        </a:defRPr>
      </a:lvl5pPr>
      <a:lvl6pPr marL="2514600" indent="-228600" algn="l" rtl="0" eaLnBrk="0" fontAlgn="base" latinLnBrk="1" hangingPunct="0">
        <a:lnSpc>
          <a:spcPct val="120000"/>
        </a:lnSpc>
        <a:spcBef>
          <a:spcPct val="20000"/>
        </a:spcBef>
        <a:spcAft>
          <a:spcPct val="0"/>
        </a:spcAft>
        <a:buClr>
          <a:srgbClr val="9D745B"/>
        </a:buClr>
        <a:buSzPct val="80000"/>
        <a:buFont typeface="Wingdings" pitchFamily="2" charset="2"/>
        <a:buChar char="Ø"/>
        <a:defRPr kumimoji="1" sz="1400" b="1">
          <a:solidFill>
            <a:schemeClr val="tx1"/>
          </a:solidFill>
          <a:latin typeface="+mn-lt"/>
          <a:ea typeface="+mn-ea"/>
        </a:defRPr>
      </a:lvl6pPr>
      <a:lvl7pPr marL="2971800" indent="-228600" algn="l" rtl="0" eaLnBrk="0" fontAlgn="base" latinLnBrk="1" hangingPunct="0">
        <a:lnSpc>
          <a:spcPct val="120000"/>
        </a:lnSpc>
        <a:spcBef>
          <a:spcPct val="20000"/>
        </a:spcBef>
        <a:spcAft>
          <a:spcPct val="0"/>
        </a:spcAft>
        <a:buClr>
          <a:srgbClr val="9D745B"/>
        </a:buClr>
        <a:buSzPct val="80000"/>
        <a:buFont typeface="Wingdings" pitchFamily="2" charset="2"/>
        <a:buChar char="Ø"/>
        <a:defRPr kumimoji="1" sz="1400" b="1">
          <a:solidFill>
            <a:schemeClr val="tx1"/>
          </a:solidFill>
          <a:latin typeface="+mn-lt"/>
          <a:ea typeface="+mn-ea"/>
        </a:defRPr>
      </a:lvl7pPr>
      <a:lvl8pPr marL="3429000" indent="-228600" algn="l" rtl="0" eaLnBrk="0" fontAlgn="base" latinLnBrk="1" hangingPunct="0">
        <a:lnSpc>
          <a:spcPct val="120000"/>
        </a:lnSpc>
        <a:spcBef>
          <a:spcPct val="20000"/>
        </a:spcBef>
        <a:spcAft>
          <a:spcPct val="0"/>
        </a:spcAft>
        <a:buClr>
          <a:srgbClr val="9D745B"/>
        </a:buClr>
        <a:buSzPct val="80000"/>
        <a:buFont typeface="Wingdings" pitchFamily="2" charset="2"/>
        <a:buChar char="Ø"/>
        <a:defRPr kumimoji="1" sz="1400" b="1">
          <a:solidFill>
            <a:schemeClr val="tx1"/>
          </a:solidFill>
          <a:latin typeface="+mn-lt"/>
          <a:ea typeface="+mn-ea"/>
        </a:defRPr>
      </a:lvl8pPr>
      <a:lvl9pPr marL="3886200" indent="-228600" algn="l" rtl="0" eaLnBrk="0" fontAlgn="base" latinLnBrk="1" hangingPunct="0">
        <a:lnSpc>
          <a:spcPct val="120000"/>
        </a:lnSpc>
        <a:spcBef>
          <a:spcPct val="20000"/>
        </a:spcBef>
        <a:spcAft>
          <a:spcPct val="0"/>
        </a:spcAft>
        <a:buClr>
          <a:srgbClr val="9D745B"/>
        </a:buClr>
        <a:buSzPct val="80000"/>
        <a:buFont typeface="Wingdings" pitchFamily="2" charset="2"/>
        <a:buChar char="Ø"/>
        <a:defRPr kumimoji="1" sz="1400" b="1">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62906" y="3429000"/>
            <a:ext cx="1409360" cy="400110"/>
          </a:xfrm>
          <a:prstGeom prst="rect">
            <a:avLst/>
          </a:prstGeom>
          <a:noFill/>
        </p:spPr>
        <p:txBody>
          <a:bodyPr wrap="none" rtlCol="0">
            <a:spAutoFit/>
            <a:scene3d>
              <a:camera prst="orthographicFront"/>
              <a:lightRig rig="threePt" dir="t"/>
            </a:scene3d>
            <a:sp3d contourW="31750">
              <a:bevelT w="1270"/>
              <a:contourClr>
                <a:schemeClr val="bg1"/>
              </a:contourClr>
            </a:sp3d>
          </a:bodyPr>
          <a:lstStyle/>
          <a:p>
            <a:r>
              <a:rPr lang="en-US" altLang="ko-KR" sz="2000" b="1" smtClean="0">
                <a:effectLst>
                  <a:glow rad="63500">
                    <a:schemeClr val="bg1">
                      <a:alpha val="40000"/>
                    </a:schemeClr>
                  </a:glow>
                </a:effectLst>
                <a:latin typeface="Arial" pitchFamily="34" charset="0"/>
                <a:cs typeface="Arial" pitchFamily="34" charset="0"/>
              </a:rPr>
              <a:t>April </a:t>
            </a:r>
            <a:r>
              <a:rPr lang="en-US" altLang="ko-KR" sz="2000" b="1" dirty="0" smtClean="0">
                <a:effectLst>
                  <a:glow rad="63500">
                    <a:schemeClr val="bg1">
                      <a:alpha val="40000"/>
                    </a:schemeClr>
                  </a:glow>
                </a:effectLst>
                <a:latin typeface="Arial" pitchFamily="34" charset="0"/>
                <a:cs typeface="Arial" pitchFamily="34" charset="0"/>
              </a:rPr>
              <a:t>2014</a:t>
            </a:r>
            <a:endParaRPr lang="ko-KR" altLang="en-US" sz="2000" b="1" dirty="0">
              <a:effectLst>
                <a:glow rad="63500">
                  <a:schemeClr val="bg1">
                    <a:alpha val="40000"/>
                  </a:schemeClr>
                </a:glow>
              </a:effectLst>
              <a:latin typeface="Arial" pitchFamily="34" charset="0"/>
              <a:cs typeface="Arial" pitchFamily="34" charset="0"/>
            </a:endParaRPr>
          </a:p>
        </p:txBody>
      </p:sp>
      <p:sp>
        <p:nvSpPr>
          <p:cNvPr id="9" name="TextBox 8"/>
          <p:cNvSpPr txBox="1"/>
          <p:nvPr/>
        </p:nvSpPr>
        <p:spPr>
          <a:xfrm>
            <a:off x="3167844" y="4365104"/>
            <a:ext cx="2652008" cy="369332"/>
          </a:xfrm>
          <a:prstGeom prst="rect">
            <a:avLst/>
          </a:prstGeom>
          <a:noFill/>
        </p:spPr>
        <p:txBody>
          <a:bodyPr wrap="none" rtlCol="0">
            <a:spAutoFit/>
            <a:scene3d>
              <a:camera prst="orthographicFront"/>
              <a:lightRig rig="threePt" dir="t"/>
            </a:scene3d>
            <a:sp3d contourW="25400">
              <a:bevelT w="1270"/>
              <a:contourClr>
                <a:schemeClr val="bg1"/>
              </a:contourClr>
            </a:sp3d>
          </a:bodyPr>
          <a:lstStyle/>
          <a:p>
            <a:r>
              <a:rPr lang="en-US" altLang="ko-KR" sz="1800" b="1" spc="-60" dirty="0" err="1" smtClean="0">
                <a:effectLst>
                  <a:glow rad="63500">
                    <a:schemeClr val="bg1">
                      <a:alpha val="40000"/>
                    </a:schemeClr>
                  </a:glow>
                </a:effectLst>
                <a:latin typeface="Arial" pitchFamily="34" charset="0"/>
                <a:cs typeface="Arial" pitchFamily="34" charset="0"/>
              </a:rPr>
              <a:t>Byoung</a:t>
            </a:r>
            <a:r>
              <a:rPr lang="en-US" altLang="ko-KR" sz="1800" b="1" spc="-60" dirty="0" smtClean="0">
                <a:effectLst>
                  <a:glow rad="63500">
                    <a:schemeClr val="bg1">
                      <a:alpha val="40000"/>
                    </a:schemeClr>
                  </a:glow>
                </a:effectLst>
                <a:latin typeface="Arial" pitchFamily="34" charset="0"/>
                <a:cs typeface="Arial" pitchFamily="34" charset="0"/>
              </a:rPr>
              <a:t> Jun Song, </a:t>
            </a:r>
            <a:r>
              <a:rPr lang="en-US" altLang="ko-KR" sz="1800" b="1" spc="-60" dirty="0" err="1" smtClean="0">
                <a:effectLst>
                  <a:glow rad="63500">
                    <a:schemeClr val="bg1">
                      <a:alpha val="40000"/>
                    </a:schemeClr>
                  </a:glow>
                </a:effectLst>
                <a:latin typeface="Arial" pitchFamily="34" charset="0"/>
                <a:cs typeface="Arial" pitchFamily="34" charset="0"/>
              </a:rPr>
              <a:t>Ph.D</a:t>
            </a:r>
            <a:endParaRPr lang="ko-KR" altLang="en-US" sz="1800" b="1" spc="-60" dirty="0">
              <a:effectLst>
                <a:glow rad="63500">
                  <a:schemeClr val="bg1">
                    <a:alpha val="40000"/>
                  </a:schemeClr>
                </a:glow>
              </a:effectLst>
              <a:latin typeface="Arial" pitchFamily="34" charset="0"/>
              <a:cs typeface="Arial" pitchFamily="34" charset="0"/>
            </a:endParaRPr>
          </a:p>
        </p:txBody>
      </p:sp>
      <p:sp>
        <p:nvSpPr>
          <p:cNvPr id="11" name="직사각형 10"/>
          <p:cNvSpPr/>
          <p:nvPr/>
        </p:nvSpPr>
        <p:spPr>
          <a:xfrm>
            <a:off x="571554" y="1160748"/>
            <a:ext cx="8000908" cy="1323439"/>
          </a:xfrm>
          <a:prstGeom prst="rect">
            <a:avLst/>
          </a:prstGeom>
          <a:noFill/>
        </p:spPr>
        <p:txBody>
          <a:bodyPr wrap="none" lIns="91440" tIns="45720" rIns="91440" bIns="45720">
            <a:spAutoFit/>
          </a:bodyPr>
          <a:lstStyle/>
          <a:p>
            <a:pPr algn="ctr"/>
            <a:r>
              <a:rPr lang="en-US" altLang="ko-KR"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Industrialization in Korea </a:t>
            </a:r>
          </a:p>
          <a:p>
            <a:pPr algn="ctr"/>
            <a:r>
              <a:rPr lang="en-US" altLang="ko-KR"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the Role of the Government</a:t>
            </a:r>
            <a:endParaRPr lang="en-US" altLang="ko-KR"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p:cNvSpPr txBox="1"/>
          <p:nvPr/>
        </p:nvSpPr>
        <p:spPr>
          <a:xfrm>
            <a:off x="1691680" y="5085184"/>
            <a:ext cx="5760640" cy="369332"/>
          </a:xfrm>
          <a:prstGeom prst="rect">
            <a:avLst/>
          </a:prstGeom>
          <a:noFill/>
        </p:spPr>
        <p:txBody>
          <a:bodyPr wrap="square" rtlCol="0">
            <a:spAutoFit/>
          </a:bodyPr>
          <a:lstStyle/>
          <a:p>
            <a:pPr algn="ctr"/>
            <a:r>
              <a:rPr lang="en-US" altLang="ko-KR" sz="1800" b="1" spc="-60" dirty="0">
                <a:effectLst>
                  <a:glow rad="63500">
                    <a:schemeClr val="bg1">
                      <a:alpha val="40000"/>
                    </a:schemeClr>
                  </a:glow>
                </a:effectLst>
                <a:latin typeface="Arial" pitchFamily="34" charset="0"/>
                <a:cs typeface="Arial" pitchFamily="34" charset="0"/>
              </a:rPr>
              <a:t>Korea Institute for Industrial Economics and Trade</a:t>
            </a:r>
            <a:endParaRPr lang="ko-KR" altLang="en-US" sz="1800" b="1" spc="-60" dirty="0">
              <a:effectLst>
                <a:glow rad="63500">
                  <a:schemeClr val="bg1">
                    <a:alpha val="40000"/>
                  </a:schemeClr>
                </a:glow>
              </a:effectLst>
              <a:latin typeface="Arial" pitchFamily="34" charset="0"/>
              <a:cs typeface="Arial" pitchFamily="34" charset="0"/>
            </a:endParaRPr>
          </a:p>
        </p:txBody>
      </p:sp>
    </p:spTree>
    <p:extLst>
      <p:ext uri="{BB962C8B-B14F-4D97-AF65-F5344CB8AC3E}">
        <p14:creationId xmlns:p14="http://schemas.microsoft.com/office/powerpoint/2010/main" xmlns="" val="228992270"/>
      </p:ext>
    </p:ext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그림 21" descr="목차.png"/>
          <p:cNvPicPr>
            <a:picLocks noChangeAspect="1"/>
          </p:cNvPicPr>
          <p:nvPr/>
        </p:nvPicPr>
        <p:blipFill>
          <a:blip r:embed="rId3" cstate="print"/>
          <a:srcRect/>
          <a:stretch>
            <a:fillRect/>
          </a:stretch>
        </p:blipFill>
        <p:spPr bwMode="auto">
          <a:xfrm>
            <a:off x="6350" y="0"/>
            <a:ext cx="9131300" cy="6858000"/>
          </a:xfrm>
          <a:prstGeom prst="rect">
            <a:avLst/>
          </a:prstGeom>
          <a:noFill/>
          <a:ln w="9525">
            <a:noFill/>
            <a:miter lim="800000"/>
            <a:headEnd/>
            <a:tailEnd/>
          </a:ln>
        </p:spPr>
      </p:pic>
      <p:sp>
        <p:nvSpPr>
          <p:cNvPr id="22530" name="Rectangle 17"/>
          <p:cNvSpPr>
            <a:spLocks noGrp="1" noChangeArrowheads="1"/>
          </p:cNvSpPr>
          <p:nvPr>
            <p:ph type="sldNum" sz="quarter" idx="10"/>
          </p:nvPr>
        </p:nvSpPr>
        <p:spPr>
          <a:noFill/>
        </p:spPr>
        <p:txBody>
          <a:bodyPr/>
          <a:lstStyle/>
          <a:p>
            <a:r>
              <a:rPr lang="en-US" altLang="ko-KR" smtClean="0"/>
              <a:t>- </a:t>
            </a:r>
            <a:fld id="{7B679090-00EC-4E12-BD1F-8737B90859E6}" type="slidenum">
              <a:rPr lang="en-US" altLang="ko-KR" smtClean="0"/>
              <a:pPr/>
              <a:t>1</a:t>
            </a:fld>
            <a:r>
              <a:rPr lang="en-US" altLang="ko-KR" smtClean="0"/>
              <a:t> -</a:t>
            </a:r>
          </a:p>
        </p:txBody>
      </p:sp>
      <p:grpSp>
        <p:nvGrpSpPr>
          <p:cNvPr id="22531" name="Group 17"/>
          <p:cNvGrpSpPr>
            <a:grpSpLocks/>
          </p:cNvGrpSpPr>
          <p:nvPr/>
        </p:nvGrpSpPr>
        <p:grpSpPr bwMode="auto">
          <a:xfrm>
            <a:off x="1007604" y="1520788"/>
            <a:ext cx="7413625" cy="4356484"/>
            <a:chOff x="1042" y="1125"/>
            <a:chExt cx="4227" cy="2139"/>
          </a:xfrm>
        </p:grpSpPr>
        <p:pic>
          <p:nvPicPr>
            <p:cNvPr id="22535" name="Picture 27" descr="45"/>
            <p:cNvPicPr>
              <a:picLocks noChangeAspect="1" noChangeArrowheads="1"/>
            </p:cNvPicPr>
            <p:nvPr/>
          </p:nvPicPr>
          <p:blipFill>
            <a:blip r:embed="rId4" cstate="print">
              <a:grayscl/>
            </a:blip>
            <a:srcRect/>
            <a:stretch>
              <a:fillRect/>
            </a:stretch>
          </p:blipFill>
          <p:spPr bwMode="auto">
            <a:xfrm>
              <a:off x="1042" y="1125"/>
              <a:ext cx="3503" cy="544"/>
            </a:xfrm>
            <a:prstGeom prst="rect">
              <a:avLst/>
            </a:prstGeom>
            <a:noFill/>
            <a:ln w="9525">
              <a:noFill/>
              <a:miter lim="800000"/>
              <a:headEnd/>
              <a:tailEnd/>
            </a:ln>
          </p:spPr>
        </p:pic>
        <p:pic>
          <p:nvPicPr>
            <p:cNvPr id="22536" name="Picture 28" descr="45"/>
            <p:cNvPicPr>
              <a:picLocks noChangeAspect="1" noChangeArrowheads="1"/>
            </p:cNvPicPr>
            <p:nvPr/>
          </p:nvPicPr>
          <p:blipFill>
            <a:blip r:embed="rId4" cstate="print">
              <a:grayscl/>
            </a:blip>
            <a:srcRect/>
            <a:stretch>
              <a:fillRect/>
            </a:stretch>
          </p:blipFill>
          <p:spPr bwMode="auto">
            <a:xfrm>
              <a:off x="1042" y="1659"/>
              <a:ext cx="3503" cy="544"/>
            </a:xfrm>
            <a:prstGeom prst="rect">
              <a:avLst/>
            </a:prstGeom>
            <a:noFill/>
            <a:ln w="9525">
              <a:noFill/>
              <a:miter lim="800000"/>
              <a:headEnd/>
              <a:tailEnd/>
            </a:ln>
          </p:spPr>
        </p:pic>
        <p:pic>
          <p:nvPicPr>
            <p:cNvPr id="22537" name="Picture 29" descr="45"/>
            <p:cNvPicPr>
              <a:picLocks noChangeAspect="1" noChangeArrowheads="1"/>
            </p:cNvPicPr>
            <p:nvPr/>
          </p:nvPicPr>
          <p:blipFill>
            <a:blip r:embed="rId4" cstate="print">
              <a:grayscl/>
            </a:blip>
            <a:srcRect/>
            <a:stretch>
              <a:fillRect/>
            </a:stretch>
          </p:blipFill>
          <p:spPr bwMode="auto">
            <a:xfrm>
              <a:off x="1042" y="2192"/>
              <a:ext cx="3503" cy="544"/>
            </a:xfrm>
            <a:prstGeom prst="rect">
              <a:avLst/>
            </a:prstGeom>
            <a:noFill/>
            <a:ln w="9525">
              <a:noFill/>
              <a:miter lim="800000"/>
              <a:headEnd/>
              <a:tailEnd/>
            </a:ln>
          </p:spPr>
        </p:pic>
        <p:pic>
          <p:nvPicPr>
            <p:cNvPr id="22538" name="Picture 30" descr="45"/>
            <p:cNvPicPr>
              <a:picLocks noChangeAspect="1" noChangeArrowheads="1"/>
            </p:cNvPicPr>
            <p:nvPr/>
          </p:nvPicPr>
          <p:blipFill>
            <a:blip r:embed="rId4" cstate="print">
              <a:grayscl/>
            </a:blip>
            <a:srcRect/>
            <a:stretch>
              <a:fillRect/>
            </a:stretch>
          </p:blipFill>
          <p:spPr bwMode="auto">
            <a:xfrm>
              <a:off x="1042" y="2720"/>
              <a:ext cx="3503" cy="544"/>
            </a:xfrm>
            <a:prstGeom prst="rect">
              <a:avLst/>
            </a:prstGeom>
            <a:noFill/>
            <a:ln w="9525">
              <a:noFill/>
              <a:miter lim="800000"/>
              <a:headEnd/>
              <a:tailEnd/>
            </a:ln>
          </p:spPr>
        </p:pic>
        <p:pic>
          <p:nvPicPr>
            <p:cNvPr id="22539" name="Picture 35" descr="마스터"/>
            <p:cNvPicPr>
              <a:picLocks noChangeAspect="1" noChangeArrowheads="1"/>
            </p:cNvPicPr>
            <p:nvPr/>
          </p:nvPicPr>
          <p:blipFill>
            <a:blip r:embed="rId5" cstate="print"/>
            <a:srcRect r="86147"/>
            <a:stretch>
              <a:fillRect/>
            </a:stretch>
          </p:blipFill>
          <p:spPr bwMode="auto">
            <a:xfrm>
              <a:off x="1130" y="1145"/>
              <a:ext cx="357" cy="508"/>
            </a:xfrm>
            <a:prstGeom prst="rect">
              <a:avLst/>
            </a:prstGeom>
            <a:noFill/>
            <a:ln w="9525">
              <a:noFill/>
              <a:miter lim="800000"/>
              <a:headEnd/>
              <a:tailEnd/>
            </a:ln>
          </p:spPr>
        </p:pic>
        <p:pic>
          <p:nvPicPr>
            <p:cNvPr id="22540" name="Picture 36" descr="마스터"/>
            <p:cNvPicPr>
              <a:picLocks noChangeAspect="1" noChangeArrowheads="1"/>
            </p:cNvPicPr>
            <p:nvPr/>
          </p:nvPicPr>
          <p:blipFill>
            <a:blip r:embed="rId5" cstate="print"/>
            <a:srcRect l="16484" r="70627"/>
            <a:stretch>
              <a:fillRect/>
            </a:stretch>
          </p:blipFill>
          <p:spPr bwMode="auto">
            <a:xfrm>
              <a:off x="1221" y="1672"/>
              <a:ext cx="333" cy="509"/>
            </a:xfrm>
            <a:prstGeom prst="rect">
              <a:avLst/>
            </a:prstGeom>
            <a:noFill/>
            <a:ln w="9525">
              <a:noFill/>
              <a:miter lim="800000"/>
              <a:headEnd/>
              <a:tailEnd/>
            </a:ln>
          </p:spPr>
        </p:pic>
        <p:pic>
          <p:nvPicPr>
            <p:cNvPr id="22541" name="Picture 37" descr="마스터"/>
            <p:cNvPicPr>
              <a:picLocks noChangeAspect="1" noChangeArrowheads="1"/>
            </p:cNvPicPr>
            <p:nvPr/>
          </p:nvPicPr>
          <p:blipFill>
            <a:blip r:embed="rId5" cstate="print"/>
            <a:srcRect l="30206" r="59229"/>
            <a:stretch>
              <a:fillRect/>
            </a:stretch>
          </p:blipFill>
          <p:spPr bwMode="auto">
            <a:xfrm>
              <a:off x="1230" y="2212"/>
              <a:ext cx="273" cy="509"/>
            </a:xfrm>
            <a:prstGeom prst="rect">
              <a:avLst/>
            </a:prstGeom>
            <a:noFill/>
            <a:ln w="9525">
              <a:noFill/>
              <a:miter lim="800000"/>
              <a:headEnd/>
              <a:tailEnd/>
            </a:ln>
          </p:spPr>
        </p:pic>
        <p:pic>
          <p:nvPicPr>
            <p:cNvPr id="22542" name="Picture 38" descr="마스터"/>
            <p:cNvPicPr>
              <a:picLocks noChangeAspect="1" noChangeArrowheads="1"/>
            </p:cNvPicPr>
            <p:nvPr/>
          </p:nvPicPr>
          <p:blipFill>
            <a:blip r:embed="rId5" cstate="print"/>
            <a:srcRect l="43007" r="45901"/>
            <a:stretch>
              <a:fillRect/>
            </a:stretch>
          </p:blipFill>
          <p:spPr bwMode="auto">
            <a:xfrm>
              <a:off x="1217" y="2741"/>
              <a:ext cx="286" cy="509"/>
            </a:xfrm>
            <a:prstGeom prst="rect">
              <a:avLst/>
            </a:prstGeom>
            <a:noFill/>
            <a:ln w="9525">
              <a:noFill/>
              <a:miter lim="800000"/>
              <a:headEnd/>
              <a:tailEnd/>
            </a:ln>
          </p:spPr>
        </p:pic>
        <p:sp>
          <p:nvSpPr>
            <p:cNvPr id="6168" name="Text Box 24"/>
            <p:cNvSpPr txBox="1">
              <a:spLocks noChangeArrowheads="1"/>
            </p:cNvSpPr>
            <p:nvPr/>
          </p:nvSpPr>
          <p:spPr bwMode="auto">
            <a:xfrm>
              <a:off x="1661" y="1285"/>
              <a:ext cx="2591" cy="193"/>
            </a:xfrm>
            <a:prstGeom prst="rect">
              <a:avLst/>
            </a:prstGeom>
            <a:noFill/>
            <a:ln w="9525" algn="ctr">
              <a:noFill/>
              <a:miter lim="800000"/>
              <a:headEnd/>
              <a:tailEnd/>
            </a:ln>
          </p:spPr>
          <p:txBody>
            <a:bodyPr wrap="square" lIns="0" tIns="0" rIns="0" bIns="0" anchor="ctr">
              <a:spAutoFit/>
            </a:bodyPr>
            <a:lstStyle/>
            <a:p>
              <a:pPr marL="358775" indent="-354013" fontAlgn="auto">
                <a:spcBef>
                  <a:spcPct val="10000"/>
                </a:spcBef>
                <a:spcAft>
                  <a:spcPts val="0"/>
                </a:spcAft>
                <a:defRPr/>
              </a:pPr>
              <a:r>
                <a:rPr lang="en-US" altLang="ko-KR"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An Overview of Industrial Policy</a:t>
              </a:r>
              <a:endParaRPr lang="ko-KR" altLang="en-US"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endParaRPr>
            </a:p>
          </p:txBody>
        </p:sp>
        <p:sp>
          <p:nvSpPr>
            <p:cNvPr id="24" name="Text Box 24"/>
            <p:cNvSpPr txBox="1">
              <a:spLocks noChangeArrowheads="1"/>
            </p:cNvSpPr>
            <p:nvPr/>
          </p:nvSpPr>
          <p:spPr bwMode="auto">
            <a:xfrm>
              <a:off x="1661" y="1827"/>
              <a:ext cx="2944" cy="166"/>
            </a:xfrm>
            <a:prstGeom prst="rect">
              <a:avLst/>
            </a:prstGeom>
            <a:noFill/>
            <a:ln w="9525" algn="ctr">
              <a:noFill/>
              <a:miter lim="800000"/>
              <a:headEnd/>
              <a:tailEnd/>
            </a:ln>
          </p:spPr>
          <p:txBody>
            <a:bodyPr lIns="0" tIns="0" rIns="0" bIns="0" anchor="ctr">
              <a:spAutoFit/>
            </a:bodyPr>
            <a:lstStyle/>
            <a:p>
              <a:pPr marL="358775" indent="-354013" fontAlgn="auto">
                <a:spcBef>
                  <a:spcPct val="10000"/>
                </a:spcBef>
                <a:spcAft>
                  <a:spcPts val="0"/>
                </a:spcAft>
                <a:defRPr/>
              </a:pPr>
              <a:r>
                <a:rPr lang="en-US" altLang="ko-KR"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Evolution of Korean Industrial Policy</a:t>
              </a:r>
              <a:endParaRPr lang="ko-KR" altLang="en-US"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endParaRPr>
            </a:p>
          </p:txBody>
        </p:sp>
        <p:sp>
          <p:nvSpPr>
            <p:cNvPr id="26" name="Text Box 24"/>
            <p:cNvSpPr txBox="1">
              <a:spLocks noChangeArrowheads="1"/>
            </p:cNvSpPr>
            <p:nvPr/>
          </p:nvSpPr>
          <p:spPr bwMode="auto">
            <a:xfrm>
              <a:off x="1638" y="2890"/>
              <a:ext cx="3631" cy="166"/>
            </a:xfrm>
            <a:prstGeom prst="rect">
              <a:avLst/>
            </a:prstGeom>
            <a:noFill/>
            <a:ln w="9525" algn="ctr">
              <a:noFill/>
              <a:miter lim="800000"/>
              <a:headEnd/>
              <a:tailEnd/>
            </a:ln>
          </p:spPr>
          <p:txBody>
            <a:bodyPr lIns="0" tIns="0" rIns="0" bIns="0" anchor="ctr">
              <a:spAutoFit/>
            </a:bodyPr>
            <a:lstStyle/>
            <a:p>
              <a:pPr marL="358775" indent="-354013" fontAlgn="auto">
                <a:spcBef>
                  <a:spcPct val="10000"/>
                </a:spcBef>
                <a:spcAft>
                  <a:spcPts val="0"/>
                </a:spcAft>
                <a:defRPr/>
              </a:pPr>
              <a:r>
                <a:rPr lang="en-US" altLang="ko-KR" sz="2200" b="1" kern="0" dirty="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Assessment of </a:t>
              </a:r>
              <a:r>
                <a:rPr lang="en-US" altLang="ko-KR"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the Industrial Policy </a:t>
              </a:r>
              <a:r>
                <a:rPr lang="en-US" altLang="ko-KR" sz="2200" b="1" kern="0" dirty="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in Korea </a:t>
              </a:r>
              <a:endParaRPr lang="ko-KR" altLang="en-US" sz="2200" b="1" kern="0" dirty="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endParaRPr>
            </a:p>
          </p:txBody>
        </p:sp>
      </p:grpSp>
      <p:sp>
        <p:nvSpPr>
          <p:cNvPr id="23" name="Text Box 24"/>
          <p:cNvSpPr txBox="1">
            <a:spLocks noChangeArrowheads="1"/>
          </p:cNvSpPr>
          <p:nvPr/>
        </p:nvSpPr>
        <p:spPr bwMode="auto">
          <a:xfrm>
            <a:off x="2051720" y="3891650"/>
            <a:ext cx="7092280" cy="1049518"/>
          </a:xfrm>
          <a:prstGeom prst="rect">
            <a:avLst/>
          </a:prstGeom>
          <a:noFill/>
          <a:ln w="9525" algn="ctr">
            <a:noFill/>
            <a:miter lim="800000"/>
            <a:headEnd/>
            <a:tailEnd/>
          </a:ln>
        </p:spPr>
        <p:txBody>
          <a:bodyPr wrap="square" lIns="0" tIns="0" rIns="0" bIns="0" anchor="ctr">
            <a:spAutoFit/>
          </a:bodyPr>
          <a:lstStyle/>
          <a:p>
            <a:pPr fontAlgn="auto">
              <a:spcBef>
                <a:spcPct val="10000"/>
              </a:spcBef>
              <a:spcAft>
                <a:spcPts val="0"/>
              </a:spcAft>
              <a:defRPr/>
            </a:pPr>
            <a:r>
              <a:rPr lang="en-US" altLang="ko-KR"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rPr>
              <a:t>Development of the Automobile Industry and Relevant Policies in Korea</a:t>
            </a:r>
            <a:endParaRPr lang="ko-KR" altLang="en-US"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endParaRPr>
          </a:p>
          <a:p>
            <a:pPr fontAlgn="auto">
              <a:spcBef>
                <a:spcPct val="10000"/>
              </a:spcBef>
              <a:spcAft>
                <a:spcPts val="0"/>
              </a:spcAft>
              <a:defRPr/>
            </a:pPr>
            <a:endParaRPr lang="ko-KR" altLang="en-US" sz="2200" b="1" kern="0" dirty="0" smtClean="0">
              <a:ln w="6350">
                <a:solidFill>
                  <a:srgbClr val="FFFFFF"/>
                </a:solidFill>
              </a:ln>
              <a:solidFill>
                <a:srgbClr val="000000"/>
              </a:solidFill>
              <a:effectLst>
                <a:outerShdw blurRad="63500" dist="12700" dir="2700000" algn="tl" rotWithShape="0">
                  <a:prstClr val="black">
                    <a:alpha val="40000"/>
                  </a:prstClr>
                </a:outerShdw>
              </a:effectLst>
              <a:ea typeface="HY헤드라인M" pitchFamily="18" charset="-127"/>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7"/>
          <p:cNvSpPr>
            <a:spLocks noGrp="1" noChangeArrowheads="1"/>
          </p:cNvSpPr>
          <p:nvPr>
            <p:ph type="sldNum" sz="quarter" idx="10"/>
          </p:nvPr>
        </p:nvSpPr>
        <p:spPr>
          <a:noFill/>
        </p:spPr>
        <p:txBody>
          <a:bodyPr/>
          <a:lstStyle/>
          <a:p>
            <a:r>
              <a:rPr lang="en-US" altLang="ko-KR" smtClean="0"/>
              <a:t>- </a:t>
            </a:r>
            <a:fld id="{DE7AB69C-F5CB-4B10-ADA6-87599A697B7C}" type="slidenum">
              <a:rPr lang="en-US" altLang="ko-KR" smtClean="0"/>
              <a:pPr/>
              <a:t>2</a:t>
            </a:fld>
            <a:r>
              <a:rPr lang="en-US" altLang="ko-KR" smtClean="0"/>
              <a:t> -</a:t>
            </a:r>
          </a:p>
        </p:txBody>
      </p:sp>
      <p:sp>
        <p:nvSpPr>
          <p:cNvPr id="28674"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F1154A64-61E8-4CC5-8516-62BF984E8E37}" type="slidenum">
              <a:rPr lang="en-US" altLang="ko-KR" sz="1100">
                <a:solidFill>
                  <a:srgbClr val="000000"/>
                </a:solidFill>
                <a:latin typeface="HY견고딕" pitchFamily="18" charset="-127"/>
                <a:ea typeface="HY견고딕" pitchFamily="18" charset="-127"/>
              </a:rPr>
              <a:pPr algn="ctr"/>
              <a:t>2</a:t>
            </a:fld>
            <a:r>
              <a:rPr lang="en-US" altLang="ko-KR" sz="1100">
                <a:solidFill>
                  <a:srgbClr val="000000"/>
                </a:solidFill>
                <a:latin typeface="HY견고딕" pitchFamily="18" charset="-127"/>
                <a:ea typeface="HY견고딕" pitchFamily="18" charset="-127"/>
              </a:rPr>
              <a:t> -</a:t>
            </a:r>
          </a:p>
        </p:txBody>
      </p:sp>
      <p:sp>
        <p:nvSpPr>
          <p:cNvPr id="28675"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08007C74-AF58-4CA9-9B88-EA09DB984FAE}" type="slidenum">
              <a:rPr lang="en-US" altLang="ko-KR" sz="1100">
                <a:solidFill>
                  <a:srgbClr val="000000"/>
                </a:solidFill>
                <a:latin typeface="HY견고딕" pitchFamily="18" charset="-127"/>
                <a:ea typeface="HY견고딕" pitchFamily="18" charset="-127"/>
              </a:rPr>
              <a:pPr algn="ctr"/>
              <a:t>2</a:t>
            </a:fld>
            <a:r>
              <a:rPr lang="en-US" altLang="ko-KR" sz="1100">
                <a:solidFill>
                  <a:srgbClr val="000000"/>
                </a:solidFill>
                <a:latin typeface="HY견고딕" pitchFamily="18" charset="-127"/>
                <a:ea typeface="HY견고딕" pitchFamily="18" charset="-127"/>
              </a:rPr>
              <a:t> -</a:t>
            </a:r>
          </a:p>
        </p:txBody>
      </p:sp>
      <p:grpSp>
        <p:nvGrpSpPr>
          <p:cNvPr id="28676" name="Group 11"/>
          <p:cNvGrpSpPr>
            <a:grpSpLocks/>
          </p:cNvGrpSpPr>
          <p:nvPr/>
        </p:nvGrpSpPr>
        <p:grpSpPr bwMode="auto">
          <a:xfrm>
            <a:off x="0" y="0"/>
            <a:ext cx="9144000" cy="6858000"/>
            <a:chOff x="0" y="0"/>
            <a:chExt cx="5760" cy="4320"/>
          </a:xfrm>
        </p:grpSpPr>
        <p:pic>
          <p:nvPicPr>
            <p:cNvPr id="28679" name="Picture 10" descr="간지"/>
            <p:cNvPicPr>
              <a:picLocks noChangeAspect="1" noChangeArrowheads="1"/>
            </p:cNvPicPr>
            <p:nvPr/>
          </p:nvPicPr>
          <p:blipFill>
            <a:blip r:embed="rId3" cstate="print"/>
            <a:srcRect/>
            <a:stretch>
              <a:fillRect/>
            </a:stretch>
          </p:blipFill>
          <p:spPr bwMode="auto">
            <a:xfrm>
              <a:off x="0" y="0"/>
              <a:ext cx="5760" cy="4320"/>
            </a:xfrm>
            <a:prstGeom prst="rect">
              <a:avLst/>
            </a:prstGeom>
            <a:noFill/>
            <a:ln w="9525" algn="ctr">
              <a:noFill/>
              <a:miter lim="800000"/>
              <a:headEnd/>
              <a:tailEnd/>
            </a:ln>
          </p:spPr>
        </p:pic>
        <p:pic>
          <p:nvPicPr>
            <p:cNvPr id="28680" name="Picture 24" descr="그림3 copy"/>
            <p:cNvPicPr>
              <a:picLocks noChangeAspect="1" noChangeArrowheads="1"/>
            </p:cNvPicPr>
            <p:nvPr/>
          </p:nvPicPr>
          <p:blipFill>
            <a:blip r:embed="rId4" cstate="print"/>
            <a:srcRect/>
            <a:stretch>
              <a:fillRect/>
            </a:stretch>
          </p:blipFill>
          <p:spPr bwMode="auto">
            <a:xfrm>
              <a:off x="4377" y="767"/>
              <a:ext cx="1325" cy="326"/>
            </a:xfrm>
            <a:prstGeom prst="rect">
              <a:avLst/>
            </a:prstGeom>
            <a:noFill/>
            <a:ln w="9525" algn="ctr">
              <a:noFill/>
              <a:miter lim="800000"/>
              <a:headEnd/>
              <a:tailEnd/>
            </a:ln>
          </p:spPr>
        </p:pic>
      </p:grpSp>
      <p:sp>
        <p:nvSpPr>
          <p:cNvPr id="9" name="직사각형 8"/>
          <p:cNvSpPr/>
          <p:nvPr/>
        </p:nvSpPr>
        <p:spPr>
          <a:xfrm>
            <a:off x="2928915" y="2078859"/>
            <a:ext cx="6215085" cy="443198"/>
          </a:xfrm>
          <a:prstGeom prst="rect">
            <a:avLst/>
          </a:prstGeom>
          <a:noFill/>
          <a:ln w="9525" algn="ctr">
            <a:noFill/>
            <a:miter lim="800000"/>
            <a:headEnd/>
            <a:tailEnd/>
          </a:ln>
        </p:spPr>
        <p:txBody>
          <a:bodyPr lIns="0" tIns="0" rIns="0" bIns="0" anchor="ctr">
            <a:spAutoFit/>
          </a:bodyPr>
          <a:lstStyle/>
          <a:p>
            <a:pPr fontAlgn="auto">
              <a:lnSpc>
                <a:spcPct val="90000"/>
              </a:lnSpc>
              <a:spcBef>
                <a:spcPct val="10000"/>
              </a:spcBef>
              <a:spcAft>
                <a:spcPts val="0"/>
              </a:spcAft>
              <a:defRPr/>
            </a:pPr>
            <a:r>
              <a:rPr lang="en-US" altLang="ko-KR" sz="32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An Overview of Industrial Policy</a:t>
            </a:r>
            <a:endParaRPr lang="ko-KR" altLang="en-US" sz="32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endParaRPr>
          </a:p>
        </p:txBody>
      </p:sp>
      <p:pic>
        <p:nvPicPr>
          <p:cNvPr id="10" name="Picture 12" descr="마스터"/>
          <p:cNvPicPr>
            <a:picLocks noChangeAspect="1" noChangeArrowheads="1"/>
          </p:cNvPicPr>
          <p:nvPr/>
        </p:nvPicPr>
        <p:blipFill>
          <a:blip r:embed="rId5" cstate="print"/>
          <a:srcRect r="86147"/>
          <a:stretch>
            <a:fillRect/>
          </a:stretch>
        </p:blipFill>
        <p:spPr bwMode="auto">
          <a:xfrm>
            <a:off x="1511300" y="1693863"/>
            <a:ext cx="866775" cy="126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7"/>
          <p:cNvSpPr>
            <a:spLocks noGrp="1" noChangeArrowheads="1"/>
          </p:cNvSpPr>
          <p:nvPr>
            <p:ph type="sldNum" sz="quarter" idx="10"/>
          </p:nvPr>
        </p:nvSpPr>
        <p:spPr>
          <a:noFill/>
        </p:spPr>
        <p:txBody>
          <a:bodyPr/>
          <a:lstStyle/>
          <a:p>
            <a:r>
              <a:rPr lang="en-US" altLang="ko-KR" dirty="0" smtClean="0"/>
              <a:t>- </a:t>
            </a:r>
            <a:fld id="{888EE01F-C7A4-4963-9C51-69097D784122}" type="slidenum">
              <a:rPr lang="en-US" altLang="ko-KR" smtClean="0"/>
              <a:pPr/>
              <a:t>3</a:t>
            </a:fld>
            <a:r>
              <a:rPr lang="en-US" altLang="ko-KR" dirty="0" smtClean="0"/>
              <a:t> -</a:t>
            </a:r>
          </a:p>
        </p:txBody>
      </p:sp>
      <p:pic>
        <p:nvPicPr>
          <p:cNvPr id="30722"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30723" name="Picture 38" descr="설명회 기본 메뉴바2 green"/>
          <p:cNvPicPr>
            <a:picLocks noChangeAspect="1" noChangeArrowheads="1"/>
          </p:cNvPicPr>
          <p:nvPr/>
        </p:nvPicPr>
        <p:blipFill>
          <a:blip r:embed="rId3" cstate="print"/>
          <a:srcRect l="25972" r="26170"/>
          <a:stretch>
            <a:fillRect/>
          </a:stretch>
        </p:blipFill>
        <p:spPr bwMode="auto">
          <a:xfrm>
            <a:off x="1285875" y="908050"/>
            <a:ext cx="4637088" cy="554038"/>
          </a:xfrm>
          <a:prstGeom prst="rect">
            <a:avLst/>
          </a:prstGeom>
          <a:noFill/>
          <a:ln w="9525" algn="ctr">
            <a:noFill/>
            <a:miter lim="800000"/>
            <a:headEnd/>
            <a:tailEnd/>
          </a:ln>
        </p:spPr>
      </p:pic>
      <p:pic>
        <p:nvPicPr>
          <p:cNvPr id="30724" name="Picture 38" descr="설명회 기본 메뉴바2 green"/>
          <p:cNvPicPr>
            <a:picLocks noChangeAspect="1" noChangeArrowheads="1"/>
          </p:cNvPicPr>
          <p:nvPr/>
        </p:nvPicPr>
        <p:blipFill>
          <a:blip r:embed="rId3" cstate="print"/>
          <a:srcRect l="25972"/>
          <a:stretch>
            <a:fillRect/>
          </a:stretch>
        </p:blipFill>
        <p:spPr bwMode="auto">
          <a:xfrm>
            <a:off x="4645025" y="903288"/>
            <a:ext cx="2233613" cy="554037"/>
          </a:xfrm>
          <a:prstGeom prst="rect">
            <a:avLst/>
          </a:prstGeom>
          <a:noFill/>
          <a:ln w="9525" algn="ctr">
            <a:noFill/>
            <a:miter lim="800000"/>
            <a:headEnd/>
            <a:tailEnd/>
          </a:ln>
        </p:spPr>
      </p:pic>
      <p:pic>
        <p:nvPicPr>
          <p:cNvPr id="30725"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5668963"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r>
              <a:rPr lang="en-US" altLang="ko-KR" sz="1800" b="1">
                <a:solidFill>
                  <a:schemeClr val="bg1"/>
                </a:solidFill>
                <a:latin typeface="Arial" charset="0"/>
                <a:ea typeface="HY견고딕" pitchFamily="18" charset="-127"/>
                <a:cs typeface="Arial" charset="0"/>
              </a:rPr>
              <a:t>1. Goals and Underlying Theory of Industrial Policy </a:t>
            </a:r>
            <a:endParaRPr lang="ko-KR" altLang="en-US" sz="1800" b="1">
              <a:solidFill>
                <a:schemeClr val="bg1"/>
              </a:solidFill>
              <a:latin typeface="Arial" charset="0"/>
              <a:ea typeface="HY견고딕" pitchFamily="18" charset="-127"/>
              <a:cs typeface="Arial"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30728" name="Text Box 12"/>
          <p:cNvSpPr txBox="1">
            <a:spLocks noChangeArrowheads="1"/>
          </p:cNvSpPr>
          <p:nvPr/>
        </p:nvSpPr>
        <p:spPr bwMode="auto">
          <a:xfrm>
            <a:off x="350838" y="1484313"/>
            <a:ext cx="8434387" cy="5703869"/>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Blip>
                <a:blip r:embed="rId5"/>
              </a:buBlip>
            </a:pPr>
            <a:r>
              <a:rPr lang="en-US" altLang="ko-KR" sz="1800" b="1" dirty="0" smtClean="0">
                <a:solidFill>
                  <a:srgbClr val="000099"/>
                </a:solidFill>
                <a:latin typeface="Arial" charset="0"/>
                <a:cs typeface="Arial" charset="0"/>
              </a:rPr>
              <a:t>There are pros and cons regarding the long term effects of industrial policy on the national economy; however, industrial policy plays an important role for promoting economic growth when countries do not have plenty of natural endowments. </a:t>
            </a:r>
          </a:p>
          <a:p>
            <a:pPr marL="263525" indent="-263525" latinLnBrk="0">
              <a:lnSpc>
                <a:spcPct val="110000"/>
              </a:lnSpc>
              <a:spcBef>
                <a:spcPct val="20000"/>
              </a:spcBef>
              <a:buSzPct val="140000"/>
              <a:buFontTx/>
              <a:buBlip>
                <a:blip r:embed="rId5"/>
              </a:buBlip>
            </a:pPr>
            <a:r>
              <a:rPr lang="en-US" altLang="ko-KR" sz="1800" b="1" dirty="0" smtClean="0">
                <a:solidFill>
                  <a:srgbClr val="000099"/>
                </a:solidFill>
                <a:latin typeface="Arial" charset="0"/>
                <a:cs typeface="Arial" charset="0"/>
              </a:rPr>
              <a:t>In </a:t>
            </a:r>
            <a:r>
              <a:rPr lang="en-US" altLang="ko-KR" sz="1800" b="1" dirty="0">
                <a:solidFill>
                  <a:srgbClr val="000099"/>
                </a:solidFill>
                <a:latin typeface="Arial" charset="0"/>
                <a:cs typeface="Arial" charset="0"/>
              </a:rPr>
              <a:t>general, industrial policy is a growth strategy where the government attempts to influence the nation's pattern of industrial development by using taxes, subsidies, or regulations. </a:t>
            </a:r>
            <a:endParaRPr lang="en-US" altLang="ko-KR" sz="900" b="1" dirty="0">
              <a:solidFill>
                <a:srgbClr val="0000A8"/>
              </a:solidFill>
              <a:latin typeface="Arial" charset="0"/>
              <a:ea typeface="Verdana" pitchFamily="34" charset="0"/>
              <a:cs typeface="Arial" charset="0"/>
            </a:endParaRP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More specifically, promoting specific </a:t>
            </a:r>
            <a:r>
              <a:rPr lang="en-US" altLang="ko-KR" sz="1800" b="1" dirty="0" smtClean="0">
                <a:latin typeface="Arial" charset="0"/>
                <a:cs typeface="Arial" charset="0"/>
              </a:rPr>
              <a:t>sectors with </a:t>
            </a:r>
            <a:r>
              <a:rPr lang="en-US" altLang="ko-KR" sz="1800" b="1" dirty="0">
                <a:latin typeface="Arial" charset="0"/>
                <a:cs typeface="Arial" charset="0"/>
              </a:rPr>
              <a:t>the potential for high technological progress, and thereby the potential for large spillovers to the rest of the economy.</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Although there are good reasons to shift resources from slow to fast-growing sectors in the course of economic development, this does not itself require an active industrial policy, because market forces also generate such shifts.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Thus, advocates of industrial policy must explain why the free market fails in the early stage of economic development or in the case of high technology sectors.</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7"/>
          <p:cNvSpPr>
            <a:spLocks noGrp="1" noChangeArrowheads="1"/>
          </p:cNvSpPr>
          <p:nvPr>
            <p:ph type="sldNum" sz="quarter" idx="10"/>
          </p:nvPr>
        </p:nvSpPr>
        <p:spPr>
          <a:noFill/>
        </p:spPr>
        <p:txBody>
          <a:bodyPr/>
          <a:lstStyle/>
          <a:p>
            <a:r>
              <a:rPr lang="en-US" altLang="ko-KR" smtClean="0"/>
              <a:t>- </a:t>
            </a:r>
            <a:fld id="{4FEFA96E-6D32-48A2-A1A0-9EB46CD802A4}" type="slidenum">
              <a:rPr lang="en-US" altLang="ko-KR" smtClean="0"/>
              <a:pPr/>
              <a:t>4</a:t>
            </a:fld>
            <a:r>
              <a:rPr lang="en-US" altLang="ko-KR" smtClean="0"/>
              <a:t> -</a:t>
            </a:r>
          </a:p>
        </p:txBody>
      </p:sp>
      <p:pic>
        <p:nvPicPr>
          <p:cNvPr id="32770"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32771" name="Picture 38" descr="설명회 기본 메뉴바2 green"/>
          <p:cNvPicPr>
            <a:picLocks noChangeAspect="1" noChangeArrowheads="1"/>
          </p:cNvPicPr>
          <p:nvPr/>
        </p:nvPicPr>
        <p:blipFill>
          <a:blip r:embed="rId3" cstate="print"/>
          <a:srcRect l="25972" r="26170"/>
          <a:stretch>
            <a:fillRect/>
          </a:stretch>
        </p:blipFill>
        <p:spPr bwMode="auto">
          <a:xfrm>
            <a:off x="1285875" y="908050"/>
            <a:ext cx="4637088" cy="554038"/>
          </a:xfrm>
          <a:prstGeom prst="rect">
            <a:avLst/>
          </a:prstGeom>
          <a:noFill/>
          <a:ln w="9525" algn="ctr">
            <a:noFill/>
            <a:miter lim="800000"/>
            <a:headEnd/>
            <a:tailEnd/>
          </a:ln>
        </p:spPr>
      </p:pic>
      <p:pic>
        <p:nvPicPr>
          <p:cNvPr id="32772" name="Picture 38" descr="설명회 기본 메뉴바2 green"/>
          <p:cNvPicPr>
            <a:picLocks noChangeAspect="1" noChangeArrowheads="1"/>
          </p:cNvPicPr>
          <p:nvPr/>
        </p:nvPicPr>
        <p:blipFill>
          <a:blip r:embed="rId3" cstate="print"/>
          <a:srcRect l="25972"/>
          <a:stretch>
            <a:fillRect/>
          </a:stretch>
        </p:blipFill>
        <p:spPr bwMode="auto">
          <a:xfrm>
            <a:off x="4645025" y="903288"/>
            <a:ext cx="2233613" cy="554037"/>
          </a:xfrm>
          <a:prstGeom prst="rect">
            <a:avLst/>
          </a:prstGeom>
          <a:noFill/>
          <a:ln w="9525" algn="ctr">
            <a:noFill/>
            <a:miter lim="800000"/>
            <a:headEnd/>
            <a:tailEnd/>
          </a:ln>
        </p:spPr>
      </p:pic>
      <p:pic>
        <p:nvPicPr>
          <p:cNvPr id="32773"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5668963"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r>
              <a:rPr lang="en-US" altLang="ko-KR" sz="1800" b="1">
                <a:solidFill>
                  <a:schemeClr val="bg1"/>
                </a:solidFill>
                <a:latin typeface="Arial" charset="0"/>
                <a:ea typeface="HY견고딕" pitchFamily="18" charset="-127"/>
                <a:cs typeface="Arial" charset="0"/>
              </a:rPr>
              <a:t>1. Goals and Underlying Theory of Industrial Policy </a:t>
            </a:r>
            <a:endParaRPr lang="ko-KR" altLang="en-US" sz="1800" b="1">
              <a:solidFill>
                <a:schemeClr val="bg1"/>
              </a:solidFill>
              <a:latin typeface="Arial" charset="0"/>
              <a:ea typeface="HY견고딕" pitchFamily="18" charset="-127"/>
              <a:cs typeface="Arial"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6326" name="Text Box 12"/>
          <p:cNvSpPr txBox="1">
            <a:spLocks noChangeArrowheads="1"/>
          </p:cNvSpPr>
          <p:nvPr/>
        </p:nvSpPr>
        <p:spPr bwMode="auto">
          <a:xfrm>
            <a:off x="350838" y="1484313"/>
            <a:ext cx="8434387" cy="3554819"/>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defRPr/>
            </a:pPr>
            <a:r>
              <a:rPr lang="en-US" altLang="ko-KR" sz="1800" b="1" dirty="0">
                <a:solidFill>
                  <a:srgbClr val="000099"/>
                </a:solidFill>
                <a:latin typeface="Arial" pitchFamily="34" charset="0"/>
                <a:ea typeface="굴림" pitchFamily="50" charset="-127"/>
                <a:cs typeface="Arial" pitchFamily="34" charset="0"/>
              </a:rPr>
              <a:t>Two main approaches to industrial policy </a:t>
            </a:r>
            <a:endParaRPr lang="en-US" altLang="ko-KR" sz="1800" b="1" dirty="0" smtClean="0">
              <a:solidFill>
                <a:srgbClr val="000099"/>
              </a:solidFill>
              <a:latin typeface="Arial" pitchFamily="34" charset="0"/>
              <a:ea typeface="굴림" pitchFamily="50" charset="-127"/>
              <a:cs typeface="Arial" pitchFamily="34" charset="0"/>
            </a:endParaRPr>
          </a:p>
          <a:p>
            <a:pPr marL="263525" indent="-263525" latinLnBrk="0">
              <a:lnSpc>
                <a:spcPct val="110000"/>
              </a:lnSpc>
              <a:spcBef>
                <a:spcPct val="20000"/>
              </a:spcBef>
              <a:buSzPct val="140000"/>
              <a:buFontTx/>
              <a:buBlip>
                <a:blip r:embed="rId5"/>
              </a:buBlip>
              <a:defRPr/>
            </a:pPr>
            <a:endParaRPr lang="en-US" altLang="ko-KR" sz="1800" b="1" dirty="0" smtClean="0">
              <a:latin typeface="Arial" pitchFamily="34" charset="0"/>
              <a:ea typeface="굴림" pitchFamily="50" charset="-127"/>
              <a:cs typeface="Arial" pitchFamily="34" charset="0"/>
            </a:endParaRPr>
          </a:p>
          <a:p>
            <a:pPr marL="495300" lvl="1" indent="-228600" latinLnBrk="0">
              <a:lnSpc>
                <a:spcPct val="110000"/>
              </a:lnSpc>
              <a:spcBef>
                <a:spcPct val="20000"/>
              </a:spcBef>
              <a:buSzPct val="110000"/>
              <a:buFontTx/>
              <a:buBlip>
                <a:blip r:embed="rId6"/>
              </a:buBlip>
              <a:defRPr/>
            </a:pPr>
            <a:r>
              <a:rPr lang="en-US" altLang="ko-KR" sz="1800" b="1" dirty="0" smtClean="0">
                <a:latin typeface="Arial" pitchFamily="34" charset="0"/>
                <a:ea typeface="굴림" pitchFamily="50" charset="-127"/>
                <a:cs typeface="Arial" pitchFamily="34" charset="0"/>
              </a:rPr>
              <a:t>Typical </a:t>
            </a:r>
            <a:r>
              <a:rPr lang="en-US" altLang="ko-KR" sz="1800" b="1" dirty="0">
                <a:latin typeface="Arial" pitchFamily="34" charset="0"/>
                <a:ea typeface="굴림" pitchFamily="50" charset="-127"/>
                <a:cs typeface="Arial" pitchFamily="34" charset="0"/>
              </a:rPr>
              <a:t>industrial policies are to promote specific sectors. </a:t>
            </a:r>
          </a:p>
          <a:p>
            <a:pPr marL="495300" lvl="1" indent="-228600" latinLnBrk="0">
              <a:lnSpc>
                <a:spcPct val="110000"/>
              </a:lnSpc>
              <a:spcBef>
                <a:spcPct val="20000"/>
              </a:spcBef>
              <a:buSzPct val="110000"/>
              <a:buFontTx/>
              <a:buBlip>
                <a:blip r:embed="rId6"/>
              </a:buBlip>
              <a:defRPr/>
            </a:pPr>
            <a:r>
              <a:rPr lang="en-US" altLang="ko-KR" sz="1800" b="1" dirty="0">
                <a:latin typeface="Arial" pitchFamily="34" charset="0"/>
                <a:ea typeface="굴림" pitchFamily="50" charset="-127"/>
                <a:cs typeface="Arial" pitchFamily="34" charset="0"/>
              </a:rPr>
              <a:t>The second approach considers market promotion policies implemented to promote the efficiency </a:t>
            </a:r>
            <a:r>
              <a:rPr lang="en-US" altLang="ko-KR" sz="1800" b="1" dirty="0" smtClean="0">
                <a:latin typeface="Arial" pitchFamily="34" charset="0"/>
                <a:ea typeface="굴림" pitchFamily="50" charset="-127"/>
                <a:cs typeface="Arial" pitchFamily="34" charset="0"/>
              </a:rPr>
              <a:t>of </a:t>
            </a:r>
            <a:r>
              <a:rPr lang="en-US" altLang="ko-KR" sz="1800" b="1" dirty="0">
                <a:latin typeface="Arial" pitchFamily="34" charset="0"/>
                <a:ea typeface="굴림" pitchFamily="50" charset="-127"/>
                <a:cs typeface="Arial" pitchFamily="34" charset="0"/>
              </a:rPr>
              <a:t>particular markets </a:t>
            </a:r>
          </a:p>
          <a:p>
            <a:pPr>
              <a:defRPr/>
            </a:pPr>
            <a:r>
              <a:rPr lang="en-US" altLang="ko-KR" sz="1800" b="1" dirty="0">
                <a:latin typeface="Arial" pitchFamily="34" charset="0"/>
                <a:ea typeface="굴림" pitchFamily="50" charset="-127"/>
                <a:cs typeface="Arial" pitchFamily="34" charset="0"/>
              </a:rPr>
              <a:t>         (1) </a:t>
            </a:r>
            <a:r>
              <a:rPr lang="en-US" altLang="ko-KR" sz="1800" b="1" dirty="0" smtClean="0">
                <a:latin typeface="Arial" pitchFamily="34" charset="0"/>
                <a:ea typeface="굴림" pitchFamily="50" charset="-127"/>
                <a:cs typeface="Arial" pitchFamily="34" charset="0"/>
              </a:rPr>
              <a:t>Labor </a:t>
            </a:r>
            <a:r>
              <a:rPr lang="en-US" altLang="ko-KR" sz="1800" b="1" dirty="0">
                <a:latin typeface="Arial" pitchFamily="34" charset="0"/>
                <a:ea typeface="굴림" pitchFamily="50" charset="-127"/>
                <a:cs typeface="Arial" pitchFamily="34" charset="0"/>
              </a:rPr>
              <a:t>market policies, such as job creation and retraining </a:t>
            </a:r>
            <a:endParaRPr lang="en-US" altLang="ko-KR" sz="1800" b="1" dirty="0" smtClean="0">
              <a:latin typeface="Arial" pitchFamily="34" charset="0"/>
              <a:ea typeface="굴림" pitchFamily="50" charset="-127"/>
              <a:cs typeface="Arial" pitchFamily="34" charset="0"/>
            </a:endParaRPr>
          </a:p>
          <a:p>
            <a:pPr>
              <a:defRPr/>
            </a:pPr>
            <a:r>
              <a:rPr lang="en-US" altLang="ko-KR" sz="1800" b="1" dirty="0">
                <a:latin typeface="Arial" pitchFamily="34" charset="0"/>
                <a:ea typeface="굴림" pitchFamily="50" charset="-127"/>
                <a:cs typeface="Arial" pitchFamily="34" charset="0"/>
              </a:rPr>
              <a:t> </a:t>
            </a:r>
            <a:r>
              <a:rPr lang="en-US" altLang="ko-KR" sz="1800" b="1" dirty="0" smtClean="0">
                <a:latin typeface="Arial" pitchFamily="34" charset="0"/>
                <a:ea typeface="굴림" pitchFamily="50" charset="-127"/>
                <a:cs typeface="Arial" pitchFamily="34" charset="0"/>
              </a:rPr>
              <a:t>             subsidies </a:t>
            </a:r>
            <a:r>
              <a:rPr lang="en-US" altLang="ko-KR" sz="1800" b="1" dirty="0">
                <a:latin typeface="Arial" pitchFamily="34" charset="0"/>
                <a:ea typeface="굴림" pitchFamily="50" charset="-127"/>
                <a:cs typeface="Arial" pitchFamily="34" charset="0"/>
              </a:rPr>
              <a:t>and </a:t>
            </a:r>
            <a:r>
              <a:rPr lang="en-US" altLang="ko-KR" sz="1800" b="1" dirty="0" smtClean="0">
                <a:latin typeface="Arial" pitchFamily="34" charset="0"/>
                <a:ea typeface="굴림" pitchFamily="50" charset="-127"/>
                <a:cs typeface="Arial" pitchFamily="34" charset="0"/>
              </a:rPr>
              <a:t>incentive </a:t>
            </a:r>
            <a:r>
              <a:rPr lang="en-US" altLang="ko-KR" sz="1800" b="1" dirty="0">
                <a:latin typeface="Arial" pitchFamily="34" charset="0"/>
                <a:ea typeface="굴림" pitchFamily="50" charset="-127"/>
                <a:cs typeface="Arial" pitchFamily="34" charset="0"/>
              </a:rPr>
              <a:t>programs to increase the mobility of labor, </a:t>
            </a:r>
          </a:p>
          <a:p>
            <a:pPr>
              <a:defRPr/>
            </a:pPr>
            <a:r>
              <a:rPr lang="en-US" altLang="ko-KR" sz="1800" b="1" dirty="0">
                <a:latin typeface="Arial" pitchFamily="34" charset="0"/>
                <a:ea typeface="굴림" pitchFamily="50" charset="-127"/>
                <a:cs typeface="Arial" pitchFamily="34" charset="0"/>
              </a:rPr>
              <a:t>         (2) Capital market policies, </a:t>
            </a:r>
          </a:p>
          <a:p>
            <a:pPr>
              <a:defRPr/>
            </a:pPr>
            <a:r>
              <a:rPr lang="en-US" altLang="ko-KR" sz="1800" b="1" dirty="0">
                <a:latin typeface="Arial" pitchFamily="34" charset="0"/>
                <a:ea typeface="굴림" pitchFamily="50" charset="-127"/>
                <a:cs typeface="Arial" pitchFamily="34" charset="0"/>
              </a:rPr>
              <a:t>         (3) </a:t>
            </a:r>
            <a:r>
              <a:rPr lang="en-US" altLang="ko-KR" sz="1800" b="1" dirty="0" smtClean="0">
                <a:latin typeface="Arial" pitchFamily="34" charset="0"/>
                <a:ea typeface="굴림" pitchFamily="50" charset="-127"/>
                <a:cs typeface="Arial" pitchFamily="34" charset="0"/>
              </a:rPr>
              <a:t>Competition </a:t>
            </a:r>
            <a:r>
              <a:rPr lang="en-US" altLang="ko-KR" sz="1800" b="1" dirty="0">
                <a:latin typeface="Arial" pitchFamily="34" charset="0"/>
                <a:ea typeface="굴림" pitchFamily="50" charset="-127"/>
                <a:cs typeface="Arial" pitchFamily="34" charset="0"/>
              </a:rPr>
              <a:t>policies</a:t>
            </a:r>
          </a:p>
          <a:p>
            <a:pPr marL="495300" lvl="1" indent="-228600" latinLnBrk="0">
              <a:lnSpc>
                <a:spcPct val="110000"/>
              </a:lnSpc>
              <a:spcBef>
                <a:spcPct val="20000"/>
              </a:spcBef>
              <a:buSzPct val="110000"/>
              <a:buFontTx/>
              <a:buBlip>
                <a:blip r:embed="rId6"/>
              </a:buBlip>
              <a:defRPr/>
            </a:pPr>
            <a:r>
              <a:rPr lang="en-US" altLang="ko-KR" sz="1800" b="1" dirty="0">
                <a:latin typeface="Arial" pitchFamily="34" charset="0"/>
                <a:ea typeface="굴림" pitchFamily="50" charset="-127"/>
                <a:cs typeface="Arial" pitchFamily="34" charset="0"/>
              </a:rPr>
              <a:t>The second approach is clearly broader than the first, because it can influence many different industries in the factor market.  </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7"/>
          <p:cNvSpPr>
            <a:spLocks noGrp="1" noChangeArrowheads="1"/>
          </p:cNvSpPr>
          <p:nvPr>
            <p:ph type="sldNum" sz="quarter" idx="10"/>
          </p:nvPr>
        </p:nvSpPr>
        <p:spPr>
          <a:noFill/>
        </p:spPr>
        <p:txBody>
          <a:bodyPr/>
          <a:lstStyle/>
          <a:p>
            <a:r>
              <a:rPr lang="en-US" altLang="ko-KR" smtClean="0"/>
              <a:t>- </a:t>
            </a:r>
            <a:fld id="{1F7BD771-F19D-45CE-A70C-DDE3526BF64F}" type="slidenum">
              <a:rPr lang="en-US" altLang="ko-KR" smtClean="0"/>
              <a:pPr/>
              <a:t>5</a:t>
            </a:fld>
            <a:r>
              <a:rPr lang="en-US" altLang="ko-KR" smtClean="0"/>
              <a:t> -</a:t>
            </a:r>
          </a:p>
        </p:txBody>
      </p:sp>
      <p:pic>
        <p:nvPicPr>
          <p:cNvPr id="34818"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34819" name="Picture 38" descr="설명회 기본 메뉴바2 green"/>
          <p:cNvPicPr>
            <a:picLocks noChangeAspect="1" noChangeArrowheads="1"/>
          </p:cNvPicPr>
          <p:nvPr/>
        </p:nvPicPr>
        <p:blipFill>
          <a:blip r:embed="rId3" cstate="print"/>
          <a:srcRect l="25972" r="26170"/>
          <a:stretch>
            <a:fillRect/>
          </a:stretch>
        </p:blipFill>
        <p:spPr bwMode="auto">
          <a:xfrm>
            <a:off x="1285875" y="908050"/>
            <a:ext cx="4016375" cy="554038"/>
          </a:xfrm>
          <a:prstGeom prst="rect">
            <a:avLst/>
          </a:prstGeom>
          <a:noFill/>
          <a:ln w="9525" algn="ctr">
            <a:noFill/>
            <a:miter lim="800000"/>
            <a:headEnd/>
            <a:tailEnd/>
          </a:ln>
        </p:spPr>
      </p:pic>
      <p:pic>
        <p:nvPicPr>
          <p:cNvPr id="34820" name="Picture 38" descr="설명회 기본 메뉴바2 green"/>
          <p:cNvPicPr>
            <a:picLocks noChangeAspect="1" noChangeArrowheads="1"/>
          </p:cNvPicPr>
          <p:nvPr/>
        </p:nvPicPr>
        <p:blipFill>
          <a:blip r:embed="rId3" cstate="print"/>
          <a:srcRect l="25972"/>
          <a:stretch>
            <a:fillRect/>
          </a:stretch>
        </p:blipFill>
        <p:spPr bwMode="auto">
          <a:xfrm>
            <a:off x="3622675" y="903288"/>
            <a:ext cx="2233613" cy="554037"/>
          </a:xfrm>
          <a:prstGeom prst="rect">
            <a:avLst/>
          </a:prstGeom>
          <a:noFill/>
          <a:ln w="9525" algn="ctr">
            <a:noFill/>
            <a:miter lim="800000"/>
            <a:headEnd/>
            <a:tailEnd/>
          </a:ln>
        </p:spPr>
      </p:pic>
      <p:pic>
        <p:nvPicPr>
          <p:cNvPr id="34821"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4860925"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a:solidFill>
                  <a:schemeClr val="bg1"/>
                </a:solidFill>
                <a:latin typeface="Arial" pitchFamily="34" charset="0"/>
                <a:ea typeface="굴림" pitchFamily="50" charset="-127"/>
                <a:cs typeface="Arial" pitchFamily="34" charset="0"/>
              </a:rPr>
              <a:t>2. The Rationale of Government Intervention</a:t>
            </a:r>
            <a:endParaRPr lang="en-US" altLang="ko-KR" sz="1800" dirty="0">
              <a:solidFill>
                <a:schemeClr val="bg1"/>
              </a:solidFill>
              <a:latin typeface="Arial" pitchFamily="34" charset="0"/>
              <a:ea typeface="굴림" pitchFamily="50" charset="-127"/>
              <a:cs typeface="Arial" pitchFamily="34"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34824" name="Text Box 12"/>
          <p:cNvSpPr txBox="1">
            <a:spLocks noChangeArrowheads="1"/>
          </p:cNvSpPr>
          <p:nvPr/>
        </p:nvSpPr>
        <p:spPr bwMode="auto">
          <a:xfrm>
            <a:off x="350838" y="1424847"/>
            <a:ext cx="8434387" cy="5244513"/>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800" b="1" dirty="0" smtClean="0">
                <a:solidFill>
                  <a:srgbClr val="000099"/>
                </a:solidFill>
                <a:latin typeface="Arial" charset="0"/>
                <a:cs typeface="Arial" charset="0"/>
              </a:rPr>
              <a:t>Among </a:t>
            </a:r>
            <a:r>
              <a:rPr lang="en-US" altLang="ko-KR" sz="1800" b="1" dirty="0">
                <a:solidFill>
                  <a:srgbClr val="000099"/>
                </a:solidFill>
                <a:latin typeface="Arial" charset="0"/>
                <a:cs typeface="Arial" charset="0"/>
              </a:rPr>
              <a:t>rigorous arguments for industrial policy in the 1980s, one type of argument focused on the externalities associated with specific industries.</a:t>
            </a:r>
            <a:r>
              <a:rPr lang="en-US" altLang="ko-KR" sz="1800" b="1" dirty="0">
                <a:latin typeface="Arial" charset="0"/>
                <a:cs typeface="Arial" charset="0"/>
              </a:rPr>
              <a:t> </a:t>
            </a:r>
            <a:endParaRPr lang="en-US" altLang="ko-KR" sz="1800" b="1" dirty="0" smtClean="0">
              <a:latin typeface="Arial" charset="0"/>
              <a:cs typeface="Arial" charset="0"/>
            </a:endParaRP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Some </a:t>
            </a:r>
            <a:r>
              <a:rPr lang="en-US" altLang="ko-KR" sz="1800" b="1" dirty="0">
                <a:latin typeface="Arial" charset="0"/>
                <a:cs typeface="Arial" charset="0"/>
              </a:rPr>
              <a:t>activities create technology or develop resources in such a way that the investing firm cannot fully capture the benefits as private profit.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In </a:t>
            </a:r>
            <a:r>
              <a:rPr lang="en-US" altLang="ko-KR" sz="1800" b="1" dirty="0" smtClean="0">
                <a:latin typeface="Arial" charset="0"/>
                <a:cs typeface="Arial" charset="0"/>
              </a:rPr>
              <a:t>such a </a:t>
            </a:r>
            <a:r>
              <a:rPr lang="en-US" altLang="ko-KR" sz="1800" b="1" dirty="0">
                <a:latin typeface="Arial" charset="0"/>
                <a:cs typeface="Arial" charset="0"/>
              </a:rPr>
              <a:t>case, protection or subsidization can expand the scale of the externality-generating activity and create social gain. </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The </a:t>
            </a:r>
            <a:r>
              <a:rPr lang="en-US" altLang="ko-KR" sz="1800" b="1" dirty="0">
                <a:latin typeface="Arial" charset="0"/>
                <a:cs typeface="Arial" charset="0"/>
              </a:rPr>
              <a:t>case for intervention is strongest for new, export-oriented </a:t>
            </a:r>
            <a:r>
              <a:rPr lang="en-US" altLang="ko-KR" sz="1800" b="1" dirty="0" smtClean="0">
                <a:latin typeface="Arial" charset="0"/>
                <a:cs typeface="Arial" charset="0"/>
              </a:rPr>
              <a:t>industries that </a:t>
            </a:r>
            <a:r>
              <a:rPr lang="en-US" altLang="ko-KR" sz="1800" b="1" dirty="0">
                <a:latin typeface="Arial" charset="0"/>
                <a:cs typeface="Arial" charset="0"/>
              </a:rPr>
              <a:t>facilitate the diffusion of foreign technology in developing economies, and for new technology- intensive industries in advanced economies.</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Intervention may also be justified in declining sectors if some rigidity distorts the economy's internal ability to adjust.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In </a:t>
            </a:r>
            <a:r>
              <a:rPr lang="en-US" altLang="ko-KR" sz="1800" b="1" dirty="0" smtClean="0">
                <a:latin typeface="Arial" charset="0"/>
                <a:cs typeface="Arial" charset="0"/>
              </a:rPr>
              <a:t>mature </a:t>
            </a:r>
            <a:r>
              <a:rPr lang="en-US" altLang="ko-KR" sz="1800" b="1" dirty="0">
                <a:latin typeface="Arial" charset="0"/>
                <a:cs typeface="Arial" charset="0"/>
              </a:rPr>
              <a:t>economies, industrial adjustment may also involve externalities; government intervention is designed to </a:t>
            </a:r>
            <a:r>
              <a:rPr lang="en-US" altLang="ko-KR" sz="1800" b="1" dirty="0" smtClean="0">
                <a:latin typeface="Arial" charset="0"/>
                <a:cs typeface="Arial" charset="0"/>
              </a:rPr>
              <a:t>smooth </a:t>
            </a:r>
            <a:r>
              <a:rPr lang="en-US" altLang="ko-KR" sz="1800" b="1" dirty="0">
                <a:latin typeface="Arial" charset="0"/>
                <a:cs typeface="Arial" charset="0"/>
              </a:rPr>
              <a:t>private adjustment in order to minimize the socially borne costs of unemployment.</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7"/>
          <p:cNvSpPr>
            <a:spLocks noGrp="1" noChangeArrowheads="1"/>
          </p:cNvSpPr>
          <p:nvPr>
            <p:ph type="sldNum" sz="quarter" idx="10"/>
          </p:nvPr>
        </p:nvSpPr>
        <p:spPr>
          <a:noFill/>
        </p:spPr>
        <p:txBody>
          <a:bodyPr/>
          <a:lstStyle/>
          <a:p>
            <a:r>
              <a:rPr lang="en-US" altLang="ko-KR" smtClean="0"/>
              <a:t>- </a:t>
            </a:r>
            <a:fld id="{7FAE1555-550C-4095-BCB6-534107A3DD47}" type="slidenum">
              <a:rPr lang="en-US" altLang="ko-KR" smtClean="0"/>
              <a:pPr/>
              <a:t>6</a:t>
            </a:fld>
            <a:r>
              <a:rPr lang="en-US" altLang="ko-KR" smtClean="0"/>
              <a:t> -</a:t>
            </a:r>
          </a:p>
        </p:txBody>
      </p:sp>
      <p:pic>
        <p:nvPicPr>
          <p:cNvPr id="36866"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36867" name="Picture 38" descr="설명회 기본 메뉴바2 green"/>
          <p:cNvPicPr>
            <a:picLocks noChangeAspect="1" noChangeArrowheads="1"/>
          </p:cNvPicPr>
          <p:nvPr/>
        </p:nvPicPr>
        <p:blipFill>
          <a:blip r:embed="rId3" cstate="print"/>
          <a:srcRect l="25972" r="26170"/>
          <a:stretch>
            <a:fillRect/>
          </a:stretch>
        </p:blipFill>
        <p:spPr bwMode="auto">
          <a:xfrm>
            <a:off x="1285875" y="908050"/>
            <a:ext cx="4016375" cy="554038"/>
          </a:xfrm>
          <a:prstGeom prst="rect">
            <a:avLst/>
          </a:prstGeom>
          <a:noFill/>
          <a:ln w="9525" algn="ctr">
            <a:noFill/>
            <a:miter lim="800000"/>
            <a:headEnd/>
            <a:tailEnd/>
          </a:ln>
        </p:spPr>
      </p:pic>
      <p:pic>
        <p:nvPicPr>
          <p:cNvPr id="36868" name="Picture 38" descr="설명회 기본 메뉴바2 green"/>
          <p:cNvPicPr>
            <a:picLocks noChangeAspect="1" noChangeArrowheads="1"/>
          </p:cNvPicPr>
          <p:nvPr/>
        </p:nvPicPr>
        <p:blipFill>
          <a:blip r:embed="rId3" cstate="print"/>
          <a:srcRect l="25972"/>
          <a:stretch>
            <a:fillRect/>
          </a:stretch>
        </p:blipFill>
        <p:spPr bwMode="auto">
          <a:xfrm>
            <a:off x="3622675" y="903288"/>
            <a:ext cx="2233613" cy="554037"/>
          </a:xfrm>
          <a:prstGeom prst="rect">
            <a:avLst/>
          </a:prstGeom>
          <a:noFill/>
          <a:ln w="9525" algn="ctr">
            <a:noFill/>
            <a:miter lim="800000"/>
            <a:headEnd/>
            <a:tailEnd/>
          </a:ln>
        </p:spPr>
      </p:pic>
      <p:pic>
        <p:nvPicPr>
          <p:cNvPr id="36869"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4860925"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a:solidFill>
                  <a:schemeClr val="bg1"/>
                </a:solidFill>
                <a:latin typeface="Arial" pitchFamily="34" charset="0"/>
                <a:ea typeface="굴림" pitchFamily="50" charset="-127"/>
                <a:cs typeface="Arial" pitchFamily="34" charset="0"/>
              </a:rPr>
              <a:t>2. The Rationale of Government Intervention</a:t>
            </a:r>
            <a:endParaRPr lang="en-US" altLang="ko-KR" sz="1800" dirty="0">
              <a:solidFill>
                <a:schemeClr val="bg1"/>
              </a:solidFill>
              <a:latin typeface="Arial" pitchFamily="34" charset="0"/>
              <a:ea typeface="굴림" pitchFamily="50" charset="-127"/>
              <a:cs typeface="Arial" pitchFamily="34"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36872" name="Text Box 12"/>
          <p:cNvSpPr txBox="1">
            <a:spLocks noChangeArrowheads="1"/>
          </p:cNvSpPr>
          <p:nvPr/>
        </p:nvSpPr>
        <p:spPr bwMode="auto">
          <a:xfrm>
            <a:off x="180975" y="1412776"/>
            <a:ext cx="8736013" cy="5075236"/>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The  second type of argument focuses on strategic support for domestic firms in global, oligopolistic markets.</a:t>
            </a:r>
            <a:endParaRPr lang="en-US" altLang="ko-KR" sz="1600" b="1" dirty="0">
              <a:latin typeface="Arial" charset="0"/>
              <a:cs typeface="Arial" charset="0"/>
            </a:endParaRP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In this setting, appropriate government intervention helps domestic firms to capture a larger share of the international "pool" of excess profits.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These strategic arguments apply most directly </a:t>
            </a:r>
            <a:r>
              <a:rPr lang="en-US" altLang="ko-KR" sz="1600" b="1" dirty="0" smtClean="0">
                <a:latin typeface="Arial" charset="0"/>
                <a:cs typeface="Arial" charset="0"/>
              </a:rPr>
              <a:t>to </a:t>
            </a:r>
            <a:r>
              <a:rPr lang="en-US" altLang="ko-KR" sz="1600" b="1" dirty="0">
                <a:latin typeface="Arial" charset="0"/>
                <a:cs typeface="Arial" charset="0"/>
              </a:rPr>
              <a:t>internationally concentrated markets such as aircraft</a:t>
            </a:r>
            <a:r>
              <a:rPr lang="en-US" altLang="ko-KR" sz="1600" b="1" dirty="0" smtClean="0">
                <a:latin typeface="Arial" charset="0"/>
                <a:cs typeface="Arial" charset="0"/>
              </a:rPr>
              <a:t>. </a:t>
            </a:r>
            <a:endParaRPr lang="en-US" altLang="ko-KR" sz="800" b="1" dirty="0">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The key argument against government intervention is that faulty intervention is worse than neutrality</a:t>
            </a:r>
            <a:r>
              <a:rPr lang="en-US" altLang="ko-KR" sz="1800" b="1" dirty="0" smtClean="0">
                <a:solidFill>
                  <a:srgbClr val="000099"/>
                </a:solidFill>
                <a:latin typeface="Arial" charset="0"/>
                <a:cs typeface="Arial" charset="0"/>
              </a:rPr>
              <a:t>.</a:t>
            </a:r>
            <a:endParaRPr lang="en-US" altLang="ko-KR" sz="18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Even correctly targeted intervention </a:t>
            </a:r>
            <a:r>
              <a:rPr lang="en-US" altLang="ko-KR" sz="1800" b="1" dirty="0" smtClean="0">
                <a:solidFill>
                  <a:srgbClr val="000099"/>
                </a:solidFill>
                <a:latin typeface="Arial" charset="0"/>
                <a:cs typeface="Arial" charset="0"/>
              </a:rPr>
              <a:t>has its </a:t>
            </a:r>
            <a:r>
              <a:rPr lang="en-US" altLang="ko-KR" sz="1800" b="1" dirty="0">
                <a:solidFill>
                  <a:srgbClr val="000099"/>
                </a:solidFill>
                <a:latin typeface="Arial" charset="0"/>
                <a:cs typeface="Arial" charset="0"/>
              </a:rPr>
              <a:t>costs.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The taxes required to finance industrial subsidies withdraw resources from other activities and distort economic decisions in the taxed sectors of the economy.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Policies that </a:t>
            </a:r>
            <a:r>
              <a:rPr lang="en-US" altLang="ko-KR" sz="1600" b="1" dirty="0" smtClean="0">
                <a:latin typeface="Arial" charset="0"/>
                <a:cs typeface="Arial" charset="0"/>
              </a:rPr>
              <a:t>raise </a:t>
            </a:r>
            <a:r>
              <a:rPr lang="en-US" altLang="ko-KR" sz="1600" b="1" dirty="0">
                <a:latin typeface="Arial" charset="0"/>
                <a:cs typeface="Arial" charset="0"/>
              </a:rPr>
              <a:t>targeted sectors’ revenues through protection tend to distort the consumption decision and reduce welfare. </a:t>
            </a:r>
          </a:p>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The decision to adopt an active industrial policy ultimately involves the weighing of costs and benefits.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The answers vary across industries, countries, and </a:t>
            </a:r>
            <a:r>
              <a:rPr lang="en-US" altLang="ko-KR" sz="1600" b="1" dirty="0" smtClean="0">
                <a:latin typeface="Arial" charset="0"/>
                <a:cs typeface="Arial" charset="0"/>
              </a:rPr>
              <a:t>time periods.</a:t>
            </a:r>
            <a:endParaRPr lang="en-US" altLang="ko-KR" sz="1600" b="1" dirty="0">
              <a:latin typeface="Arial" charset="0"/>
              <a:cs typeface="Arial" charset="0"/>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7"/>
          <p:cNvSpPr>
            <a:spLocks noGrp="1" noChangeArrowheads="1"/>
          </p:cNvSpPr>
          <p:nvPr>
            <p:ph type="sldNum" sz="quarter" idx="10"/>
          </p:nvPr>
        </p:nvSpPr>
        <p:spPr>
          <a:noFill/>
        </p:spPr>
        <p:txBody>
          <a:bodyPr/>
          <a:lstStyle/>
          <a:p>
            <a:r>
              <a:rPr lang="en-US" altLang="ko-KR" smtClean="0"/>
              <a:t>- </a:t>
            </a:r>
            <a:fld id="{42AEFAC6-88C8-47DB-94A5-3B11DE929134}" type="slidenum">
              <a:rPr lang="en-US" altLang="ko-KR" smtClean="0"/>
              <a:pPr/>
              <a:t>7</a:t>
            </a:fld>
            <a:r>
              <a:rPr lang="en-US" altLang="ko-KR" smtClean="0"/>
              <a:t> -</a:t>
            </a:r>
          </a:p>
        </p:txBody>
      </p:sp>
      <p:pic>
        <p:nvPicPr>
          <p:cNvPr id="40962"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40963" name="Picture 38" descr="설명회 기본 메뉴바2 green"/>
          <p:cNvPicPr>
            <a:picLocks noChangeAspect="1" noChangeArrowheads="1"/>
          </p:cNvPicPr>
          <p:nvPr/>
        </p:nvPicPr>
        <p:blipFill>
          <a:blip r:embed="rId3"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40964" name="Picture 38" descr="설명회 기본 메뉴바2 green"/>
          <p:cNvPicPr>
            <a:picLocks noChangeAspect="1" noChangeArrowheads="1"/>
          </p:cNvPicPr>
          <p:nvPr/>
        </p:nvPicPr>
        <p:blipFill>
          <a:blip r:embed="rId3"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40965"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3732213"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a:solidFill>
                  <a:schemeClr val="bg1"/>
                </a:solidFill>
                <a:latin typeface="Arial" pitchFamily="34" charset="0"/>
                <a:ea typeface="HY나무M" pitchFamily="18" charset="-127"/>
                <a:cs typeface="Arial" pitchFamily="34" charset="0"/>
              </a:rPr>
              <a:t>3. The Limits of Industrial Policies</a:t>
            </a:r>
            <a:endParaRPr lang="en-US" altLang="ko-KR" sz="1800" dirty="0">
              <a:solidFill>
                <a:schemeClr val="bg1"/>
              </a:solidFill>
              <a:latin typeface="Arial" pitchFamily="34" charset="0"/>
              <a:ea typeface="HY나무M" pitchFamily="18" charset="-127"/>
              <a:cs typeface="Arial" pitchFamily="34"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40968" name="Text Box 12"/>
          <p:cNvSpPr txBox="1">
            <a:spLocks noChangeArrowheads="1"/>
          </p:cNvSpPr>
          <p:nvPr/>
        </p:nvSpPr>
        <p:spPr bwMode="auto">
          <a:xfrm>
            <a:off x="300038" y="1431991"/>
            <a:ext cx="8434387" cy="2336024"/>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The effective implementation of industrial policies requires sophisticated institutions for setting policy goals and efficient instruments</a:t>
            </a:r>
            <a:r>
              <a:rPr lang="en-US" altLang="ko-KR" sz="1800" b="1" dirty="0" smtClean="0">
                <a:solidFill>
                  <a:srgbClr val="000099"/>
                </a:solidFill>
                <a:latin typeface="Arial" charset="0"/>
                <a:cs typeface="Arial" charset="0"/>
              </a:rPr>
              <a:t>.</a:t>
            </a:r>
            <a:endParaRPr lang="en-US" altLang="ko-KR" sz="1800" b="1" dirty="0">
              <a:solidFill>
                <a:srgbClr val="000099"/>
              </a:solidFill>
              <a:latin typeface="Arial" charset="0"/>
              <a:cs typeface="Arial" charset="0"/>
            </a:endParaRP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Targeting requires a great deal of information and difficult technical judgments. </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However</a:t>
            </a:r>
            <a:r>
              <a:rPr lang="en-US" altLang="ko-KR" sz="1800" b="1" dirty="0">
                <a:latin typeface="Arial" charset="0"/>
                <a:cs typeface="Arial" charset="0"/>
              </a:rPr>
              <a:t>, decision making may </a:t>
            </a:r>
            <a:r>
              <a:rPr lang="en-US" altLang="ko-KR" sz="1800" b="1" dirty="0" err="1" smtClean="0">
                <a:latin typeface="Arial" charset="0"/>
                <a:cs typeface="Arial" charset="0"/>
              </a:rPr>
              <a:t>beome</a:t>
            </a:r>
            <a:r>
              <a:rPr lang="en-US" altLang="ko-KR" sz="1800" b="1" dirty="0" smtClean="0">
                <a:latin typeface="Arial" charset="0"/>
                <a:cs typeface="Arial" charset="0"/>
              </a:rPr>
              <a:t> </a:t>
            </a:r>
            <a:r>
              <a:rPr lang="en-US" altLang="ko-KR" sz="1800" b="1" dirty="0">
                <a:latin typeface="Arial" charset="0"/>
                <a:cs typeface="Arial" charset="0"/>
              </a:rPr>
              <a:t>politicized in a country like Korea, </a:t>
            </a:r>
            <a:r>
              <a:rPr lang="en-US" altLang="ko-KR" sz="1800" b="1" dirty="0" smtClean="0">
                <a:latin typeface="Arial" charset="0"/>
                <a:cs typeface="Arial" charset="0"/>
              </a:rPr>
              <a:t>and </a:t>
            </a:r>
            <a:r>
              <a:rPr lang="en-US" altLang="ko-KR" sz="1800" b="1" dirty="0">
                <a:latin typeface="Arial" charset="0"/>
                <a:cs typeface="Arial" charset="0"/>
              </a:rPr>
              <a:t>the business-government relationship can be more strained than </a:t>
            </a:r>
            <a:r>
              <a:rPr lang="en-US" altLang="ko-KR" sz="1800" b="1" dirty="0" smtClean="0">
                <a:latin typeface="Arial" charset="0"/>
                <a:cs typeface="Arial" charset="0"/>
              </a:rPr>
              <a:t>desired. </a:t>
            </a:r>
            <a:endParaRPr lang="en-US" altLang="ko-KR" sz="1800" b="1" dirty="0">
              <a:latin typeface="Arial" charset="0"/>
              <a:cs typeface="Arial" charset="0"/>
            </a:endParaRPr>
          </a:p>
        </p:txBody>
      </p:sp>
      <p:sp>
        <p:nvSpPr>
          <p:cNvPr id="11" name="Text Box 12"/>
          <p:cNvSpPr txBox="1">
            <a:spLocks noChangeArrowheads="1"/>
          </p:cNvSpPr>
          <p:nvPr/>
        </p:nvSpPr>
        <p:spPr bwMode="auto">
          <a:xfrm>
            <a:off x="299399" y="3721268"/>
            <a:ext cx="8434387" cy="2696123"/>
          </a:xfrm>
          <a:prstGeom prst="rect">
            <a:avLst/>
          </a:prstGeom>
          <a:noFill/>
          <a:ln w="9525" algn="ctr">
            <a:noFill/>
            <a:round/>
            <a:headEnd/>
            <a:tailEnd/>
          </a:ln>
        </p:spPr>
        <p:txBody>
          <a:bodyPr>
            <a:spAutoFit/>
          </a:bodyPr>
          <a:lstStyle/>
          <a:p>
            <a:pPr marL="263525" lvl="1" indent="-263525" latinLnBrk="0">
              <a:lnSpc>
                <a:spcPct val="110000"/>
              </a:lnSpc>
              <a:spcBef>
                <a:spcPct val="20000"/>
              </a:spcBef>
              <a:buSzPct val="140000"/>
              <a:buBlip>
                <a:blip r:embed="rId5"/>
              </a:buBlip>
            </a:pPr>
            <a:r>
              <a:rPr lang="en-US" altLang="ko-KR" sz="1800" b="1" dirty="0" smtClean="0">
                <a:solidFill>
                  <a:srgbClr val="000099"/>
                </a:solidFill>
                <a:latin typeface="Arial" charset="0"/>
                <a:cs typeface="Arial" charset="0"/>
              </a:rPr>
              <a:t>Industrial policy also requires instruments that can substantially lower input costs or increase revenues. </a:t>
            </a:r>
            <a:endParaRPr lang="en-US" altLang="ko-KR" sz="1800" b="1" dirty="0">
              <a:latin typeface="Arial" charset="0"/>
              <a:cs typeface="Arial" charset="0"/>
            </a:endParaRP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The instruments that operate on costs include direct subsidies on (or preferential access to) capital, energy, imports, and other key inputs. </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The main instruments that operate on revenues are protection from domestic or foreign competition and government procurement. </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Because of its economy with a relatively small market to develop new industries, Korea relied largely on cost-reducing instruments.</a:t>
            </a:r>
            <a:endParaRPr lang="en-US" altLang="ko-KR" sz="1800" b="1" dirty="0">
              <a:latin typeface="Arial" charset="0"/>
              <a:cs typeface="Arial" charset="0"/>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7"/>
          <p:cNvSpPr>
            <a:spLocks noGrp="1" noChangeArrowheads="1"/>
          </p:cNvSpPr>
          <p:nvPr>
            <p:ph type="sldNum" sz="quarter" idx="10"/>
          </p:nvPr>
        </p:nvSpPr>
        <p:spPr>
          <a:noFill/>
        </p:spPr>
        <p:txBody>
          <a:bodyPr/>
          <a:lstStyle/>
          <a:p>
            <a:r>
              <a:rPr lang="en-US" altLang="ko-KR" smtClean="0"/>
              <a:t>- </a:t>
            </a:r>
            <a:fld id="{84CA1F3F-A7F6-4601-83DB-5B60204119FA}" type="slidenum">
              <a:rPr lang="en-US" altLang="ko-KR" smtClean="0"/>
              <a:pPr/>
              <a:t>8</a:t>
            </a:fld>
            <a:r>
              <a:rPr lang="en-US" altLang="ko-KR" smtClean="0"/>
              <a:t> -</a:t>
            </a:r>
          </a:p>
        </p:txBody>
      </p:sp>
      <p:pic>
        <p:nvPicPr>
          <p:cNvPr id="43010"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43011" name="Picture 38" descr="설명회 기본 메뉴바2 green"/>
          <p:cNvPicPr>
            <a:picLocks noChangeAspect="1" noChangeArrowheads="1"/>
          </p:cNvPicPr>
          <p:nvPr/>
        </p:nvPicPr>
        <p:blipFill>
          <a:blip r:embed="rId3"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43012" name="Picture 38" descr="설명회 기본 메뉴바2 green"/>
          <p:cNvPicPr>
            <a:picLocks noChangeAspect="1" noChangeArrowheads="1"/>
          </p:cNvPicPr>
          <p:nvPr/>
        </p:nvPicPr>
        <p:blipFill>
          <a:blip r:embed="rId3"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43013"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3732213"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a:solidFill>
                  <a:schemeClr val="bg1"/>
                </a:solidFill>
                <a:latin typeface="Arial" pitchFamily="34" charset="0"/>
                <a:ea typeface="HY나무M" pitchFamily="18" charset="-127"/>
                <a:cs typeface="Arial" pitchFamily="34" charset="0"/>
              </a:rPr>
              <a:t>3. The Limits of Industrial Policies</a:t>
            </a:r>
            <a:endParaRPr lang="en-US" altLang="ko-KR" sz="1800" dirty="0">
              <a:solidFill>
                <a:schemeClr val="bg1"/>
              </a:solidFill>
              <a:latin typeface="Arial" pitchFamily="34" charset="0"/>
              <a:ea typeface="HY나무M" pitchFamily="18" charset="-127"/>
              <a:cs typeface="Arial" pitchFamily="34"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43016" name="Text Box 12"/>
          <p:cNvSpPr txBox="1">
            <a:spLocks noChangeArrowheads="1"/>
          </p:cNvSpPr>
          <p:nvPr/>
        </p:nvSpPr>
        <p:spPr bwMode="auto">
          <a:xfrm>
            <a:off x="263525" y="1530511"/>
            <a:ext cx="8434388" cy="3485570"/>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Many of the instruments of industrial policy have been controlled or declared illegal by international agreements.</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The </a:t>
            </a:r>
            <a:r>
              <a:rPr lang="en-US" altLang="ko-KR" sz="1800" b="1" dirty="0">
                <a:latin typeface="Arial" charset="0"/>
                <a:cs typeface="Arial" charset="0"/>
              </a:rPr>
              <a:t>direct subsidies in export-oriented industries were curtailed under the WTO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The Procurement Code also limits the extent to which governments can give preference to their own producers.</a:t>
            </a:r>
          </a:p>
          <a:p>
            <a:pPr marL="495300" lvl="1" indent="-228600" latinLnBrk="0">
              <a:lnSpc>
                <a:spcPct val="110000"/>
              </a:lnSpc>
              <a:spcBef>
                <a:spcPct val="20000"/>
              </a:spcBef>
              <a:buSzPct val="110000"/>
              <a:buFontTx/>
              <a:buBlip>
                <a:blip r:embed="rId6"/>
              </a:buBlip>
            </a:pPr>
            <a:endParaRPr lang="en-US" altLang="ko-KR" sz="900" b="1" dirty="0">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Thus, the industrial policies of most advanced countries have shifted either toward greater neutrality like Germany and Japan, or toward greater reliance on credit policy, competition policy, and functional support for technology.</a:t>
            </a: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7"/>
          <p:cNvSpPr>
            <a:spLocks noGrp="1" noChangeArrowheads="1"/>
          </p:cNvSpPr>
          <p:nvPr>
            <p:ph type="sldNum" sz="quarter" idx="10"/>
          </p:nvPr>
        </p:nvSpPr>
        <p:spPr>
          <a:noFill/>
        </p:spPr>
        <p:txBody>
          <a:bodyPr/>
          <a:lstStyle/>
          <a:p>
            <a:r>
              <a:rPr lang="en-US" altLang="ko-KR" smtClean="0"/>
              <a:t>- </a:t>
            </a:r>
            <a:fld id="{829108D8-7889-485C-B85D-AD925533535F}" type="slidenum">
              <a:rPr lang="en-US" altLang="ko-KR" smtClean="0"/>
              <a:pPr/>
              <a:t>9</a:t>
            </a:fld>
            <a:r>
              <a:rPr lang="en-US" altLang="ko-KR" smtClean="0"/>
              <a:t> -</a:t>
            </a:r>
          </a:p>
        </p:txBody>
      </p:sp>
      <p:pic>
        <p:nvPicPr>
          <p:cNvPr id="45058"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45059" name="Picture 38" descr="설명회 기본 메뉴바2 green"/>
          <p:cNvPicPr>
            <a:picLocks noChangeAspect="1" noChangeArrowheads="1"/>
          </p:cNvPicPr>
          <p:nvPr/>
        </p:nvPicPr>
        <p:blipFill>
          <a:blip r:embed="rId3"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45060" name="Picture 38" descr="설명회 기본 메뉴바2 green"/>
          <p:cNvPicPr>
            <a:picLocks noChangeAspect="1" noChangeArrowheads="1"/>
          </p:cNvPicPr>
          <p:nvPr/>
        </p:nvPicPr>
        <p:blipFill>
          <a:blip r:embed="rId3"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45061"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393700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굴림" pitchFamily="50" charset="-127"/>
                <a:cs typeface="Arial" pitchFamily="34" charset="0"/>
              </a:rPr>
              <a:t>4. The Efficacy of Industrial Policies</a:t>
            </a:r>
            <a:endParaRPr lang="en-US" altLang="ko-KR" sz="1800" dirty="0">
              <a:solidFill>
                <a:schemeClr val="bg1"/>
              </a:solidFill>
              <a:latin typeface="Arial" pitchFamily="34" charset="0"/>
              <a:ea typeface="굴림" pitchFamily="50" charset="-127"/>
              <a:cs typeface="Arial" pitchFamily="34" charset="0"/>
            </a:endParaRPr>
          </a:p>
        </p:txBody>
      </p:sp>
      <p:sp>
        <p:nvSpPr>
          <p:cNvPr id="18" name="Text Box 24"/>
          <p:cNvSpPr txBox="1">
            <a:spLocks noChangeArrowheads="1"/>
          </p:cNvSpPr>
          <p:nvPr/>
        </p:nvSpPr>
        <p:spPr bwMode="auto">
          <a:xfrm>
            <a:off x="299978" y="83292"/>
            <a:ext cx="7120036"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An Overview of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Industrial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45064" name="Text Box 12"/>
          <p:cNvSpPr txBox="1">
            <a:spLocks noChangeArrowheads="1"/>
          </p:cNvSpPr>
          <p:nvPr/>
        </p:nvSpPr>
        <p:spPr bwMode="auto">
          <a:xfrm>
            <a:off x="143508" y="1497263"/>
            <a:ext cx="8963024" cy="4632037"/>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Many neoclassical economists allege that </a:t>
            </a:r>
            <a:r>
              <a:rPr lang="en-US" altLang="ko-KR" sz="1800" b="1" dirty="0" smtClean="0">
                <a:solidFill>
                  <a:srgbClr val="000099"/>
                </a:solidFill>
                <a:latin typeface="Arial" charset="0"/>
                <a:cs typeface="Arial" charset="0"/>
              </a:rPr>
              <a:t>the government </a:t>
            </a:r>
            <a:r>
              <a:rPr lang="en-US" altLang="ko-KR" sz="1800" b="1" dirty="0">
                <a:solidFill>
                  <a:srgbClr val="000099"/>
                </a:solidFill>
                <a:latin typeface="Arial" charset="0"/>
                <a:cs typeface="Arial" charset="0"/>
              </a:rPr>
              <a:t>does not do a good job of picking winners.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In some cases the government </a:t>
            </a:r>
            <a:r>
              <a:rPr lang="en-US" altLang="ko-KR" sz="1600" b="1" dirty="0" smtClean="0">
                <a:latin typeface="Arial" charset="0"/>
                <a:cs typeface="Arial" charset="0"/>
              </a:rPr>
              <a:t>has discouraged firms(Honda </a:t>
            </a:r>
            <a:r>
              <a:rPr lang="en-US" altLang="ko-KR" sz="1600" b="1" dirty="0">
                <a:latin typeface="Arial" charset="0"/>
                <a:cs typeface="Arial" charset="0"/>
              </a:rPr>
              <a:t>in the Japanese auto industry, for instance), when in </a:t>
            </a:r>
            <a:r>
              <a:rPr lang="en-US" altLang="ko-KR" sz="1600" b="1" dirty="0" smtClean="0">
                <a:latin typeface="Arial" charset="0"/>
                <a:cs typeface="Arial" charset="0"/>
              </a:rPr>
              <a:t>retrospect, </a:t>
            </a:r>
            <a:r>
              <a:rPr lang="en-US" altLang="ko-KR" sz="1600" b="1" dirty="0">
                <a:latin typeface="Arial" charset="0"/>
                <a:cs typeface="Arial" charset="0"/>
              </a:rPr>
              <a:t>it clearly should not </a:t>
            </a:r>
            <a:r>
              <a:rPr lang="en-US" altLang="ko-KR" sz="1600" b="1" dirty="0" smtClean="0">
                <a:latin typeface="Arial" charset="0"/>
                <a:cs typeface="Arial" charset="0"/>
              </a:rPr>
              <a:t>have.</a:t>
            </a:r>
            <a:endParaRPr lang="en-US" altLang="ko-KR" sz="1600" b="1" dirty="0">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smtClean="0">
                <a:solidFill>
                  <a:srgbClr val="000099"/>
                </a:solidFill>
                <a:latin typeface="Arial" charset="0"/>
                <a:cs typeface="Arial" charset="0"/>
              </a:rPr>
              <a:t>Some </a:t>
            </a:r>
            <a:r>
              <a:rPr lang="en-US" altLang="ko-KR" sz="1800" b="1" dirty="0">
                <a:solidFill>
                  <a:srgbClr val="000099"/>
                </a:solidFill>
                <a:latin typeface="Arial" charset="0"/>
                <a:cs typeface="Arial" charset="0"/>
              </a:rPr>
              <a:t>other arguments against this criticism</a:t>
            </a:r>
          </a:p>
          <a:p>
            <a:pPr marL="495300" lvl="1" indent="-228600" latinLnBrk="0">
              <a:lnSpc>
                <a:spcPct val="110000"/>
              </a:lnSpc>
              <a:spcBef>
                <a:spcPct val="20000"/>
              </a:spcBef>
              <a:buSzPct val="110000"/>
              <a:buFontTx/>
              <a:buBlip>
                <a:blip r:embed="rId6"/>
              </a:buBlip>
            </a:pPr>
            <a:r>
              <a:rPr lang="en-US" altLang="ko-KR" sz="1600" b="1" dirty="0" smtClean="0">
                <a:latin typeface="Arial" charset="0"/>
                <a:cs typeface="Arial" charset="0"/>
              </a:rPr>
              <a:t>Industrial </a:t>
            </a:r>
            <a:r>
              <a:rPr lang="en-US" altLang="ko-KR" sz="1600" b="1" dirty="0">
                <a:latin typeface="Arial" charset="0"/>
                <a:cs typeface="Arial" charset="0"/>
              </a:rPr>
              <a:t>policies focused not so much on picking winners as on identifying market failures, </a:t>
            </a:r>
            <a:r>
              <a:rPr lang="en-US" altLang="ko-KR" sz="1600" b="1" dirty="0" smtClean="0">
                <a:latin typeface="Arial" charset="0"/>
                <a:cs typeface="Arial" charset="0"/>
              </a:rPr>
              <a:t>thereby </a:t>
            </a:r>
            <a:r>
              <a:rPr lang="en-US" altLang="ko-KR" sz="1600" b="1" dirty="0">
                <a:latin typeface="Arial" charset="0"/>
                <a:cs typeface="Arial" charset="0"/>
              </a:rPr>
              <a:t>investors could not capture large potential spillovers like </a:t>
            </a:r>
            <a:r>
              <a:rPr lang="en-US" altLang="ko-KR" sz="1600" b="1" dirty="0" smtClean="0">
                <a:latin typeface="Arial" charset="0"/>
                <a:cs typeface="Arial" charset="0"/>
              </a:rPr>
              <a:t>high </a:t>
            </a:r>
            <a:r>
              <a:rPr lang="en-US" altLang="ko-KR" sz="1600" b="1" dirty="0">
                <a:latin typeface="Arial" charset="0"/>
                <a:cs typeface="Arial" charset="0"/>
              </a:rPr>
              <a:t>technology industries.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Training provides another example of large externality. Firms would benefit from a trained labor force, but because workers can leave for a better job once they are trained, firms have inadequate incentives to proceed with training. </a:t>
            </a:r>
            <a:endParaRPr lang="en-US" altLang="ko-KR" sz="1600" b="1" dirty="0" smtClean="0">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smtClean="0">
                <a:solidFill>
                  <a:srgbClr val="000099"/>
                </a:solidFill>
                <a:latin typeface="Arial" charset="0"/>
                <a:cs typeface="Arial" charset="0"/>
              </a:rPr>
              <a:t>Instead of "Picking winners" culled from a fixed pool of applicants, East Asian governments have performed an entrepreneurial role.</a:t>
            </a:r>
            <a:r>
              <a:rPr lang="en-US" altLang="ko-KR" sz="1600" b="1" dirty="0" smtClean="0">
                <a:latin typeface="Arial" charset="0"/>
                <a:cs typeface="Arial" charset="0"/>
              </a:rPr>
              <a:t> </a:t>
            </a:r>
          </a:p>
          <a:p>
            <a:pPr marL="495300" lvl="1" indent="-228600" latinLnBrk="0">
              <a:lnSpc>
                <a:spcPct val="110000"/>
              </a:lnSpc>
              <a:spcBef>
                <a:spcPct val="20000"/>
              </a:spcBef>
              <a:buSzPct val="110000"/>
              <a:buFontTx/>
              <a:buBlip>
                <a:blip r:embed="rId6"/>
              </a:buBlip>
            </a:pPr>
            <a:r>
              <a:rPr lang="en-US" altLang="ko-KR" sz="1600" b="1" dirty="0" smtClean="0">
                <a:solidFill>
                  <a:srgbClr val="000000"/>
                </a:solidFill>
                <a:latin typeface="Arial" charset="0"/>
                <a:cs typeface="Arial" charset="0"/>
              </a:rPr>
              <a:t>Entrepreneurship requires combining technological and marketing knowledge, a vision of the future, a willingness to take risks, and an ability to raise capital. </a:t>
            </a: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7"/>
          <p:cNvSpPr>
            <a:spLocks noGrp="1" noChangeArrowheads="1"/>
          </p:cNvSpPr>
          <p:nvPr>
            <p:ph type="sldNum" sz="quarter" idx="10"/>
          </p:nvPr>
        </p:nvSpPr>
        <p:spPr>
          <a:noFill/>
        </p:spPr>
        <p:txBody>
          <a:bodyPr/>
          <a:lstStyle/>
          <a:p>
            <a:r>
              <a:rPr lang="en-US" altLang="ko-KR" smtClean="0"/>
              <a:t>- </a:t>
            </a:r>
            <a:fld id="{9B015BE7-B809-4172-B4D3-83B05EBB6ADD}" type="slidenum">
              <a:rPr lang="en-US" altLang="ko-KR" smtClean="0"/>
              <a:pPr/>
              <a:t>10</a:t>
            </a:fld>
            <a:r>
              <a:rPr lang="en-US" altLang="ko-KR" smtClean="0"/>
              <a:t> -</a:t>
            </a:r>
          </a:p>
        </p:txBody>
      </p:sp>
      <p:sp>
        <p:nvSpPr>
          <p:cNvPr id="49154"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B1149353-9129-4FCC-AD7A-F79FD5F8C2FE}" type="slidenum">
              <a:rPr lang="en-US" altLang="ko-KR" sz="1100">
                <a:solidFill>
                  <a:srgbClr val="000000"/>
                </a:solidFill>
                <a:latin typeface="HY견고딕" pitchFamily="18" charset="-127"/>
                <a:ea typeface="HY견고딕" pitchFamily="18" charset="-127"/>
              </a:rPr>
              <a:pPr algn="ctr"/>
              <a:t>10</a:t>
            </a:fld>
            <a:r>
              <a:rPr lang="en-US" altLang="ko-KR" sz="1100">
                <a:solidFill>
                  <a:srgbClr val="000000"/>
                </a:solidFill>
                <a:latin typeface="HY견고딕" pitchFamily="18" charset="-127"/>
                <a:ea typeface="HY견고딕" pitchFamily="18" charset="-127"/>
              </a:rPr>
              <a:t> -</a:t>
            </a:r>
          </a:p>
        </p:txBody>
      </p:sp>
      <p:sp>
        <p:nvSpPr>
          <p:cNvPr id="49155"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6E2C42BF-BC89-44E0-B53E-3A2E7F7FB9A3}" type="slidenum">
              <a:rPr lang="en-US" altLang="ko-KR" sz="1100">
                <a:solidFill>
                  <a:srgbClr val="000000"/>
                </a:solidFill>
                <a:latin typeface="HY견고딕" pitchFamily="18" charset="-127"/>
                <a:ea typeface="HY견고딕" pitchFamily="18" charset="-127"/>
              </a:rPr>
              <a:pPr algn="ctr"/>
              <a:t>10</a:t>
            </a:fld>
            <a:r>
              <a:rPr lang="en-US" altLang="ko-KR" sz="1100">
                <a:solidFill>
                  <a:srgbClr val="000000"/>
                </a:solidFill>
                <a:latin typeface="HY견고딕" pitchFamily="18" charset="-127"/>
                <a:ea typeface="HY견고딕" pitchFamily="18" charset="-127"/>
              </a:rPr>
              <a:t> -</a:t>
            </a:r>
          </a:p>
        </p:txBody>
      </p:sp>
      <p:grpSp>
        <p:nvGrpSpPr>
          <p:cNvPr id="49156" name="Group 11"/>
          <p:cNvGrpSpPr>
            <a:grpSpLocks/>
          </p:cNvGrpSpPr>
          <p:nvPr/>
        </p:nvGrpSpPr>
        <p:grpSpPr bwMode="auto">
          <a:xfrm>
            <a:off x="0" y="0"/>
            <a:ext cx="9144000" cy="6858000"/>
            <a:chOff x="0" y="0"/>
            <a:chExt cx="5760" cy="4320"/>
          </a:xfrm>
        </p:grpSpPr>
        <p:pic>
          <p:nvPicPr>
            <p:cNvPr id="49159" name="Picture 10" descr="간지"/>
            <p:cNvPicPr>
              <a:picLocks noChangeAspect="1" noChangeArrowheads="1"/>
            </p:cNvPicPr>
            <p:nvPr/>
          </p:nvPicPr>
          <p:blipFill>
            <a:blip r:embed="rId3" cstate="print"/>
            <a:srcRect/>
            <a:stretch>
              <a:fillRect/>
            </a:stretch>
          </p:blipFill>
          <p:spPr bwMode="auto">
            <a:xfrm>
              <a:off x="0" y="0"/>
              <a:ext cx="5760" cy="4320"/>
            </a:xfrm>
            <a:prstGeom prst="rect">
              <a:avLst/>
            </a:prstGeom>
            <a:noFill/>
            <a:ln w="9525">
              <a:noFill/>
              <a:miter lim="800000"/>
              <a:headEnd/>
              <a:tailEnd/>
            </a:ln>
          </p:spPr>
        </p:pic>
        <p:pic>
          <p:nvPicPr>
            <p:cNvPr id="49160" name="Picture 24" descr="그림3 copy"/>
            <p:cNvPicPr>
              <a:picLocks noChangeAspect="1" noChangeArrowheads="1"/>
            </p:cNvPicPr>
            <p:nvPr/>
          </p:nvPicPr>
          <p:blipFill>
            <a:blip r:embed="rId4" cstate="print"/>
            <a:srcRect/>
            <a:stretch>
              <a:fillRect/>
            </a:stretch>
          </p:blipFill>
          <p:spPr bwMode="auto">
            <a:xfrm>
              <a:off x="4377" y="767"/>
              <a:ext cx="1325" cy="326"/>
            </a:xfrm>
            <a:prstGeom prst="rect">
              <a:avLst/>
            </a:prstGeom>
            <a:noFill/>
            <a:ln w="9525">
              <a:noFill/>
              <a:miter lim="800000"/>
              <a:headEnd/>
              <a:tailEnd/>
            </a:ln>
          </p:spPr>
        </p:pic>
      </p:grpSp>
      <p:sp>
        <p:nvSpPr>
          <p:cNvPr id="9" name="직사각형 8"/>
          <p:cNvSpPr/>
          <p:nvPr/>
        </p:nvSpPr>
        <p:spPr>
          <a:xfrm>
            <a:off x="3074967" y="1847596"/>
            <a:ext cx="5221359" cy="997196"/>
          </a:xfrm>
          <a:prstGeom prst="rect">
            <a:avLst/>
          </a:prstGeom>
          <a:noFill/>
          <a:ln w="9525" algn="ctr">
            <a:noFill/>
            <a:miter lim="800000"/>
            <a:headEnd/>
            <a:tailEnd/>
          </a:ln>
        </p:spPr>
        <p:txBody>
          <a:bodyPr lIns="0" tIns="0" rIns="0" bIns="0" anchor="ctr">
            <a:spAutoFit/>
          </a:bodyPr>
          <a:lstStyle/>
          <a:p>
            <a:pPr fontAlgn="auto">
              <a:lnSpc>
                <a:spcPct val="90000"/>
              </a:lnSpc>
              <a:spcBef>
                <a:spcPct val="10000"/>
              </a:spcBef>
              <a:spcAft>
                <a:spcPts val="0"/>
              </a:spcAft>
              <a:defRPr/>
            </a:pPr>
            <a:r>
              <a:rPr lang="en-US" altLang="ko-KR" sz="3600" b="1" kern="0" dirty="0" smtClean="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Evolution of Korean Industrial Policy</a:t>
            </a:r>
            <a:endParaRPr lang="ko-KR" altLang="en-US" sz="36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endParaRPr>
          </a:p>
        </p:txBody>
      </p:sp>
      <p:pic>
        <p:nvPicPr>
          <p:cNvPr id="10" name="Picture 12" descr="마스터"/>
          <p:cNvPicPr>
            <a:picLocks noChangeAspect="1" noChangeArrowheads="1"/>
          </p:cNvPicPr>
          <p:nvPr/>
        </p:nvPicPr>
        <p:blipFill>
          <a:blip r:embed="rId5" cstate="print"/>
          <a:srcRect l="16518" r="71228"/>
          <a:stretch>
            <a:fillRect/>
          </a:stretch>
        </p:blipFill>
        <p:spPr bwMode="auto">
          <a:xfrm>
            <a:off x="1727684" y="1700808"/>
            <a:ext cx="766763" cy="126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7"/>
          <p:cNvSpPr>
            <a:spLocks noGrp="1" noChangeArrowheads="1"/>
          </p:cNvSpPr>
          <p:nvPr>
            <p:ph type="sldNum" sz="quarter" idx="10"/>
          </p:nvPr>
        </p:nvSpPr>
        <p:spPr>
          <a:noFill/>
        </p:spPr>
        <p:txBody>
          <a:bodyPr/>
          <a:lstStyle/>
          <a:p>
            <a:r>
              <a:rPr lang="en-US" altLang="ko-KR" smtClean="0"/>
              <a:t>- </a:t>
            </a:r>
            <a:fld id="{8EF93AA0-DD46-407F-9BE7-260C18D454B0}" type="slidenum">
              <a:rPr lang="en-US" altLang="ko-KR" smtClean="0"/>
              <a:pPr/>
              <a:t>11</a:t>
            </a:fld>
            <a:r>
              <a:rPr lang="en-US" altLang="ko-KR" smtClean="0"/>
              <a:t> -</a:t>
            </a:r>
          </a:p>
        </p:txBody>
      </p:sp>
      <p:pic>
        <p:nvPicPr>
          <p:cNvPr id="51202"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51203" name="Picture 38" descr="설명회 기본 메뉴바2 green"/>
          <p:cNvPicPr>
            <a:picLocks noChangeAspect="1" noChangeArrowheads="1"/>
          </p:cNvPicPr>
          <p:nvPr/>
        </p:nvPicPr>
        <p:blipFill>
          <a:blip r:embed="rId3"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51204" name="Picture 38" descr="설명회 기본 메뉴바2 green"/>
          <p:cNvPicPr>
            <a:picLocks noChangeAspect="1" noChangeArrowheads="1"/>
          </p:cNvPicPr>
          <p:nvPr/>
        </p:nvPicPr>
        <p:blipFill>
          <a:blip r:embed="rId3"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51205"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32194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1. The First Phase: 1962-1979</a:t>
            </a:r>
          </a:p>
        </p:txBody>
      </p:sp>
      <p:sp>
        <p:nvSpPr>
          <p:cNvPr id="18" name="Text Box 24"/>
          <p:cNvSpPr txBox="1">
            <a:spLocks noChangeArrowheads="1"/>
          </p:cNvSpPr>
          <p:nvPr/>
        </p:nvSpPr>
        <p:spPr bwMode="auto">
          <a:xfrm>
            <a:off x="117414" y="83292"/>
            <a:ext cx="7658942" cy="570720"/>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51208" name="직사각형 9"/>
          <p:cNvSpPr>
            <a:spLocks noChangeArrowheads="1"/>
          </p:cNvSpPr>
          <p:nvPr/>
        </p:nvSpPr>
        <p:spPr bwMode="auto">
          <a:xfrm>
            <a:off x="263525" y="1433513"/>
            <a:ext cx="8507413" cy="5050613"/>
          </a:xfrm>
          <a:prstGeom prst="rect">
            <a:avLst/>
          </a:prstGeom>
          <a:noFill/>
          <a:ln w="9525">
            <a:noFill/>
            <a:miter lim="800000"/>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800" b="1" dirty="0">
                <a:solidFill>
                  <a:srgbClr val="000099"/>
                </a:solidFill>
                <a:latin typeface="Arial" charset="0"/>
                <a:cs typeface="Arial" charset="0"/>
              </a:rPr>
              <a:t>From Import Substitution to Export Promotion</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Because </a:t>
            </a:r>
            <a:r>
              <a:rPr lang="en-US" altLang="ko-KR" sz="1800" b="1" dirty="0">
                <a:latin typeface="Arial" charset="0"/>
                <a:cs typeface="Arial" charset="0"/>
              </a:rPr>
              <a:t>of the scarcity of private capital, the lack of viable production </a:t>
            </a:r>
            <a:r>
              <a:rPr lang="en-US" altLang="ko-KR" sz="1800" b="1" dirty="0" smtClean="0">
                <a:latin typeface="Arial" charset="0"/>
                <a:cs typeface="Arial" charset="0"/>
              </a:rPr>
              <a:t>technology </a:t>
            </a:r>
            <a:r>
              <a:rPr lang="en-US" altLang="ko-KR" sz="1800" b="1" dirty="0">
                <a:latin typeface="Arial" charset="0"/>
                <a:cs typeface="Arial" charset="0"/>
              </a:rPr>
              <a:t>and the fragmented nature of the </a:t>
            </a:r>
            <a:r>
              <a:rPr lang="en-US" altLang="ko-KR" sz="1800" b="1" dirty="0" smtClean="0">
                <a:latin typeface="Arial" charset="0"/>
                <a:cs typeface="Arial" charset="0"/>
              </a:rPr>
              <a:t>market in Korea, government intervention in the factor market </a:t>
            </a:r>
            <a:r>
              <a:rPr lang="en-US" altLang="ko-KR" sz="1800" b="1" dirty="0">
                <a:latin typeface="Arial" charset="0"/>
                <a:cs typeface="Arial" charset="0"/>
              </a:rPr>
              <a:t>was virtually inevitable. </a:t>
            </a:r>
          </a:p>
          <a:p>
            <a:pPr marL="495300" lvl="1" indent="-228600" latinLnBrk="0">
              <a:lnSpc>
                <a:spcPct val="110000"/>
              </a:lnSpc>
              <a:spcBef>
                <a:spcPct val="20000"/>
              </a:spcBef>
              <a:buSzPct val="110000"/>
              <a:buFontTx/>
              <a:buBlip>
                <a:blip r:embed="rId6"/>
              </a:buBlip>
            </a:pPr>
            <a:r>
              <a:rPr lang="en-US" altLang="ko-KR" sz="1800" b="1" dirty="0" smtClean="0">
                <a:latin typeface="Arial" charset="0"/>
                <a:cs typeface="Arial" charset="0"/>
              </a:rPr>
              <a:t>The private </a:t>
            </a:r>
            <a:r>
              <a:rPr lang="en-US" altLang="ko-KR" sz="1800" b="1" dirty="0">
                <a:latin typeface="Arial" charset="0"/>
                <a:cs typeface="Arial" charset="0"/>
              </a:rPr>
              <a:t>sector could not easily access professional information </a:t>
            </a:r>
            <a:r>
              <a:rPr lang="en-US" altLang="ko-KR" sz="1800" b="1" dirty="0" smtClean="0">
                <a:latin typeface="Arial" charset="0"/>
                <a:cs typeface="Arial" charset="0"/>
              </a:rPr>
              <a:t>and knowledge</a:t>
            </a:r>
            <a:r>
              <a:rPr lang="en-US" altLang="ko-KR" sz="1800" b="1" dirty="0">
                <a:latin typeface="Arial" charset="0"/>
                <a:cs typeface="Arial" charset="0"/>
              </a:rPr>
              <a:t>.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For high economic growth, resources were directed from the high-cost production of import substitutes, to high-return export-oriented activities.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The government also tried to support development by directing scarce capital to </a:t>
            </a:r>
            <a:r>
              <a:rPr lang="en-US" altLang="ko-KR" sz="1800" b="1" dirty="0" smtClean="0">
                <a:latin typeface="Arial" charset="0"/>
                <a:cs typeface="Arial" charset="0"/>
              </a:rPr>
              <a:t>the areas with </a:t>
            </a:r>
            <a:r>
              <a:rPr lang="en-US" altLang="ko-KR" sz="1800" b="1" dirty="0">
                <a:latin typeface="Arial" charset="0"/>
                <a:cs typeface="Arial" charset="0"/>
              </a:rPr>
              <a:t>highest </a:t>
            </a:r>
            <a:r>
              <a:rPr lang="en-US" altLang="ko-KR" sz="1800" b="1" dirty="0" smtClean="0">
                <a:latin typeface="Arial" charset="0"/>
                <a:cs typeface="Arial" charset="0"/>
              </a:rPr>
              <a:t>productivity </a:t>
            </a:r>
            <a:r>
              <a:rPr lang="en-US" altLang="ko-KR" sz="1800" b="1" dirty="0">
                <a:latin typeface="Arial" charset="0"/>
                <a:cs typeface="Arial" charset="0"/>
              </a:rPr>
              <a:t>by protecting infant industries from foreign competition. </a:t>
            </a:r>
            <a:endParaRPr lang="en-US" altLang="ko-KR" sz="1800" b="1" dirty="0" smtClean="0">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800" b="1" dirty="0">
                <a:solidFill>
                  <a:schemeClr val="tx2"/>
                </a:solidFill>
                <a:latin typeface="Arial" charset="0"/>
                <a:cs typeface="Arial" charset="0"/>
              </a:rPr>
              <a:t>The First Step to Increase </a:t>
            </a:r>
            <a:r>
              <a:rPr lang="en-US" altLang="ko-KR" sz="1800" b="1" dirty="0" smtClean="0">
                <a:solidFill>
                  <a:schemeClr val="tx2"/>
                </a:solidFill>
                <a:latin typeface="Arial" charset="0"/>
                <a:cs typeface="Arial" charset="0"/>
              </a:rPr>
              <a:t>Exports </a:t>
            </a:r>
            <a:r>
              <a:rPr lang="en-US" altLang="ko-KR" sz="1800" b="1" dirty="0">
                <a:solidFill>
                  <a:schemeClr val="tx2"/>
                </a:solidFill>
                <a:latin typeface="Arial" charset="0"/>
                <a:cs typeface="Arial" charset="0"/>
              </a:rPr>
              <a:t>is to Raise Local Content Ratio</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 With low local content ratio, increase of </a:t>
            </a:r>
            <a:r>
              <a:rPr lang="en-US" altLang="ko-KR" sz="1800" b="1" dirty="0" smtClean="0">
                <a:latin typeface="Arial" charset="0"/>
                <a:cs typeface="Arial" charset="0"/>
              </a:rPr>
              <a:t>exports </a:t>
            </a:r>
            <a:r>
              <a:rPr lang="en-US" altLang="ko-KR" sz="1800" b="1" dirty="0">
                <a:latin typeface="Arial" charset="0"/>
                <a:cs typeface="Arial" charset="0"/>
              </a:rPr>
              <a:t>may not be beneficial. </a:t>
            </a:r>
          </a:p>
          <a:p>
            <a:pPr marL="495300" lvl="1" indent="-228600" latinLnBrk="0">
              <a:lnSpc>
                <a:spcPct val="110000"/>
              </a:lnSpc>
              <a:spcBef>
                <a:spcPct val="20000"/>
              </a:spcBef>
              <a:buSzPct val="110000"/>
              <a:buFontTx/>
              <a:buBlip>
                <a:blip r:embed="rId6"/>
              </a:buBlip>
            </a:pPr>
            <a:r>
              <a:rPr lang="en-US" altLang="ko-KR" sz="1800" b="1" dirty="0">
                <a:latin typeface="Arial" charset="0"/>
                <a:cs typeface="Arial" charset="0"/>
              </a:rPr>
              <a:t> Limits in raising local content ratio: lack of technology or small market. </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7"/>
          <p:cNvSpPr>
            <a:spLocks noGrp="1" noChangeArrowheads="1"/>
          </p:cNvSpPr>
          <p:nvPr>
            <p:ph type="sldNum" sz="quarter" idx="10"/>
          </p:nvPr>
        </p:nvSpPr>
        <p:spPr>
          <a:noFill/>
        </p:spPr>
        <p:txBody>
          <a:bodyPr/>
          <a:lstStyle/>
          <a:p>
            <a:r>
              <a:rPr lang="en-US" altLang="ko-KR" smtClean="0"/>
              <a:t>- </a:t>
            </a:r>
            <a:fld id="{EF318E23-2FF0-435C-98F0-3A9B3E774E96}" type="slidenum">
              <a:rPr lang="en-US" altLang="ko-KR" smtClean="0"/>
              <a:pPr/>
              <a:t>12</a:t>
            </a:fld>
            <a:r>
              <a:rPr lang="en-US" altLang="ko-KR" smtClean="0"/>
              <a:t> -</a:t>
            </a:r>
          </a:p>
        </p:txBody>
      </p:sp>
      <p:sp>
        <p:nvSpPr>
          <p:cNvPr id="55298" name="Text Box 12"/>
          <p:cNvSpPr txBox="1">
            <a:spLocks noChangeArrowheads="1"/>
          </p:cNvSpPr>
          <p:nvPr/>
        </p:nvSpPr>
        <p:spPr bwMode="auto">
          <a:xfrm>
            <a:off x="336550" y="1384300"/>
            <a:ext cx="8434388" cy="3531736"/>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 typeface="HY견고딕" pitchFamily="18" charset="-127"/>
              <a:buBlip>
                <a:blip r:embed="rId3"/>
              </a:buBlip>
            </a:pPr>
            <a:r>
              <a:rPr lang="en-US" altLang="ko-KR" sz="1700" b="1" dirty="0">
                <a:solidFill>
                  <a:srgbClr val="0000A8"/>
                </a:solidFill>
                <a:latin typeface="Arial" charset="0"/>
                <a:ea typeface="Verdana" pitchFamily="34" charset="0"/>
                <a:cs typeface="Arial" charset="0"/>
              </a:rPr>
              <a:t>Major tools for export promotion policy in Korea</a:t>
            </a:r>
          </a:p>
          <a:p>
            <a:pPr marL="495300" lvl="1" indent="-228600" latinLnBrk="0">
              <a:lnSpc>
                <a:spcPct val="110000"/>
              </a:lnSpc>
              <a:spcBef>
                <a:spcPct val="20000"/>
              </a:spcBef>
              <a:buSzPct val="110000"/>
              <a:buFont typeface="Wingdings" pitchFamily="2" charset="2"/>
              <a:buBlip>
                <a:blip r:embed="rId4"/>
              </a:buBlip>
            </a:pPr>
            <a:r>
              <a:rPr lang="en-US" altLang="ko-KR" sz="1600" b="1" dirty="0" smtClean="0">
                <a:latin typeface="Arial" charset="0"/>
                <a:ea typeface="Verdana" pitchFamily="34" charset="0"/>
                <a:cs typeface="Arial" charset="0"/>
              </a:rPr>
              <a:t>Exporting </a:t>
            </a:r>
            <a:r>
              <a:rPr lang="en-US" altLang="ko-KR" sz="1600" b="1" dirty="0">
                <a:latin typeface="Arial" charset="0"/>
                <a:ea typeface="Verdana" pitchFamily="34" charset="0"/>
                <a:cs typeface="Arial" charset="0"/>
              </a:rPr>
              <a:t>firms were exempted from import controls and tariffs.</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ea typeface="Verdana" pitchFamily="34" charset="0"/>
                <a:cs typeface="Arial" charset="0"/>
              </a:rPr>
              <a:t>The state-controlled banks provided financial support for exporters at preferential rates.</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ea typeface="Verdana" pitchFamily="34" charset="0"/>
                <a:cs typeface="Arial" charset="0"/>
              </a:rPr>
              <a:t>Tax concessions were granted to exporters.</a:t>
            </a:r>
          </a:p>
          <a:p>
            <a:pPr marL="495300" lvl="1" indent="-228600" latinLnBrk="0">
              <a:lnSpc>
                <a:spcPct val="110000"/>
              </a:lnSpc>
              <a:spcBef>
                <a:spcPct val="20000"/>
              </a:spcBef>
              <a:buSzPct val="110000"/>
              <a:buFont typeface="Wingdings" pitchFamily="2" charset="2"/>
              <a:buBlip>
                <a:blip r:embed="rId4"/>
              </a:buBlip>
            </a:pPr>
            <a:r>
              <a:rPr lang="en-US" altLang="ko-KR" sz="1600" b="1" dirty="0" smtClean="0">
                <a:latin typeface="Arial" charset="0"/>
                <a:ea typeface="Verdana" pitchFamily="34" charset="0"/>
                <a:cs typeface="Arial" charset="0"/>
              </a:rPr>
              <a:t>The </a:t>
            </a:r>
            <a:r>
              <a:rPr lang="en-US" altLang="ko-KR" sz="1600" b="1" dirty="0">
                <a:latin typeface="Arial" charset="0"/>
                <a:ea typeface="Verdana" pitchFamily="34" charset="0"/>
                <a:cs typeface="Arial" charset="0"/>
              </a:rPr>
              <a:t>government set export targets each year, which influenced firm behavior.</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ea typeface="Verdana" pitchFamily="34" charset="0"/>
                <a:cs typeface="Arial" charset="0"/>
              </a:rPr>
              <a:t>Successful exporters received awards from the president.</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ea typeface="Verdana" pitchFamily="34" charset="0"/>
                <a:cs typeface="Arial" charset="0"/>
              </a:rPr>
              <a:t>Monthly </a:t>
            </a:r>
            <a:r>
              <a:rPr lang="en-US" altLang="ko-KR" sz="1600" b="1" dirty="0" smtClean="0">
                <a:latin typeface="Arial" charset="0"/>
                <a:ea typeface="Verdana" pitchFamily="34" charset="0"/>
                <a:cs typeface="Arial" charset="0"/>
              </a:rPr>
              <a:t>meeting were held </a:t>
            </a:r>
            <a:r>
              <a:rPr lang="en-US" altLang="ko-KR" sz="1600" b="1" dirty="0">
                <a:latin typeface="Arial" charset="0"/>
                <a:ea typeface="Verdana" pitchFamily="34" charset="0"/>
                <a:cs typeface="Arial" charset="0"/>
              </a:rPr>
              <a:t>for export </a:t>
            </a:r>
            <a:r>
              <a:rPr lang="en-US" altLang="ko-KR" sz="1600" b="1" dirty="0" smtClean="0">
                <a:latin typeface="Arial" charset="0"/>
                <a:ea typeface="Verdana" pitchFamily="34" charset="0"/>
                <a:cs typeface="Arial" charset="0"/>
              </a:rPr>
              <a:t>promotion, </a:t>
            </a:r>
            <a:r>
              <a:rPr lang="en-US" altLang="ko-KR" sz="1600" b="1" dirty="0">
                <a:latin typeface="Arial" charset="0"/>
                <a:ea typeface="Verdana" pitchFamily="34" charset="0"/>
                <a:cs typeface="Arial" charset="0"/>
              </a:rPr>
              <a:t>presided by the president</a:t>
            </a:r>
          </a:p>
          <a:p>
            <a:pPr marL="495300" lvl="1" indent="-228600" latinLnBrk="0">
              <a:lnSpc>
                <a:spcPct val="110000"/>
              </a:lnSpc>
              <a:spcBef>
                <a:spcPct val="20000"/>
              </a:spcBef>
              <a:buSzPct val="110000"/>
            </a:pPr>
            <a:endParaRPr lang="en-US" altLang="ko-KR" sz="1600" b="1" dirty="0">
              <a:latin typeface="Arial" charset="0"/>
              <a:ea typeface="Verdana" pitchFamily="34" charset="0"/>
              <a:cs typeface="Arial" charset="0"/>
            </a:endParaRPr>
          </a:p>
          <a:p>
            <a:pPr marL="495300" lvl="1" indent="-228600" latinLnBrk="0">
              <a:lnSpc>
                <a:spcPct val="110000"/>
              </a:lnSpc>
              <a:spcBef>
                <a:spcPct val="20000"/>
              </a:spcBef>
              <a:buSzPct val="110000"/>
              <a:buFont typeface="Wingdings" pitchFamily="2" charset="2"/>
              <a:buBlip>
                <a:blip r:embed="rId4"/>
              </a:buBlip>
            </a:pPr>
            <a:endParaRPr lang="en-US" altLang="ko-KR" sz="1600" b="1" dirty="0">
              <a:latin typeface="Arial" charset="0"/>
              <a:ea typeface="Verdana" pitchFamily="34" charset="0"/>
              <a:cs typeface="Arial" charset="0"/>
            </a:endParaRPr>
          </a:p>
          <a:p>
            <a:pPr marL="495300" lvl="1" indent="-228600" latinLnBrk="0">
              <a:lnSpc>
                <a:spcPct val="110000"/>
              </a:lnSpc>
              <a:spcBef>
                <a:spcPct val="20000"/>
              </a:spcBef>
              <a:buSzPct val="110000"/>
              <a:buFont typeface="Wingdings" pitchFamily="2" charset="2"/>
              <a:buBlip>
                <a:blip r:embed="rId4"/>
              </a:buBlip>
            </a:pPr>
            <a:endParaRPr lang="en-US" altLang="ko-KR" sz="1600" b="1" dirty="0">
              <a:latin typeface="Arial" charset="0"/>
              <a:ea typeface="Verdana" pitchFamily="34" charset="0"/>
              <a:cs typeface="Arial" charset="0"/>
            </a:endParaRPr>
          </a:p>
        </p:txBody>
      </p:sp>
      <p:pic>
        <p:nvPicPr>
          <p:cNvPr id="55299" name="Picture 38" descr="설명회 기본 메뉴바2 green"/>
          <p:cNvPicPr>
            <a:picLocks noChangeAspect="1" noChangeArrowheads="1"/>
          </p:cNvPicPr>
          <p:nvPr/>
        </p:nvPicPr>
        <p:blipFill>
          <a:blip r:embed="rId5"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55300" name="Picture 38" descr="설명회 기본 메뉴바2 green"/>
          <p:cNvPicPr>
            <a:picLocks noChangeAspect="1" noChangeArrowheads="1"/>
          </p:cNvPicPr>
          <p:nvPr/>
        </p:nvPicPr>
        <p:blipFill>
          <a:blip r:embed="rId5"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55301" name="Picture 38" descr="설명회 기본 메뉴바2 green"/>
          <p:cNvPicPr>
            <a:picLocks noChangeAspect="1" noChangeArrowheads="1"/>
          </p:cNvPicPr>
          <p:nvPr/>
        </p:nvPicPr>
        <p:blipFill>
          <a:blip r:embed="rId5"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55302" name="Picture 681" descr="j0431561[1]"/>
          <p:cNvPicPr>
            <a:picLocks noChangeAspect="1" noChangeArrowheads="1"/>
          </p:cNvPicPr>
          <p:nvPr/>
        </p:nvPicPr>
        <p:blipFill>
          <a:blip r:embed="rId6" cstate="print"/>
          <a:srcRect/>
          <a:stretch>
            <a:fillRect/>
          </a:stretch>
        </p:blipFill>
        <p:spPr bwMode="auto">
          <a:xfrm>
            <a:off x="390525" y="1020763"/>
            <a:ext cx="174625" cy="271462"/>
          </a:xfrm>
          <a:prstGeom prst="rect">
            <a:avLst/>
          </a:prstGeom>
          <a:noFill/>
          <a:ln w="9525">
            <a:noFill/>
            <a:miter lim="800000"/>
            <a:headEnd/>
            <a:tailEnd/>
          </a:ln>
        </p:spPr>
      </p:pic>
      <p:sp>
        <p:nvSpPr>
          <p:cNvPr id="20" name="Rectangle 682"/>
          <p:cNvSpPr>
            <a:spLocks noChangeArrowheads="1"/>
          </p:cNvSpPr>
          <p:nvPr/>
        </p:nvSpPr>
        <p:spPr bwMode="auto">
          <a:xfrm>
            <a:off x="669925" y="1009650"/>
            <a:ext cx="32194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1. The First Phase: 1962-1979</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graphicFrame>
        <p:nvGraphicFramePr>
          <p:cNvPr id="10" name="Group 250"/>
          <p:cNvGraphicFramePr>
            <a:graphicFrameLocks noGrp="1"/>
          </p:cNvGraphicFramePr>
          <p:nvPr>
            <p:extLst>
              <p:ext uri="{D42A27DB-BD31-4B8C-83A1-F6EECF244321}">
                <p14:modId xmlns:p14="http://schemas.microsoft.com/office/powerpoint/2010/main" xmlns="" val="1133060292"/>
              </p:ext>
            </p:extLst>
          </p:nvPr>
        </p:nvGraphicFramePr>
        <p:xfrm>
          <a:off x="932128" y="4518149"/>
          <a:ext cx="7168264" cy="1935187"/>
        </p:xfrm>
        <a:graphic>
          <a:graphicData uri="http://schemas.openxmlformats.org/drawingml/2006/table">
            <a:tbl>
              <a:tblPr/>
              <a:tblGrid>
                <a:gridCol w="3030579"/>
                <a:gridCol w="1379228"/>
                <a:gridCol w="1379229"/>
                <a:gridCol w="1379228"/>
              </a:tblGrid>
              <a:tr h="310792">
                <a:tc>
                  <a:txBody>
                    <a:bodyPr/>
                    <a:lstStyle/>
                    <a:p>
                      <a:pPr marL="0" marR="0" lvl="0" indent="0" algn="ctr" defTabSz="914400" rtl="0" eaLnBrk="1" fontAlgn="ctr" latinLnBrk="1" hangingPunct="1">
                        <a:lnSpc>
                          <a:spcPct val="95000"/>
                        </a:lnSpc>
                        <a:spcBef>
                          <a:spcPct val="0"/>
                        </a:spcBef>
                        <a:spcAft>
                          <a:spcPct val="0"/>
                        </a:spcAft>
                        <a:buClrTx/>
                        <a:buSzTx/>
                        <a:buFontTx/>
                        <a:buNone/>
                        <a:tabLst/>
                      </a:pPr>
                      <a:endParaRPr kumimoji="0" lang="ko-KR" altLang="en-US"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alpha val="99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1961</a:t>
                      </a:r>
                      <a:endParaRPr kumimoji="0" lang="ko-KR" altLang="en-US"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alpha val="99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1966</a:t>
                      </a:r>
                      <a:endParaRPr kumimoji="0" lang="ko-KR" altLang="en-US"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alpha val="99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1971</a:t>
                      </a:r>
                      <a:endParaRPr kumimoji="0" lang="ko-KR" altLang="en-US" sz="14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alpha val="99000"/>
                      </a:schemeClr>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Agricultural products</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28.6</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9.6</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4.3</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Fishery products</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19.2</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10.4</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4.6</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Mining products</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24.5</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22.5</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2.2</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Manufacturing products</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27.7</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67.5</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88.9</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Total</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4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bl>
          </a:graphicData>
        </a:graphic>
      </p:graphicFrame>
      <p:sp>
        <p:nvSpPr>
          <p:cNvPr id="11" name="Text Box 12"/>
          <p:cNvSpPr txBox="1">
            <a:spLocks noChangeArrowheads="1"/>
          </p:cNvSpPr>
          <p:nvPr/>
        </p:nvSpPr>
        <p:spPr bwMode="auto">
          <a:xfrm>
            <a:off x="323528" y="3971310"/>
            <a:ext cx="8397875" cy="357790"/>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Dramatic Change of Export </a:t>
            </a:r>
            <a:r>
              <a:rPr lang="en-US" altLang="ko-KR" sz="1700" b="1" dirty="0" smtClean="0">
                <a:solidFill>
                  <a:srgbClr val="000099"/>
                </a:solidFill>
                <a:latin typeface="Arial" charset="0"/>
                <a:cs typeface="Arial" charset="0"/>
              </a:rPr>
              <a:t>Structure</a:t>
            </a:r>
            <a:endParaRPr lang="en-US" altLang="ko-KR" sz="1600" b="1" dirty="0">
              <a:latin typeface="Arial" charset="0"/>
              <a:cs typeface="Arial" charset="0"/>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7"/>
          <p:cNvSpPr>
            <a:spLocks noGrp="1" noChangeArrowheads="1"/>
          </p:cNvSpPr>
          <p:nvPr>
            <p:ph type="sldNum" sz="quarter" idx="10"/>
          </p:nvPr>
        </p:nvSpPr>
        <p:spPr>
          <a:noFill/>
        </p:spPr>
        <p:txBody>
          <a:bodyPr/>
          <a:lstStyle/>
          <a:p>
            <a:r>
              <a:rPr lang="en-US" altLang="ko-KR" smtClean="0"/>
              <a:t>- </a:t>
            </a:r>
            <a:fld id="{DDFF7422-B553-4FF0-8078-C0DA649873BC}" type="slidenum">
              <a:rPr lang="en-US" altLang="ko-KR" smtClean="0"/>
              <a:pPr/>
              <a:t>13</a:t>
            </a:fld>
            <a:r>
              <a:rPr lang="en-US" altLang="ko-KR" smtClean="0"/>
              <a:t> -</a:t>
            </a:r>
          </a:p>
        </p:txBody>
      </p:sp>
      <p:graphicFrame>
        <p:nvGraphicFramePr>
          <p:cNvPr id="59479" name="Group 87"/>
          <p:cNvGraphicFramePr>
            <a:graphicFrameLocks noGrp="1"/>
          </p:cNvGraphicFramePr>
          <p:nvPr>
            <p:extLst>
              <p:ext uri="{D42A27DB-BD31-4B8C-83A1-F6EECF244321}">
                <p14:modId xmlns:p14="http://schemas.microsoft.com/office/powerpoint/2010/main" xmlns="" val="3369146729"/>
              </p:ext>
            </p:extLst>
          </p:nvPr>
        </p:nvGraphicFramePr>
        <p:xfrm>
          <a:off x="251335" y="2840328"/>
          <a:ext cx="8641145" cy="3546720"/>
        </p:xfrm>
        <a:graphic>
          <a:graphicData uri="http://schemas.openxmlformats.org/drawingml/2006/table">
            <a:tbl>
              <a:tblPr/>
              <a:tblGrid>
                <a:gridCol w="1934203"/>
                <a:gridCol w="1087695"/>
                <a:gridCol w="1087695"/>
                <a:gridCol w="1957849"/>
                <a:gridCol w="2573703"/>
              </a:tblGrid>
              <a:tr h="304852">
                <a:tc>
                  <a:txBody>
                    <a:bodyPr/>
                    <a:lstStyle/>
                    <a:p>
                      <a:pPr marL="0" marR="0" lvl="0" indent="0" algn="ctr" defTabSz="914400" rtl="0" eaLnBrk="1" fontAlgn="ctr" latinLnBrk="1" hangingPunct="1">
                        <a:lnSpc>
                          <a:spcPct val="100000"/>
                        </a:lnSpc>
                        <a:spcBef>
                          <a:spcPct val="0"/>
                        </a:spcBef>
                        <a:spcAft>
                          <a:spcPct val="0"/>
                        </a:spcAft>
                        <a:buClrTx/>
                        <a:buSzTx/>
                        <a:buFontTx/>
                        <a:buNone/>
                        <a:tabLst/>
                      </a:pPr>
                      <a:endParaRPr kumimoji="0" lang="ko-KR" altLang="en-US" sz="1400" b="1" i="0" u="none" strike="noStrike" cap="none" normalizeH="0" baseline="0" dirty="0" smtClean="0">
                        <a:ln>
                          <a:noFill/>
                        </a:ln>
                        <a:solidFill>
                          <a:schemeClr val="bg1"/>
                        </a:solidFill>
                        <a:effectLst/>
                        <a:latin typeface="Arial" charset="0"/>
                        <a:ea typeface="HY헤드라인M" pitchFamily="18" charset="-127"/>
                        <a:cs typeface="Arial"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HY헤드라인M" pitchFamily="18" charset="-127"/>
                          <a:cs typeface="Arial" charset="0"/>
                        </a:rPr>
                        <a:t>GDP</a:t>
                      </a:r>
                      <a:endParaRPr kumimoji="0" lang="ko-KR" altLang="en-US" sz="1400" b="1" i="0" u="none" strike="noStrike" cap="none" normalizeH="0" baseline="0" dirty="0" smtClean="0">
                        <a:ln>
                          <a:noFill/>
                        </a:ln>
                        <a:solidFill>
                          <a:schemeClr val="bg1"/>
                        </a:solidFill>
                        <a:effectLst/>
                        <a:latin typeface="Arial" charset="0"/>
                        <a:ea typeface="HY헤드라인M" pitchFamily="18" charset="-127"/>
                        <a:cs typeface="Arial"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HY헤드라인M" pitchFamily="18" charset="-127"/>
                          <a:cs typeface="Arial" charset="0"/>
                        </a:rPr>
                        <a:t>Exports</a:t>
                      </a:r>
                      <a:endParaRPr kumimoji="0" lang="ko-KR" altLang="en-US" sz="1400" b="1" i="0" u="none" strike="noStrike" cap="none" normalizeH="0" baseline="0" dirty="0" smtClean="0">
                        <a:ln>
                          <a:noFill/>
                        </a:ln>
                        <a:solidFill>
                          <a:schemeClr val="bg1"/>
                        </a:solidFill>
                        <a:effectLst/>
                        <a:latin typeface="Arial" charset="0"/>
                        <a:ea typeface="HY헤드라인M" pitchFamily="18" charset="-127"/>
                        <a:cs typeface="Arial"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HY헤드라인M" pitchFamily="18" charset="-127"/>
                          <a:cs typeface="Arial" charset="0"/>
                        </a:rPr>
                        <a:t>GDP</a:t>
                      </a:r>
                    </a:p>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HY헤드라인M" pitchFamily="18" charset="-127"/>
                          <a:cs typeface="Arial" charset="0"/>
                        </a:rPr>
                        <a:t>growth rates</a:t>
                      </a:r>
                      <a:endParaRPr kumimoji="0" lang="ko-KR" altLang="en-US" sz="1400" b="1" i="0" u="none" strike="noStrike" cap="none" normalizeH="0" baseline="0" dirty="0" smtClean="0">
                        <a:ln>
                          <a:noFill/>
                        </a:ln>
                        <a:solidFill>
                          <a:schemeClr val="bg1"/>
                        </a:solidFill>
                        <a:effectLst/>
                        <a:latin typeface="Arial" charset="0"/>
                        <a:ea typeface="HY헤드라인M" pitchFamily="18" charset="-127"/>
                        <a:cs typeface="Arial"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HY헤드라인M" pitchFamily="18" charset="-127"/>
                          <a:cs typeface="Arial" charset="0"/>
                        </a:rPr>
                        <a:t>Contribution of Exports to GDP growth</a:t>
                      </a:r>
                      <a:endParaRPr kumimoji="0" lang="ko-KR" altLang="en-US" sz="1400" b="1" i="0" u="none" strike="noStrike" cap="none" normalizeH="0" baseline="0" dirty="0" smtClean="0">
                        <a:ln>
                          <a:noFill/>
                        </a:ln>
                        <a:solidFill>
                          <a:schemeClr val="bg1"/>
                        </a:solidFill>
                        <a:effectLst/>
                        <a:latin typeface="Arial" charset="0"/>
                        <a:ea typeface="HY헤드라인M" pitchFamily="18" charset="-127"/>
                        <a:cs typeface="Arial"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227132">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1970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8.1</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0.8</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altLang="ko-KR" sz="1400" b="1" kern="0" spc="0" dirty="0" smtClean="0">
                          <a:solidFill>
                            <a:srgbClr val="000000"/>
                          </a:solidFill>
                          <a:effectLst/>
                          <a:latin typeface="Arial"/>
                          <a:ea typeface="+mn-ea"/>
                        </a:rPr>
                        <a:t>8.8</a:t>
                      </a:r>
                      <a:r>
                        <a:rPr lang="ko-KR" altLang="en-US" sz="1400" b="1" kern="0" spc="0" dirty="0">
                          <a:solidFill>
                            <a:srgbClr val="000000"/>
                          </a:solidFill>
                          <a:effectLst/>
                          <a:ea typeface="Arial"/>
                        </a:rPr>
                        <a:t>　</a:t>
                      </a:r>
                      <a:endParaRPr lang="ko-KR" alt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altLang="ko-KR" sz="1400" b="1" kern="0" spc="0" dirty="0" smtClean="0">
                          <a:solidFill>
                            <a:srgbClr val="000000"/>
                          </a:solidFill>
                          <a:effectLst/>
                          <a:latin typeface="Arial"/>
                          <a:ea typeface="+mn-ea"/>
                        </a:rPr>
                        <a:t>34.1</a:t>
                      </a:r>
                      <a:r>
                        <a:rPr lang="ko-KR" altLang="en-US" sz="1400" b="1" kern="0" spc="0" dirty="0">
                          <a:solidFill>
                            <a:srgbClr val="000000"/>
                          </a:solidFill>
                          <a:effectLst/>
                          <a:ea typeface="Arial"/>
                        </a:rPr>
                        <a:t>　</a:t>
                      </a:r>
                      <a:endParaRPr lang="ko-KR" alt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32832">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1975</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21.6</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5.1</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7.3</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71.2</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0">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1980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64.3</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17.5</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-1.9</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-115.8</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96260">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1985</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98.4</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30.3</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7.5</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10.7</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37964">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1990</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270.3</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65.0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9.3</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16.1</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0">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1995</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531.3</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125.1</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8.9</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73.0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65388">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2000</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533.5</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172.3</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8.8</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76.1</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0">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2005</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844.7</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284.4</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smtClean="0">
                          <a:solidFill>
                            <a:srgbClr val="000000"/>
                          </a:solidFill>
                          <a:effectLst/>
                          <a:latin typeface="Arial"/>
                        </a:rPr>
                        <a:t>4.0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80.0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20804">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2010</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1014.7</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466.4</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6.3</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115.9</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149384">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2012</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1129.2</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a:solidFill>
                            <a:srgbClr val="000000"/>
                          </a:solidFill>
                          <a:effectLst/>
                          <a:latin typeface="Arial"/>
                        </a:rPr>
                        <a:t>547.9</a:t>
                      </a:r>
                      <a:endParaRPr lang="en-US" sz="1400" b="1"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smtClean="0">
                          <a:solidFill>
                            <a:srgbClr val="000000"/>
                          </a:solidFill>
                          <a:effectLst/>
                          <a:latin typeface="Arial"/>
                        </a:rPr>
                        <a:t>2.0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defTabSz="720000" fontAlgn="base" latinLnBrk="1">
                        <a:lnSpc>
                          <a:spcPct val="100000"/>
                        </a:lnSpc>
                        <a:spcBef>
                          <a:spcPts val="0"/>
                        </a:spcBef>
                        <a:spcAft>
                          <a:spcPts val="0"/>
                        </a:spcAft>
                      </a:pPr>
                      <a:r>
                        <a:rPr lang="en-US" sz="1400" b="1" kern="0" spc="0" dirty="0">
                          <a:solidFill>
                            <a:srgbClr val="000000"/>
                          </a:solidFill>
                          <a:effectLst/>
                          <a:latin typeface="Arial"/>
                        </a:rPr>
                        <a:t>115.0</a:t>
                      </a:r>
                      <a:endParaRPr lang="en-US" sz="1400" b="1"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bl>
          </a:graphicData>
        </a:graphic>
      </p:graphicFrame>
      <p:sp>
        <p:nvSpPr>
          <p:cNvPr id="59470" name="직사각형 20"/>
          <p:cNvSpPr>
            <a:spLocks noChangeArrowheads="1"/>
          </p:cNvSpPr>
          <p:nvPr/>
        </p:nvSpPr>
        <p:spPr bwMode="auto">
          <a:xfrm>
            <a:off x="6105525" y="2528900"/>
            <a:ext cx="2811463" cy="279400"/>
          </a:xfrm>
          <a:prstGeom prst="rect">
            <a:avLst/>
          </a:prstGeom>
          <a:noFill/>
          <a:ln w="9525">
            <a:noFill/>
            <a:miter lim="800000"/>
            <a:headEnd/>
            <a:tailEnd/>
          </a:ln>
        </p:spPr>
        <p:txBody>
          <a:bodyPr>
            <a:spAutoFit/>
          </a:bodyPr>
          <a:lstStyle/>
          <a:p>
            <a:pPr marL="200025" indent="-200025" algn="r" latinLnBrk="0">
              <a:lnSpc>
                <a:spcPct val="110000"/>
              </a:lnSpc>
              <a:spcBef>
                <a:spcPct val="10000"/>
              </a:spcBef>
              <a:buSzPct val="110000"/>
              <a:buFont typeface="Wingdings" pitchFamily="2" charset="2"/>
              <a:buNone/>
            </a:pPr>
            <a:r>
              <a:rPr lang="en-US" altLang="ko-KR" sz="1200" b="1" i="1" dirty="0">
                <a:solidFill>
                  <a:srgbClr val="000000"/>
                </a:solidFill>
                <a:latin typeface="Arial" charset="0"/>
                <a:ea typeface="HY헤드라인M" pitchFamily="18" charset="-127"/>
                <a:cs typeface="Arial" charset="0"/>
              </a:rPr>
              <a:t>Units: Billion Dollars, %</a:t>
            </a:r>
          </a:p>
        </p:txBody>
      </p:sp>
      <p:sp>
        <p:nvSpPr>
          <p:cNvPr id="59471" name="직사각형 20"/>
          <p:cNvSpPr>
            <a:spLocks noChangeArrowheads="1"/>
          </p:cNvSpPr>
          <p:nvPr/>
        </p:nvSpPr>
        <p:spPr bwMode="auto">
          <a:xfrm>
            <a:off x="263525" y="6368319"/>
            <a:ext cx="7010400" cy="517065"/>
          </a:xfrm>
          <a:prstGeom prst="rect">
            <a:avLst/>
          </a:prstGeom>
          <a:noFill/>
          <a:ln w="9525">
            <a:noFill/>
            <a:miter lim="800000"/>
            <a:headEnd/>
            <a:tailEnd/>
          </a:ln>
        </p:spPr>
        <p:txBody>
          <a:bodyPr>
            <a:spAutoFit/>
          </a:bodyPr>
          <a:lstStyle/>
          <a:p>
            <a:pPr marL="200025" indent="-200025" latinLnBrk="0">
              <a:lnSpc>
                <a:spcPct val="110000"/>
              </a:lnSpc>
              <a:spcBef>
                <a:spcPct val="10000"/>
              </a:spcBef>
              <a:buSzPct val="110000"/>
              <a:buFont typeface="Wingdings" pitchFamily="2" charset="2"/>
              <a:buNone/>
            </a:pPr>
            <a:r>
              <a:rPr lang="en-US" altLang="ko-KR" sz="1200" b="1" dirty="0">
                <a:solidFill>
                  <a:srgbClr val="000000"/>
                </a:solidFill>
                <a:latin typeface="Arial" charset="0"/>
                <a:ea typeface="HY헤드라인M" pitchFamily="18" charset="-127"/>
                <a:cs typeface="Arial" charset="0"/>
              </a:rPr>
              <a:t>Source: Korea International Trade Association (</a:t>
            </a:r>
            <a:r>
              <a:rPr lang="en-US" altLang="ko-KR" sz="1200" b="1" dirty="0" smtClean="0">
                <a:solidFill>
                  <a:srgbClr val="000000"/>
                </a:solidFill>
                <a:latin typeface="Arial" charset="0"/>
                <a:ea typeface="HY헤드라인M" pitchFamily="18" charset="-127"/>
                <a:cs typeface="Arial" charset="0"/>
              </a:rPr>
              <a:t>KITA)</a:t>
            </a:r>
          </a:p>
          <a:p>
            <a:pPr marL="200025" indent="-200025" latinLnBrk="0">
              <a:lnSpc>
                <a:spcPct val="110000"/>
              </a:lnSpc>
              <a:spcBef>
                <a:spcPct val="10000"/>
              </a:spcBef>
              <a:buSzPct val="110000"/>
              <a:buFont typeface="Wingdings" pitchFamily="2" charset="2"/>
              <a:buNone/>
            </a:pPr>
            <a:r>
              <a:rPr lang="en-US" altLang="ko-KR" sz="1200" b="1" dirty="0">
                <a:solidFill>
                  <a:srgbClr val="000000"/>
                </a:solidFill>
                <a:latin typeface="Arial" charset="0"/>
                <a:ea typeface="HY헤드라인M" pitchFamily="18" charset="-127"/>
                <a:cs typeface="Arial" charset="0"/>
              </a:rPr>
              <a:t> </a:t>
            </a:r>
            <a:r>
              <a:rPr lang="en-US" altLang="ko-KR" sz="1200" b="1" dirty="0" smtClean="0">
                <a:solidFill>
                  <a:srgbClr val="000000"/>
                </a:solidFill>
                <a:latin typeface="Arial" charset="0"/>
                <a:ea typeface="HY헤드라인M" pitchFamily="18" charset="-127"/>
                <a:cs typeface="Arial" charset="0"/>
              </a:rPr>
              <a:t>             Bank </a:t>
            </a:r>
            <a:r>
              <a:rPr lang="en-US" altLang="ko-KR" sz="1200" b="1" dirty="0">
                <a:solidFill>
                  <a:srgbClr val="000000"/>
                </a:solidFill>
                <a:latin typeface="Arial" charset="0"/>
                <a:ea typeface="HY헤드라인M" pitchFamily="18" charset="-127"/>
                <a:cs typeface="Arial" charset="0"/>
              </a:rPr>
              <a:t>of Korea (BOK)</a:t>
            </a:r>
          </a:p>
        </p:txBody>
      </p:sp>
      <p:pic>
        <p:nvPicPr>
          <p:cNvPr id="59472"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59473" name="Picture 38" descr="설명회 기본 메뉴바2 green"/>
          <p:cNvPicPr>
            <a:picLocks noChangeAspect="1" noChangeArrowheads="1"/>
          </p:cNvPicPr>
          <p:nvPr/>
        </p:nvPicPr>
        <p:blipFill>
          <a:blip r:embed="rId3"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59474" name="Picture 38" descr="설명회 기본 메뉴바2 green"/>
          <p:cNvPicPr>
            <a:picLocks noChangeAspect="1" noChangeArrowheads="1"/>
          </p:cNvPicPr>
          <p:nvPr/>
        </p:nvPicPr>
        <p:blipFill>
          <a:blip r:embed="rId3"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59475"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21" name="Rectangle 682"/>
          <p:cNvSpPr>
            <a:spLocks noChangeArrowheads="1"/>
          </p:cNvSpPr>
          <p:nvPr/>
        </p:nvSpPr>
        <p:spPr bwMode="auto">
          <a:xfrm>
            <a:off x="669925" y="1009650"/>
            <a:ext cx="32194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1. The First Phase: 1962-1979</a:t>
            </a:r>
          </a:p>
        </p:txBody>
      </p:sp>
      <p:sp>
        <p:nvSpPr>
          <p:cNvPr id="22"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Evolution of Korean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Industrial</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 </a:t>
            </a:r>
            <a:r>
              <a:rPr lang="en-US" altLang="ko-KR"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16" name="Text Box 12"/>
          <p:cNvSpPr txBox="1">
            <a:spLocks noChangeArrowheads="1"/>
          </p:cNvSpPr>
          <p:nvPr/>
        </p:nvSpPr>
        <p:spPr bwMode="auto">
          <a:xfrm>
            <a:off x="180976" y="1700808"/>
            <a:ext cx="8736012" cy="1007968"/>
          </a:xfrm>
          <a:prstGeom prst="rect">
            <a:avLst/>
          </a:prstGeom>
          <a:noFill/>
          <a:ln w="9525" algn="ctr">
            <a:noFill/>
            <a:round/>
            <a:headEnd/>
            <a:tailEnd/>
          </a:ln>
        </p:spPr>
        <p:txBody>
          <a:bodyPr wrap="square">
            <a:spAutoFit/>
          </a:bodyPr>
          <a:lstStyle/>
          <a:p>
            <a:pPr marL="263525" lvl="1" indent="-263525" latinLnBrk="0">
              <a:lnSpc>
                <a:spcPct val="110000"/>
              </a:lnSpc>
              <a:spcBef>
                <a:spcPct val="20000"/>
              </a:spcBef>
              <a:buSzPct val="140000"/>
              <a:buBlip>
                <a:blip r:embed="rId5"/>
              </a:buBlip>
            </a:pPr>
            <a:r>
              <a:rPr lang="en-US" altLang="ko-KR" sz="1700" b="1" dirty="0" smtClean="0">
                <a:solidFill>
                  <a:srgbClr val="000099"/>
                </a:solidFill>
                <a:latin typeface="Arial" charset="0"/>
                <a:cs typeface="Arial" charset="0"/>
              </a:rPr>
              <a:t>Exports </a:t>
            </a:r>
            <a:r>
              <a:rPr lang="en-US" altLang="ko-KR" sz="1700" b="1" dirty="0">
                <a:solidFill>
                  <a:srgbClr val="000099"/>
                </a:solidFill>
                <a:latin typeface="Arial" charset="0"/>
                <a:cs typeface="Arial" charset="0"/>
              </a:rPr>
              <a:t>increased from 0.2 billion dollars in 1965 to 0.8 in 1970 and 17.5 billion dollars in 1980: 34.7% annual</a:t>
            </a:r>
            <a:r>
              <a:rPr lang="ko-KR" altLang="en-US" sz="1700" b="1" dirty="0">
                <a:solidFill>
                  <a:srgbClr val="000099"/>
                </a:solidFill>
                <a:latin typeface="Arial" charset="0"/>
                <a:cs typeface="Arial" charset="0"/>
              </a:rPr>
              <a:t> </a:t>
            </a:r>
            <a:r>
              <a:rPr lang="en-US" altLang="ko-KR" sz="1700" b="1" dirty="0">
                <a:solidFill>
                  <a:srgbClr val="000099"/>
                </a:solidFill>
                <a:latin typeface="Arial" charset="0"/>
                <a:cs typeface="Arial" charset="0"/>
              </a:rPr>
              <a:t>growth rate between 1965 and 1980.</a:t>
            </a:r>
          </a:p>
          <a:p>
            <a:pPr marL="263525" indent="-263525" latinLnBrk="0">
              <a:lnSpc>
                <a:spcPct val="110000"/>
              </a:lnSpc>
              <a:spcBef>
                <a:spcPct val="20000"/>
              </a:spcBef>
              <a:buSzPct val="140000"/>
              <a:buFontTx/>
              <a:buBlip>
                <a:blip r:embed="rId5"/>
              </a:buBlip>
            </a:pPr>
            <a:endParaRPr lang="en-US" altLang="ko-KR" sz="1700" b="1" dirty="0">
              <a:solidFill>
                <a:srgbClr val="000099"/>
              </a:solidFill>
              <a:latin typeface="Arial" charset="0"/>
              <a:cs typeface="Arial" charset="0"/>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7"/>
          <p:cNvSpPr>
            <a:spLocks noGrp="1" noChangeArrowheads="1"/>
          </p:cNvSpPr>
          <p:nvPr>
            <p:ph type="sldNum" sz="quarter" idx="10"/>
          </p:nvPr>
        </p:nvSpPr>
        <p:spPr>
          <a:noFill/>
        </p:spPr>
        <p:txBody>
          <a:bodyPr/>
          <a:lstStyle/>
          <a:p>
            <a:r>
              <a:rPr lang="en-US" altLang="ko-KR" smtClean="0"/>
              <a:t>- </a:t>
            </a:r>
            <a:fld id="{9D9E7C51-4980-41F5-BACE-160C49C0885D}" type="slidenum">
              <a:rPr lang="en-US" altLang="ko-KR" smtClean="0"/>
              <a:pPr/>
              <a:t>14</a:t>
            </a:fld>
            <a:r>
              <a:rPr lang="en-US" altLang="ko-KR" smtClean="0"/>
              <a:t> -</a:t>
            </a:r>
          </a:p>
        </p:txBody>
      </p:sp>
      <p:sp>
        <p:nvSpPr>
          <p:cNvPr id="61442" name="Text Box 12"/>
          <p:cNvSpPr txBox="1">
            <a:spLocks noChangeArrowheads="1"/>
          </p:cNvSpPr>
          <p:nvPr/>
        </p:nvSpPr>
        <p:spPr bwMode="auto">
          <a:xfrm>
            <a:off x="336550" y="1502345"/>
            <a:ext cx="8434388" cy="5299912"/>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800" b="1" dirty="0">
                <a:solidFill>
                  <a:srgbClr val="000099"/>
                </a:solidFill>
                <a:latin typeface="Arial" charset="0"/>
                <a:cs typeface="Arial" charset="0"/>
              </a:rPr>
              <a:t>Selective Interventions Favoring </a:t>
            </a:r>
            <a:r>
              <a:rPr lang="en-US" altLang="ko-KR" sz="1800" b="1" dirty="0" smtClean="0">
                <a:solidFill>
                  <a:srgbClr val="000099"/>
                </a:solidFill>
                <a:latin typeface="Arial" charset="0"/>
                <a:cs typeface="Arial" charset="0"/>
              </a:rPr>
              <a:t>HCI in the 1970s</a:t>
            </a:r>
            <a:endParaRPr lang="en-US" altLang="ko-KR" sz="1800" b="1" dirty="0">
              <a:solidFill>
                <a:srgbClr val="000099"/>
              </a:solidFill>
              <a:latin typeface="Arial" charset="0"/>
              <a:ea typeface="Verdana" pitchFamily="34" charset="0"/>
              <a:cs typeface="Arial" charset="0"/>
            </a:endParaRPr>
          </a:p>
          <a:p>
            <a:pPr marL="495300" lvl="1" indent="-228600" latinLnBrk="0">
              <a:lnSpc>
                <a:spcPct val="110000"/>
              </a:lnSpc>
              <a:spcBef>
                <a:spcPct val="20000"/>
              </a:spcBef>
              <a:buSzPct val="110000"/>
              <a:buFont typeface="Wingdings" pitchFamily="2" charset="2"/>
              <a:buBlip>
                <a:blip r:embed="rId4"/>
              </a:buBlip>
            </a:pPr>
            <a:r>
              <a:rPr lang="en-US" altLang="ko-KR" sz="1800" b="1" dirty="0" smtClean="0">
                <a:latin typeface="Arial" charset="0"/>
                <a:cs typeface="Arial" charset="0"/>
              </a:rPr>
              <a:t>Aiming to improve </a:t>
            </a:r>
            <a:r>
              <a:rPr lang="en-US" altLang="ko-KR" sz="1800" b="1" dirty="0">
                <a:latin typeface="Arial" charset="0"/>
                <a:cs typeface="Arial" charset="0"/>
              </a:rPr>
              <a:t>Korea's national defense capabilities, an important goal was to upgrade the industrial structure to maintain export growth in the face of increased competition in light industries from developing countries. </a:t>
            </a:r>
            <a:endParaRPr lang="en-US" altLang="ko-KR" sz="1800" b="1" dirty="0" smtClean="0">
              <a:latin typeface="Arial" charset="0"/>
              <a:cs typeface="Arial" charset="0"/>
            </a:endParaRPr>
          </a:p>
          <a:p>
            <a:pPr marL="495300" lvl="1" indent="-228600" latinLnBrk="0">
              <a:lnSpc>
                <a:spcPct val="110000"/>
              </a:lnSpc>
              <a:spcBef>
                <a:spcPct val="20000"/>
              </a:spcBef>
              <a:buSzPct val="110000"/>
              <a:buBlip>
                <a:blip r:embed="rId4"/>
              </a:buBlip>
            </a:pPr>
            <a:r>
              <a:rPr lang="en-US" altLang="ko-KR" sz="1800" b="1" dirty="0" smtClean="0">
                <a:latin typeface="Arial" charset="0"/>
                <a:cs typeface="Arial" charset="0"/>
              </a:rPr>
              <a:t>Government policy targeted heavy and chemical industries (HCI): iron and steel, metal products, machinery, electronics, ship-building, and chemicals.</a:t>
            </a:r>
            <a:endParaRPr lang="en-US" altLang="ko-KR" sz="1800" b="1" dirty="0">
              <a:latin typeface="Arial" charset="0"/>
              <a:cs typeface="Arial" charset="0"/>
            </a:endParaRPr>
          </a:p>
          <a:p>
            <a:pPr marL="495300" lvl="1" indent="-228600" latinLnBrk="0">
              <a:lnSpc>
                <a:spcPct val="110000"/>
              </a:lnSpc>
              <a:spcBef>
                <a:spcPct val="20000"/>
              </a:spcBef>
              <a:buSzPct val="110000"/>
              <a:buFont typeface="Wingdings" pitchFamily="2" charset="2"/>
              <a:buBlip>
                <a:blip r:embed="rId4"/>
              </a:buBlip>
            </a:pPr>
            <a:r>
              <a:rPr lang="en-US" altLang="ko-KR" sz="1800" b="1" dirty="0" smtClean="0">
                <a:latin typeface="Arial" charset="0"/>
                <a:cs typeface="Arial" charset="0"/>
              </a:rPr>
              <a:t>Special </a:t>
            </a:r>
            <a:r>
              <a:rPr lang="en-US" altLang="ko-KR" sz="1800" b="1" dirty="0">
                <a:latin typeface="Arial" charset="0"/>
                <a:cs typeface="Arial" charset="0"/>
              </a:rPr>
              <a:t>laws </a:t>
            </a:r>
            <a:r>
              <a:rPr lang="en-US" altLang="ko-KR" sz="1800" b="1" dirty="0" smtClean="0">
                <a:latin typeface="Arial" charset="0"/>
                <a:cs typeface="Arial" charset="0"/>
              </a:rPr>
              <a:t>provided the </a:t>
            </a:r>
            <a:r>
              <a:rPr lang="en-US" altLang="ko-KR" sz="1800" b="1" dirty="0">
                <a:latin typeface="Arial" charset="0"/>
                <a:cs typeface="Arial" charset="0"/>
              </a:rPr>
              <a:t>targeted </a:t>
            </a:r>
            <a:r>
              <a:rPr lang="en-US" altLang="ko-KR" sz="1800" b="1" dirty="0" smtClean="0">
                <a:latin typeface="Arial" charset="0"/>
                <a:cs typeface="Arial" charset="0"/>
              </a:rPr>
              <a:t>industries </a:t>
            </a:r>
            <a:r>
              <a:rPr lang="en-US" altLang="ko-KR" sz="1800" b="1" dirty="0">
                <a:latin typeface="Arial" charset="0"/>
                <a:cs typeface="Arial" charset="0"/>
              </a:rPr>
              <a:t>with extensive </a:t>
            </a:r>
            <a:r>
              <a:rPr lang="en-US" altLang="ko-KR" sz="1800" b="1" dirty="0" smtClean="0">
                <a:latin typeface="Arial" charset="0"/>
                <a:cs typeface="Arial" charset="0"/>
              </a:rPr>
              <a:t>benefits to promote them.</a:t>
            </a:r>
            <a:endParaRPr lang="en-US" altLang="ko-KR" sz="1800" b="1" dirty="0">
              <a:latin typeface="Arial" charset="0"/>
              <a:cs typeface="Arial" charset="0"/>
            </a:endParaRPr>
          </a:p>
          <a:p>
            <a:pPr marL="495300" lvl="1" indent="-228600" latinLnBrk="0">
              <a:lnSpc>
                <a:spcPct val="110000"/>
              </a:lnSpc>
              <a:spcBef>
                <a:spcPct val="20000"/>
              </a:spcBef>
              <a:buSzPct val="110000"/>
              <a:buFont typeface="Wingdings" pitchFamily="2" charset="2"/>
              <a:buBlip>
                <a:blip r:embed="rId4"/>
              </a:buBlip>
            </a:pPr>
            <a:r>
              <a:rPr lang="en-US" altLang="ko-KR" sz="1800" b="1" dirty="0" smtClean="0">
                <a:latin typeface="Arial" charset="0"/>
                <a:cs typeface="Arial" charset="0"/>
              </a:rPr>
              <a:t>And </a:t>
            </a:r>
            <a:r>
              <a:rPr lang="en-US" altLang="ko-KR" sz="1800" b="1" dirty="0">
                <a:latin typeface="Arial" charset="0"/>
                <a:cs typeface="Arial" charset="0"/>
              </a:rPr>
              <a:t>targeted industries were granted preferential tax treatment, through investment tax credits and accelerated depreciation.</a:t>
            </a:r>
          </a:p>
          <a:p>
            <a:pPr marL="495300" lvl="1" indent="-228600" latinLnBrk="0">
              <a:lnSpc>
                <a:spcPct val="110000"/>
              </a:lnSpc>
              <a:spcBef>
                <a:spcPct val="20000"/>
              </a:spcBef>
              <a:buSzPct val="110000"/>
              <a:buFont typeface="Wingdings" pitchFamily="2" charset="2"/>
              <a:buBlip>
                <a:blip r:embed="rId4"/>
              </a:buBlip>
            </a:pPr>
            <a:r>
              <a:rPr lang="en-US" altLang="ko-KR" sz="1800" b="1" dirty="0" smtClean="0">
                <a:latin typeface="Arial" charset="0"/>
                <a:cs typeface="Arial" charset="0"/>
              </a:rPr>
              <a:t>Increased </a:t>
            </a:r>
            <a:r>
              <a:rPr lang="en-US" altLang="ko-KR" sz="1800" b="1" dirty="0">
                <a:latin typeface="Arial" charset="0"/>
                <a:cs typeface="Arial" charset="0"/>
              </a:rPr>
              <a:t>import protection was granted to heavy and chemical industries</a:t>
            </a:r>
            <a:r>
              <a:rPr lang="en-US" altLang="ko-KR" sz="1800" b="1" dirty="0" smtClean="0">
                <a:latin typeface="Arial" charset="0"/>
                <a:cs typeface="Arial" charset="0"/>
              </a:rPr>
              <a:t>.</a:t>
            </a:r>
          </a:p>
          <a:p>
            <a:pPr marL="495300" lvl="1" indent="-228600" latinLnBrk="0">
              <a:lnSpc>
                <a:spcPct val="110000"/>
              </a:lnSpc>
              <a:spcBef>
                <a:spcPct val="20000"/>
              </a:spcBef>
              <a:buSzPct val="110000"/>
              <a:buBlip>
                <a:blip r:embed="rId4"/>
              </a:buBlip>
            </a:pPr>
            <a:r>
              <a:rPr lang="en-US" altLang="ko-KR" sz="1800" b="1" dirty="0" smtClean="0">
                <a:latin typeface="Arial" charset="0"/>
                <a:cs typeface="Arial" charset="0"/>
              </a:rPr>
              <a:t>State-owned enterprises were also established in steel and petro-chemicals.  </a:t>
            </a:r>
            <a:endParaRPr lang="en-US" altLang="ko-KR" sz="1800" b="1" dirty="0">
              <a:latin typeface="Arial" charset="0"/>
              <a:cs typeface="Arial" charset="0"/>
            </a:endParaRPr>
          </a:p>
        </p:txBody>
      </p:sp>
      <p:pic>
        <p:nvPicPr>
          <p:cNvPr id="61443" name="Picture 38" descr="설명회 기본 메뉴바2 green"/>
          <p:cNvPicPr>
            <a:picLocks noChangeAspect="1" noChangeArrowheads="1"/>
          </p:cNvPicPr>
          <p:nvPr/>
        </p:nvPicPr>
        <p:blipFill>
          <a:blip r:embed="rId5"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61444" name="Picture 38" descr="설명회 기본 메뉴바2 green"/>
          <p:cNvPicPr>
            <a:picLocks noChangeAspect="1" noChangeArrowheads="1"/>
          </p:cNvPicPr>
          <p:nvPr/>
        </p:nvPicPr>
        <p:blipFill>
          <a:blip r:embed="rId5"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61445" name="Picture 38" descr="설명회 기본 메뉴바2 green"/>
          <p:cNvPicPr>
            <a:picLocks noChangeAspect="1" noChangeArrowheads="1"/>
          </p:cNvPicPr>
          <p:nvPr/>
        </p:nvPicPr>
        <p:blipFill>
          <a:blip r:embed="rId5"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61446" name="Picture 681" descr="j0431561[1]"/>
          <p:cNvPicPr>
            <a:picLocks noChangeAspect="1" noChangeArrowheads="1"/>
          </p:cNvPicPr>
          <p:nvPr/>
        </p:nvPicPr>
        <p:blipFill>
          <a:blip r:embed="rId6" cstate="print"/>
          <a:srcRect/>
          <a:stretch>
            <a:fillRect/>
          </a:stretch>
        </p:blipFill>
        <p:spPr bwMode="auto">
          <a:xfrm>
            <a:off x="390525" y="1020763"/>
            <a:ext cx="174625" cy="271462"/>
          </a:xfrm>
          <a:prstGeom prst="rect">
            <a:avLst/>
          </a:prstGeom>
          <a:noFill/>
          <a:ln w="9525">
            <a:noFill/>
            <a:miter lim="800000"/>
            <a:headEnd/>
            <a:tailEnd/>
          </a:ln>
        </p:spPr>
      </p:pic>
      <p:sp>
        <p:nvSpPr>
          <p:cNvPr id="20" name="Rectangle 682"/>
          <p:cNvSpPr>
            <a:spLocks noChangeArrowheads="1"/>
          </p:cNvSpPr>
          <p:nvPr/>
        </p:nvSpPr>
        <p:spPr bwMode="auto">
          <a:xfrm>
            <a:off x="669925" y="1009650"/>
            <a:ext cx="32194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1. The First Phase: 1962-1979</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7"/>
          <p:cNvSpPr>
            <a:spLocks noGrp="1" noChangeArrowheads="1"/>
          </p:cNvSpPr>
          <p:nvPr>
            <p:ph type="sldNum" sz="quarter" idx="10"/>
          </p:nvPr>
        </p:nvSpPr>
        <p:spPr>
          <a:noFill/>
        </p:spPr>
        <p:txBody>
          <a:bodyPr/>
          <a:lstStyle/>
          <a:p>
            <a:r>
              <a:rPr lang="en-US" altLang="ko-KR" smtClean="0"/>
              <a:t>- </a:t>
            </a:r>
            <a:fld id="{01D523D6-2EB1-41A2-94A3-9373714E51EF}" type="slidenum">
              <a:rPr lang="en-US" altLang="ko-KR" smtClean="0"/>
              <a:pPr/>
              <a:t>15</a:t>
            </a:fld>
            <a:r>
              <a:rPr lang="en-US" altLang="ko-KR" smtClean="0"/>
              <a:t> -</a:t>
            </a:r>
          </a:p>
        </p:txBody>
      </p:sp>
      <p:sp>
        <p:nvSpPr>
          <p:cNvPr id="63490" name="Text Box 12"/>
          <p:cNvSpPr txBox="1">
            <a:spLocks noChangeArrowheads="1"/>
          </p:cNvSpPr>
          <p:nvPr/>
        </p:nvSpPr>
        <p:spPr bwMode="auto">
          <a:xfrm>
            <a:off x="300038" y="3897052"/>
            <a:ext cx="8434387" cy="2325688"/>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pPr>
            <a:endParaRPr lang="en-US" altLang="ko-KR" sz="8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While political uncertainty following the assassination of President Park in 1979 and the second oil crisis contributed to the downturn, the negative effects of industrial policy </a:t>
            </a:r>
            <a:r>
              <a:rPr lang="en-US" altLang="ko-KR" sz="1700" b="1" dirty="0" smtClean="0">
                <a:solidFill>
                  <a:srgbClr val="000099"/>
                </a:solidFill>
                <a:latin typeface="Arial" charset="0"/>
                <a:cs typeface="Arial" charset="0"/>
              </a:rPr>
              <a:t>also played a role. </a:t>
            </a:r>
            <a:endParaRPr lang="en-US" altLang="ko-KR" sz="1700" b="1" dirty="0">
              <a:solidFill>
                <a:srgbClr val="000099"/>
              </a:solidFill>
              <a:latin typeface="Arial" charset="0"/>
              <a:ea typeface="Verdana" pitchFamily="34" charset="0"/>
              <a:cs typeface="Arial" charset="0"/>
            </a:endParaRP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cs typeface="Arial" charset="0"/>
              </a:rPr>
              <a:t>Structural </a:t>
            </a:r>
            <a:r>
              <a:rPr lang="en-US" altLang="ko-KR" sz="1600" b="1" dirty="0" smtClean="0">
                <a:latin typeface="Arial" charset="0"/>
                <a:cs typeface="Arial" charset="0"/>
              </a:rPr>
              <a:t>imbalances </a:t>
            </a:r>
            <a:r>
              <a:rPr lang="en-US" altLang="ko-KR" sz="1600" b="1" dirty="0">
                <a:latin typeface="Arial" charset="0"/>
                <a:cs typeface="Arial" charset="0"/>
              </a:rPr>
              <a:t>such as excess capacity and low profitability in targeted sectors, became apparent. </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cs typeface="Arial" charset="0"/>
              </a:rPr>
              <a:t>The extension of credit to strategic </a:t>
            </a:r>
            <a:r>
              <a:rPr lang="en-US" altLang="ko-KR" sz="1600" b="1" dirty="0" smtClean="0">
                <a:latin typeface="Arial" charset="0"/>
                <a:cs typeface="Arial" charset="0"/>
              </a:rPr>
              <a:t>industries, which </a:t>
            </a:r>
            <a:r>
              <a:rPr lang="en-US" altLang="ko-KR" sz="1600" b="1" dirty="0">
                <a:latin typeface="Arial" charset="0"/>
                <a:cs typeface="Arial" charset="0"/>
              </a:rPr>
              <a:t>led to an acceleration of inflation, reached 40% in 1980. </a:t>
            </a:r>
          </a:p>
        </p:txBody>
      </p:sp>
      <p:pic>
        <p:nvPicPr>
          <p:cNvPr id="63491" name="Picture 38" descr="설명회 기본 메뉴바2 green"/>
          <p:cNvPicPr>
            <a:picLocks noChangeAspect="1" noChangeArrowheads="1"/>
          </p:cNvPicPr>
          <p:nvPr/>
        </p:nvPicPr>
        <p:blipFill>
          <a:blip r:embed="rId5"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63492" name="Picture 38" descr="설명회 기본 메뉴바2 green"/>
          <p:cNvPicPr>
            <a:picLocks noChangeAspect="1" noChangeArrowheads="1"/>
          </p:cNvPicPr>
          <p:nvPr/>
        </p:nvPicPr>
        <p:blipFill>
          <a:blip r:embed="rId5"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63493" name="Picture 38" descr="설명회 기본 메뉴바2 green"/>
          <p:cNvPicPr>
            <a:picLocks noChangeAspect="1" noChangeArrowheads="1"/>
          </p:cNvPicPr>
          <p:nvPr/>
        </p:nvPicPr>
        <p:blipFill>
          <a:blip r:embed="rId5"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63494" name="Picture 681" descr="j0431561[1]"/>
          <p:cNvPicPr>
            <a:picLocks noChangeAspect="1" noChangeArrowheads="1"/>
          </p:cNvPicPr>
          <p:nvPr/>
        </p:nvPicPr>
        <p:blipFill>
          <a:blip r:embed="rId6" cstate="print"/>
          <a:srcRect/>
          <a:stretch>
            <a:fillRect/>
          </a:stretch>
        </p:blipFill>
        <p:spPr bwMode="auto">
          <a:xfrm>
            <a:off x="390525" y="1020763"/>
            <a:ext cx="174625" cy="271462"/>
          </a:xfrm>
          <a:prstGeom prst="rect">
            <a:avLst/>
          </a:prstGeom>
          <a:noFill/>
          <a:ln w="9525">
            <a:noFill/>
            <a:miter lim="800000"/>
            <a:headEnd/>
            <a:tailEnd/>
          </a:ln>
        </p:spPr>
      </p:pic>
      <p:sp>
        <p:nvSpPr>
          <p:cNvPr id="20" name="Rectangle 682"/>
          <p:cNvSpPr>
            <a:spLocks noChangeArrowheads="1"/>
          </p:cNvSpPr>
          <p:nvPr/>
        </p:nvSpPr>
        <p:spPr bwMode="auto">
          <a:xfrm>
            <a:off x="669925" y="1009650"/>
            <a:ext cx="32194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1. The First Phase: 1962-1979</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63497" name="Text Box 12"/>
          <p:cNvSpPr txBox="1">
            <a:spLocks noChangeArrowheads="1"/>
          </p:cNvSpPr>
          <p:nvPr/>
        </p:nvSpPr>
        <p:spPr bwMode="auto">
          <a:xfrm>
            <a:off x="446088" y="1420813"/>
            <a:ext cx="8434387" cy="1186992"/>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pPr>
            <a:endParaRPr lang="en-US" altLang="ko-KR" sz="8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 A New Jump in Export Structure </a:t>
            </a:r>
            <a:endParaRPr lang="ko-KR" altLang="en-US" sz="1600" dirty="0"/>
          </a:p>
          <a:p>
            <a:pPr marL="495300" lvl="1" indent="-228600" latinLnBrk="0">
              <a:lnSpc>
                <a:spcPct val="110000"/>
              </a:lnSpc>
              <a:spcBef>
                <a:spcPct val="20000"/>
              </a:spcBef>
              <a:buSzPct val="110000"/>
              <a:buFontTx/>
              <a:buBlip>
                <a:blip r:embed="rId4"/>
              </a:buBlip>
            </a:pPr>
            <a:endParaRPr lang="ko-KR" altLang="en-US" sz="1600" dirty="0"/>
          </a:p>
          <a:p>
            <a:pPr marL="495300" lvl="1" indent="-228600" latinLnBrk="0">
              <a:lnSpc>
                <a:spcPct val="110000"/>
              </a:lnSpc>
              <a:spcBef>
                <a:spcPct val="20000"/>
              </a:spcBef>
              <a:buSzPct val="110000"/>
              <a:buFont typeface="Wingdings" pitchFamily="2" charset="2"/>
              <a:buBlip>
                <a:blip r:embed="rId4"/>
              </a:buBlip>
            </a:pPr>
            <a:endParaRPr lang="en-US" altLang="ko-KR" sz="1600" b="1" dirty="0">
              <a:latin typeface="Arial" charset="0"/>
              <a:cs typeface="Arial" charset="0"/>
            </a:endParaRPr>
          </a:p>
        </p:txBody>
      </p:sp>
      <p:graphicFrame>
        <p:nvGraphicFramePr>
          <p:cNvPr id="13" name="Group 250"/>
          <p:cNvGraphicFramePr>
            <a:graphicFrameLocks noGrp="1"/>
          </p:cNvGraphicFramePr>
          <p:nvPr>
            <p:extLst>
              <p:ext uri="{D42A27DB-BD31-4B8C-83A1-F6EECF244321}">
                <p14:modId xmlns:p14="http://schemas.microsoft.com/office/powerpoint/2010/main" xmlns="" val="1544404667"/>
              </p:ext>
            </p:extLst>
          </p:nvPr>
        </p:nvGraphicFramePr>
        <p:xfrm>
          <a:off x="791580" y="2077500"/>
          <a:ext cx="7179135" cy="1801012"/>
        </p:xfrm>
        <a:graphic>
          <a:graphicData uri="http://schemas.openxmlformats.org/drawingml/2006/table">
            <a:tbl>
              <a:tblPr/>
              <a:tblGrid>
                <a:gridCol w="2545418"/>
                <a:gridCol w="1158429"/>
                <a:gridCol w="1158430"/>
                <a:gridCol w="1158429"/>
                <a:gridCol w="1158429"/>
              </a:tblGrid>
              <a:tr h="310792">
                <a:tc>
                  <a:txBody>
                    <a:bodyPr/>
                    <a:lstStyle/>
                    <a:p>
                      <a:pPr marL="0" marR="0" lvl="0" indent="0" algn="ctr" defTabSz="914400" rtl="0" eaLnBrk="1" fontAlgn="ctr" latinLnBrk="1" hangingPunct="1">
                        <a:lnSpc>
                          <a:spcPct val="95000"/>
                        </a:lnSpc>
                        <a:spcBef>
                          <a:spcPct val="0"/>
                        </a:spcBef>
                        <a:spcAft>
                          <a:spcPct val="0"/>
                        </a:spcAft>
                        <a:buClrTx/>
                        <a:buSzTx/>
                        <a:buFontTx/>
                        <a:buNone/>
                        <a:tabLst/>
                      </a:pPr>
                      <a:endParaRPr kumimoji="0" lang="ko-KR" altLang="en-US"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1971</a:t>
                      </a:r>
                      <a:endParaRPr kumimoji="0" lang="ko-KR" altLang="en-US"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1976</a:t>
                      </a:r>
                      <a:endParaRPr kumimoji="0" lang="ko-KR" altLang="en-US"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rPr>
                        <a:t>1981</a:t>
                      </a:r>
                      <a:endParaRPr kumimoji="0" lang="ko-KR" altLang="en-US" sz="1600" b="1" i="0" u="none" strike="noStrike" cap="none" normalizeH="0" baseline="0" dirty="0" smtClean="0">
                        <a:ln>
                          <a:noFill/>
                        </a:ln>
                        <a:solidFill>
                          <a:schemeClr val="bg1"/>
                        </a:solidFill>
                        <a:effectLst/>
                        <a:latin typeface="Arial" pitchFamily="34" charset="0"/>
                        <a:ea typeface="HY헤드라인M" pitchFamily="18" charset="-127"/>
                        <a:cs typeface="Arial"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indent="0" algn="ctr" fontAlgn="base" latinLnBrk="1">
                        <a:lnSpc>
                          <a:spcPct val="95000"/>
                        </a:lnSpc>
                        <a:spcBef>
                          <a:spcPts val="0"/>
                        </a:spcBef>
                        <a:spcAft>
                          <a:spcPts val="0"/>
                        </a:spcAft>
                      </a:pPr>
                      <a:r>
                        <a:rPr lang="en-US" sz="1600" b="1" kern="0" spc="0" dirty="0">
                          <a:solidFill>
                            <a:srgbClr val="FFFFFF"/>
                          </a:solidFill>
                          <a:effectLst/>
                          <a:latin typeface="Arial"/>
                        </a:rPr>
                        <a:t>2011</a:t>
                      </a:r>
                      <a:endParaRPr lang="en-US" sz="1050" b="1"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Primary products</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13.9</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12.2</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10.4</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fontAlgn="base" latinLnBrk="1">
                        <a:lnSpc>
                          <a:spcPct val="160000"/>
                        </a:lnSpc>
                        <a:spcBef>
                          <a:spcPts val="0"/>
                        </a:spcBef>
                        <a:spcAft>
                          <a:spcPts val="0"/>
                        </a:spcAft>
                      </a:pPr>
                      <a:r>
                        <a:rPr lang="en-US" sz="1600" b="1" kern="0" spc="0" dirty="0">
                          <a:solidFill>
                            <a:srgbClr val="000000"/>
                          </a:solidFill>
                          <a:effectLst/>
                          <a:latin typeface="Arial"/>
                        </a:rPr>
                        <a:t>2.8</a:t>
                      </a:r>
                      <a:endParaRPr lang="en-US" sz="1050" b="1"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Light Industries</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72.1</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57.9</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45.6</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fontAlgn="base" latinLnBrk="1">
                        <a:lnSpc>
                          <a:spcPct val="160000"/>
                        </a:lnSpc>
                        <a:spcBef>
                          <a:spcPts val="0"/>
                        </a:spcBef>
                        <a:spcAft>
                          <a:spcPts val="0"/>
                        </a:spcAft>
                      </a:pPr>
                      <a:r>
                        <a:rPr lang="en-US" sz="1600" b="1" kern="0" spc="0">
                          <a:solidFill>
                            <a:srgbClr val="000000"/>
                          </a:solidFill>
                          <a:effectLst/>
                          <a:latin typeface="Arial"/>
                        </a:rPr>
                        <a:t>6.2</a:t>
                      </a:r>
                      <a:endParaRPr lang="en-US" sz="1050" b="1"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Heavy &amp; Chemicals</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14.2</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29.8</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44.0</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fontAlgn="base" latinLnBrk="1">
                        <a:lnSpc>
                          <a:spcPct val="160000"/>
                        </a:lnSpc>
                        <a:spcBef>
                          <a:spcPts val="0"/>
                        </a:spcBef>
                        <a:spcAft>
                          <a:spcPts val="0"/>
                        </a:spcAft>
                      </a:pPr>
                      <a:r>
                        <a:rPr lang="en-US" sz="1600" b="1" kern="0" spc="0" dirty="0">
                          <a:solidFill>
                            <a:srgbClr val="000000"/>
                          </a:solidFill>
                          <a:effectLst/>
                          <a:latin typeface="Arial"/>
                        </a:rPr>
                        <a:t>91.0</a:t>
                      </a:r>
                      <a:endParaRPr lang="en-US" sz="1050" b="1"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24879">
                <a:tc>
                  <a:txBody>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Total</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rPr>
                        <a:t>100.0</a:t>
                      </a:r>
                      <a:endParaRPr kumimoji="1" lang="ko-KR" altLang="ko-KR" sz="1600" b="1" i="0" u="none" strike="noStrike" cap="none" normalizeH="0" baseline="0" dirty="0" smtClean="0">
                        <a:ln>
                          <a:noFill/>
                        </a:ln>
                        <a:solidFill>
                          <a:schemeClr val="tx1"/>
                        </a:solidFill>
                        <a:effectLst/>
                        <a:latin typeface="Arial" pitchFamily="34" charset="0"/>
                        <a:ea typeface="굴림" pitchFamily="50" charset="-127"/>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indent="0" algn="ctr" fontAlgn="base" latinLnBrk="1">
                        <a:lnSpc>
                          <a:spcPct val="160000"/>
                        </a:lnSpc>
                        <a:spcBef>
                          <a:spcPts val="0"/>
                        </a:spcBef>
                        <a:spcAft>
                          <a:spcPts val="0"/>
                        </a:spcAft>
                      </a:pPr>
                      <a:r>
                        <a:rPr lang="en-US" sz="1600" b="1" kern="0" spc="0" dirty="0">
                          <a:solidFill>
                            <a:srgbClr val="000000"/>
                          </a:solidFill>
                          <a:effectLst/>
                          <a:latin typeface="Arial"/>
                        </a:rPr>
                        <a:t>100.0</a:t>
                      </a:r>
                      <a:endParaRPr lang="en-US" sz="1050" b="1"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bl>
          </a:graphicData>
        </a:graphic>
      </p:graphicFrame>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7"/>
          <p:cNvSpPr>
            <a:spLocks noGrp="1" noChangeArrowheads="1"/>
          </p:cNvSpPr>
          <p:nvPr>
            <p:ph type="sldNum" sz="quarter" idx="10"/>
          </p:nvPr>
        </p:nvSpPr>
        <p:spPr>
          <a:noFill/>
        </p:spPr>
        <p:txBody>
          <a:bodyPr/>
          <a:lstStyle/>
          <a:p>
            <a:r>
              <a:rPr lang="en-US" altLang="ko-KR" smtClean="0"/>
              <a:t>- </a:t>
            </a:r>
            <a:fld id="{ED581F6F-18AC-403A-8EA8-D063442EE292}" type="slidenum">
              <a:rPr lang="en-US" altLang="ko-KR" smtClean="0"/>
              <a:pPr/>
              <a:t>16</a:t>
            </a:fld>
            <a:r>
              <a:rPr lang="en-US" altLang="ko-KR" smtClean="0"/>
              <a:t> -</a:t>
            </a:r>
          </a:p>
        </p:txBody>
      </p:sp>
      <p:sp>
        <p:nvSpPr>
          <p:cNvPr id="65538" name="Text Box 12"/>
          <p:cNvSpPr txBox="1">
            <a:spLocks noChangeArrowheads="1"/>
          </p:cNvSpPr>
          <p:nvPr/>
        </p:nvSpPr>
        <p:spPr bwMode="auto">
          <a:xfrm>
            <a:off x="336550" y="1458122"/>
            <a:ext cx="8434388" cy="4995214"/>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800" b="1" dirty="0">
                <a:solidFill>
                  <a:srgbClr val="000099"/>
                </a:solidFill>
                <a:latin typeface="Arial" charset="0"/>
                <a:cs typeface="Arial" charset="0"/>
              </a:rPr>
              <a:t>Adjustment of Intervention Failure: 1980-85</a:t>
            </a:r>
          </a:p>
          <a:p>
            <a:pPr marL="495300" lvl="1" indent="-228600" latinLnBrk="0">
              <a:lnSpc>
                <a:spcPct val="110000"/>
              </a:lnSpc>
              <a:spcBef>
                <a:spcPct val="20000"/>
              </a:spcBef>
              <a:buSzPct val="110000"/>
              <a:buFont typeface="Wingdings" pitchFamily="2" charset="2"/>
              <a:buBlip>
                <a:blip r:embed="rId4"/>
              </a:buBlip>
            </a:pPr>
            <a:r>
              <a:rPr lang="en-US" altLang="ko-KR" sz="1800" b="1" dirty="0">
                <a:latin typeface="Arial" charset="0"/>
                <a:cs typeface="Arial" charset="0"/>
              </a:rPr>
              <a:t>Facing high inflation, excess capacity, and low profitability in some targeted heavy-chemical industries, the new government in 1980 undertook a difficult readjustment.</a:t>
            </a:r>
          </a:p>
          <a:p>
            <a:pPr marL="495300" lvl="1" indent="-228600" latinLnBrk="0">
              <a:lnSpc>
                <a:spcPct val="110000"/>
              </a:lnSpc>
              <a:spcBef>
                <a:spcPct val="20000"/>
              </a:spcBef>
              <a:buSzPct val="110000"/>
              <a:buFont typeface="Wingdings" pitchFamily="2" charset="2"/>
              <a:buBlip>
                <a:blip r:embed="rId4"/>
              </a:buBlip>
            </a:pPr>
            <a:r>
              <a:rPr lang="en-US" altLang="ko-KR" sz="1800" b="1" dirty="0">
                <a:latin typeface="Arial" charset="0"/>
                <a:cs typeface="Arial" charset="0"/>
              </a:rPr>
              <a:t>The "Rationalization Policy" </a:t>
            </a:r>
            <a:r>
              <a:rPr lang="en-US" altLang="ko-KR" sz="1800" b="1" dirty="0" smtClean="0">
                <a:latin typeface="Arial" charset="0"/>
                <a:cs typeface="Arial" charset="0"/>
              </a:rPr>
              <a:t>was </a:t>
            </a:r>
            <a:r>
              <a:rPr lang="en-US" altLang="ko-KR" sz="1800" b="1" dirty="0">
                <a:latin typeface="Arial" charset="0"/>
                <a:cs typeface="Arial" charset="0"/>
              </a:rPr>
              <a:t>adopted, similar to the policy </a:t>
            </a:r>
            <a:r>
              <a:rPr lang="en-US" altLang="ko-KR" sz="1800" b="1" dirty="0" smtClean="0">
                <a:latin typeface="Arial" charset="0"/>
                <a:cs typeface="Arial" charset="0"/>
              </a:rPr>
              <a:t>of </a:t>
            </a:r>
            <a:r>
              <a:rPr lang="en-US" altLang="ko-KR" sz="1800" b="1" dirty="0">
                <a:latin typeface="Arial" charset="0"/>
                <a:cs typeface="Arial" charset="0"/>
              </a:rPr>
              <a:t>the Japanese </a:t>
            </a:r>
            <a:r>
              <a:rPr lang="en-US" altLang="ko-KR" sz="1800" b="1" dirty="0" smtClean="0">
                <a:latin typeface="Arial" charset="0"/>
                <a:cs typeface="Arial" charset="0"/>
              </a:rPr>
              <a:t>government </a:t>
            </a:r>
            <a:r>
              <a:rPr lang="en-US" altLang="ko-KR" sz="1800" b="1" dirty="0">
                <a:latin typeface="Arial" charset="0"/>
                <a:cs typeface="Arial" charset="0"/>
              </a:rPr>
              <a:t>in the early 1960s.</a:t>
            </a:r>
          </a:p>
          <a:p>
            <a:pPr marL="495300" lvl="1" indent="-228600" latinLnBrk="0">
              <a:lnSpc>
                <a:spcPct val="110000"/>
              </a:lnSpc>
              <a:spcBef>
                <a:spcPct val="20000"/>
              </a:spcBef>
              <a:buSzPct val="110000"/>
              <a:buFont typeface="Wingdings" pitchFamily="2" charset="2"/>
              <a:buBlip>
                <a:blip r:embed="rId4"/>
              </a:buBlip>
            </a:pPr>
            <a:r>
              <a:rPr lang="en-US" altLang="ko-KR" sz="1800" b="1" dirty="0">
                <a:latin typeface="Arial" charset="0"/>
                <a:cs typeface="Arial" charset="0"/>
              </a:rPr>
              <a:t>After strong government intervention, Korea took advantage of the boom in manufactured exports in the mid-1980s </a:t>
            </a:r>
            <a:r>
              <a:rPr lang="en-US" altLang="ko-KR" sz="1800" b="1" dirty="0" smtClean="0">
                <a:latin typeface="Arial" charset="0"/>
                <a:cs typeface="Arial" charset="0"/>
              </a:rPr>
              <a:t>and embarked </a:t>
            </a:r>
            <a:r>
              <a:rPr lang="en-US" altLang="ko-KR" sz="1800" b="1" dirty="0">
                <a:latin typeface="Arial" charset="0"/>
                <a:cs typeface="Arial" charset="0"/>
              </a:rPr>
              <a:t>on a trade liberalization path</a:t>
            </a:r>
            <a:r>
              <a:rPr lang="en-US" altLang="ko-KR" sz="1800" b="1" dirty="0" smtClean="0">
                <a:latin typeface="Arial" charset="0"/>
                <a:cs typeface="Arial" charset="0"/>
              </a:rPr>
              <a:t>.</a:t>
            </a:r>
            <a:endParaRPr lang="en-US" altLang="ko-KR" sz="1800" b="1" dirty="0">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800" b="1" dirty="0">
                <a:solidFill>
                  <a:srgbClr val="000099"/>
                </a:solidFill>
                <a:latin typeface="Arial" charset="0"/>
                <a:cs typeface="Arial" charset="0"/>
              </a:rPr>
              <a:t>From </a:t>
            </a:r>
            <a:r>
              <a:rPr lang="en-US" altLang="ko-KR" sz="1800" b="1" dirty="0" err="1">
                <a:solidFill>
                  <a:srgbClr val="000099"/>
                </a:solidFill>
                <a:latin typeface="Arial" charset="0"/>
                <a:cs typeface="Arial" charset="0"/>
              </a:rPr>
              <a:t>Sectoral</a:t>
            </a:r>
            <a:r>
              <a:rPr lang="en-US" altLang="ko-KR" sz="1800" b="1" dirty="0">
                <a:solidFill>
                  <a:srgbClr val="000099"/>
                </a:solidFill>
                <a:latin typeface="Arial" charset="0"/>
                <a:cs typeface="Arial" charset="0"/>
              </a:rPr>
              <a:t> Measures to More Functional Policies</a:t>
            </a:r>
          </a:p>
          <a:p>
            <a:pPr marL="495300" lvl="1" indent="-228600" latinLnBrk="0">
              <a:lnSpc>
                <a:spcPct val="110000"/>
              </a:lnSpc>
              <a:spcBef>
                <a:spcPct val="20000"/>
              </a:spcBef>
              <a:buSzPct val="110000"/>
              <a:buFontTx/>
              <a:buBlip>
                <a:blip r:embed="rId4"/>
              </a:buBlip>
            </a:pPr>
            <a:r>
              <a:rPr lang="en-US" altLang="ko-KR" sz="1800" b="1" dirty="0">
                <a:latin typeface="Arial" charset="0"/>
                <a:cs typeface="Arial" charset="0"/>
              </a:rPr>
              <a:t>During 1985-1992, the Korean government shifted its industrial policy direction to horizontal policies such as </a:t>
            </a:r>
            <a:r>
              <a:rPr lang="en-US" altLang="ko-KR" sz="1800" b="1" dirty="0" smtClean="0">
                <a:latin typeface="Arial" charset="0"/>
                <a:cs typeface="Arial" charset="0"/>
              </a:rPr>
              <a:t>support of </a:t>
            </a:r>
            <a:r>
              <a:rPr lang="en-US" altLang="ko-KR" sz="1800" b="1" dirty="0">
                <a:latin typeface="Arial" charset="0"/>
                <a:cs typeface="Arial" charset="0"/>
              </a:rPr>
              <a:t>R&amp;D.</a:t>
            </a:r>
          </a:p>
          <a:p>
            <a:pPr marL="495300" lvl="1" indent="-228600" latinLnBrk="0">
              <a:lnSpc>
                <a:spcPct val="110000"/>
              </a:lnSpc>
              <a:spcBef>
                <a:spcPct val="20000"/>
              </a:spcBef>
              <a:buSzPct val="110000"/>
              <a:buFontTx/>
              <a:buBlip>
                <a:blip r:embed="rId4"/>
              </a:buBlip>
            </a:pPr>
            <a:r>
              <a:rPr lang="en-US" altLang="ko-KR" sz="1800" b="1" dirty="0">
                <a:latin typeface="Arial" charset="0"/>
                <a:cs typeface="Arial" charset="0"/>
              </a:rPr>
              <a:t>This functional new industrial policy was formalized by the Industrial Development Law of </a:t>
            </a:r>
            <a:r>
              <a:rPr lang="en-US" altLang="ko-KR" sz="1800" b="1" dirty="0" smtClean="0">
                <a:latin typeface="Arial" charset="0"/>
                <a:cs typeface="Arial" charset="0"/>
              </a:rPr>
              <a:t>1985, through </a:t>
            </a:r>
            <a:r>
              <a:rPr lang="en-US" altLang="ko-KR" sz="1800" b="1" dirty="0">
                <a:latin typeface="Arial" charset="0"/>
                <a:cs typeface="Arial" charset="0"/>
              </a:rPr>
              <a:t>the simultaneous repeal of selective industry promotion laws.</a:t>
            </a:r>
            <a:endParaRPr lang="en-US" altLang="ko-KR" sz="1800" b="1" dirty="0">
              <a:solidFill>
                <a:srgbClr val="000099"/>
              </a:solidFill>
              <a:latin typeface="Arial" charset="0"/>
              <a:ea typeface="Verdana" pitchFamily="34" charset="0"/>
              <a:cs typeface="Arial" charset="0"/>
            </a:endParaRPr>
          </a:p>
        </p:txBody>
      </p:sp>
      <p:pic>
        <p:nvPicPr>
          <p:cNvPr id="65539" name="Picture 38" descr="설명회 기본 메뉴바2 green"/>
          <p:cNvPicPr>
            <a:picLocks noChangeAspect="1" noChangeArrowheads="1"/>
          </p:cNvPicPr>
          <p:nvPr/>
        </p:nvPicPr>
        <p:blipFill>
          <a:blip r:embed="rId5"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65540" name="Picture 38" descr="설명회 기본 메뉴바2 green"/>
          <p:cNvPicPr>
            <a:picLocks noChangeAspect="1" noChangeArrowheads="1"/>
          </p:cNvPicPr>
          <p:nvPr/>
        </p:nvPicPr>
        <p:blipFill>
          <a:blip r:embed="rId5"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65541" name="Picture 38" descr="설명회 기본 메뉴바2 green"/>
          <p:cNvPicPr>
            <a:picLocks noChangeAspect="1" noChangeArrowheads="1"/>
          </p:cNvPicPr>
          <p:nvPr/>
        </p:nvPicPr>
        <p:blipFill>
          <a:blip r:embed="rId5"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65542" name="Picture 681" descr="j0431561[1]"/>
          <p:cNvPicPr>
            <a:picLocks noChangeAspect="1" noChangeArrowheads="1"/>
          </p:cNvPicPr>
          <p:nvPr/>
        </p:nvPicPr>
        <p:blipFill>
          <a:blip r:embed="rId6" cstate="print"/>
          <a:srcRect/>
          <a:stretch>
            <a:fillRect/>
          </a:stretch>
        </p:blipFill>
        <p:spPr bwMode="auto">
          <a:xfrm>
            <a:off x="390525" y="1020763"/>
            <a:ext cx="174625" cy="271462"/>
          </a:xfrm>
          <a:prstGeom prst="rect">
            <a:avLst/>
          </a:prstGeom>
          <a:noFill/>
          <a:ln w="9525">
            <a:noFill/>
            <a:miter lim="800000"/>
            <a:headEnd/>
            <a:tailEnd/>
          </a:ln>
        </p:spPr>
      </p:pic>
      <p:sp>
        <p:nvSpPr>
          <p:cNvPr id="20" name="Rectangle 682"/>
          <p:cNvSpPr>
            <a:spLocks noChangeArrowheads="1"/>
          </p:cNvSpPr>
          <p:nvPr/>
        </p:nvSpPr>
        <p:spPr bwMode="auto">
          <a:xfrm>
            <a:off x="669925" y="1009650"/>
            <a:ext cx="3552825"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2. The Second Phase: 1980-1992</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7"/>
          <p:cNvSpPr>
            <a:spLocks noGrp="1" noChangeArrowheads="1"/>
          </p:cNvSpPr>
          <p:nvPr>
            <p:ph type="sldNum" sz="quarter" idx="10"/>
          </p:nvPr>
        </p:nvSpPr>
        <p:spPr>
          <a:noFill/>
        </p:spPr>
        <p:txBody>
          <a:bodyPr/>
          <a:lstStyle/>
          <a:p>
            <a:r>
              <a:rPr lang="en-US" altLang="ko-KR" smtClean="0"/>
              <a:t>- </a:t>
            </a:r>
            <a:fld id="{3F6EBDF1-4B30-4B22-9841-30F6DBFB3818}" type="slidenum">
              <a:rPr lang="en-US" altLang="ko-KR" smtClean="0"/>
              <a:pPr/>
              <a:t>17</a:t>
            </a:fld>
            <a:r>
              <a:rPr lang="en-US" altLang="ko-KR" smtClean="0"/>
              <a:t> -</a:t>
            </a:r>
          </a:p>
        </p:txBody>
      </p:sp>
      <p:sp>
        <p:nvSpPr>
          <p:cNvPr id="67586" name="Text Box 12"/>
          <p:cNvSpPr txBox="1">
            <a:spLocks noChangeArrowheads="1"/>
          </p:cNvSpPr>
          <p:nvPr/>
        </p:nvSpPr>
        <p:spPr bwMode="auto">
          <a:xfrm>
            <a:off x="117414" y="1433732"/>
            <a:ext cx="8883078" cy="5487656"/>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Tx/>
              <a:buBlip>
                <a:blip r:embed="rId3"/>
              </a:buBlip>
            </a:pPr>
            <a:r>
              <a:rPr lang="en-US" altLang="ko-KR" sz="1800" b="1" dirty="0">
                <a:solidFill>
                  <a:srgbClr val="000099"/>
                </a:solidFill>
                <a:latin typeface="Arial" charset="0"/>
                <a:cs typeface="Arial" charset="0"/>
              </a:rPr>
              <a:t>Contributions Made by GTCs(General Trading Companies) to Export Promotion and Industrial Development</a:t>
            </a:r>
          </a:p>
          <a:p>
            <a:pPr marL="495300" lvl="1" indent="-228600" latinLnBrk="0">
              <a:lnSpc>
                <a:spcPct val="110000"/>
              </a:lnSpc>
              <a:spcBef>
                <a:spcPct val="20000"/>
              </a:spcBef>
              <a:buSzPct val="110000"/>
              <a:buFont typeface="Wingdings" pitchFamily="2" charset="2"/>
              <a:buBlip>
                <a:blip r:embed="rId4"/>
              </a:buBlip>
            </a:pPr>
            <a:r>
              <a:rPr lang="en-US" altLang="ko-KR" sz="1600" b="1" dirty="0" smtClean="0">
                <a:latin typeface="Arial" charset="0"/>
                <a:cs typeface="Arial" charset="0"/>
              </a:rPr>
              <a:t>Contributed to </a:t>
            </a:r>
            <a:r>
              <a:rPr lang="en-US" altLang="ko-KR" sz="1600" b="1" dirty="0">
                <a:latin typeface="Arial" charset="0"/>
                <a:cs typeface="Arial" charset="0"/>
              </a:rPr>
              <a:t>improving the information and technologies of domestic companies and training professional </a:t>
            </a:r>
            <a:r>
              <a:rPr lang="en-US" altLang="ko-KR" sz="1600" b="1" dirty="0" smtClean="0">
                <a:latin typeface="Arial" charset="0"/>
                <a:cs typeface="Arial" charset="0"/>
              </a:rPr>
              <a:t>manpower.</a:t>
            </a:r>
          </a:p>
          <a:p>
            <a:pPr marL="263525" indent="-263525" latinLnBrk="0">
              <a:lnSpc>
                <a:spcPct val="110000"/>
              </a:lnSpc>
              <a:spcBef>
                <a:spcPct val="20000"/>
              </a:spcBef>
              <a:buSzPct val="140000"/>
              <a:buFontTx/>
              <a:buBlip>
                <a:blip r:embed="rId3"/>
              </a:buBlip>
            </a:pPr>
            <a:r>
              <a:rPr lang="en-US" altLang="ko-KR" sz="1800" b="1" dirty="0" smtClean="0">
                <a:solidFill>
                  <a:srgbClr val="000099"/>
                </a:solidFill>
                <a:latin typeface="Arial" charset="0"/>
                <a:cs typeface="Arial" charset="0"/>
              </a:rPr>
              <a:t>Liberalizing the financial </a:t>
            </a:r>
            <a:r>
              <a:rPr lang="en-US" altLang="ko-KR" sz="1800" b="1" dirty="0">
                <a:solidFill>
                  <a:srgbClr val="000099"/>
                </a:solidFill>
                <a:latin typeface="Arial" charset="0"/>
                <a:cs typeface="Arial" charset="0"/>
              </a:rPr>
              <a:t>sector and privatizing commercial banks</a:t>
            </a:r>
          </a:p>
          <a:p>
            <a:pPr marL="495300" lvl="1" indent="-228600" latinLnBrk="0">
              <a:lnSpc>
                <a:spcPct val="110000"/>
              </a:lnSpc>
              <a:spcBef>
                <a:spcPct val="20000"/>
              </a:spcBef>
              <a:buSzPct val="110000"/>
              <a:buFont typeface="Wingdings" pitchFamily="2" charset="2"/>
              <a:buBlip>
                <a:blip r:embed="rId4"/>
              </a:buBlip>
            </a:pPr>
            <a:r>
              <a:rPr lang="en-US" altLang="ko-KR" sz="1600" b="1" dirty="0" smtClean="0">
                <a:latin typeface="Arial" charset="0"/>
                <a:cs typeface="Arial" charset="0"/>
              </a:rPr>
              <a:t>Preferential </a:t>
            </a:r>
            <a:r>
              <a:rPr lang="en-US" altLang="ko-KR" sz="1600" b="1" dirty="0">
                <a:latin typeface="Arial" charset="0"/>
                <a:cs typeface="Arial" charset="0"/>
              </a:rPr>
              <a:t>credit and tax concessions were reduced, and price control regulations were replaced in 1981 </a:t>
            </a:r>
            <a:r>
              <a:rPr lang="en-US" altLang="ko-KR" sz="1600" b="1" dirty="0" smtClean="0">
                <a:latin typeface="Arial" charset="0"/>
                <a:cs typeface="Arial" charset="0"/>
              </a:rPr>
              <a:t>with </a:t>
            </a:r>
            <a:r>
              <a:rPr lang="en-US" altLang="ko-KR" sz="1600" b="1" dirty="0">
                <a:latin typeface="Arial" charset="0"/>
                <a:cs typeface="Arial" charset="0"/>
              </a:rPr>
              <a:t>the Fair Trade Act to promote competition.</a:t>
            </a:r>
          </a:p>
          <a:p>
            <a:pPr marL="263525" indent="-263525" latinLnBrk="0">
              <a:lnSpc>
                <a:spcPct val="110000"/>
              </a:lnSpc>
              <a:spcBef>
                <a:spcPct val="20000"/>
              </a:spcBef>
              <a:buSzPct val="140000"/>
              <a:buFontTx/>
              <a:buBlip>
                <a:blip r:embed="rId3"/>
              </a:buBlip>
              <a:defRPr/>
            </a:pPr>
            <a:r>
              <a:rPr lang="en-US" altLang="ko-KR" sz="1800" b="1" dirty="0" smtClean="0">
                <a:solidFill>
                  <a:srgbClr val="000099"/>
                </a:solidFill>
                <a:latin typeface="Arial" pitchFamily="34" charset="0"/>
                <a:ea typeface="굴림" pitchFamily="50" charset="-127"/>
                <a:cs typeface="Arial" pitchFamily="34" charset="0"/>
              </a:rPr>
              <a:t>Progress </a:t>
            </a:r>
            <a:r>
              <a:rPr lang="en-US" altLang="ko-KR" sz="1800" b="1" dirty="0">
                <a:solidFill>
                  <a:srgbClr val="000099"/>
                </a:solidFill>
                <a:latin typeface="Arial" pitchFamily="34" charset="0"/>
                <a:ea typeface="굴림" pitchFamily="50" charset="-127"/>
                <a:cs typeface="Arial" pitchFamily="34" charset="0"/>
              </a:rPr>
              <a:t>in reducing government intervention in the economy continued</a:t>
            </a:r>
          </a:p>
          <a:p>
            <a:pPr marL="495300" lvl="1" indent="-228600" latinLnBrk="0">
              <a:lnSpc>
                <a:spcPct val="110000"/>
              </a:lnSpc>
              <a:spcBef>
                <a:spcPct val="20000"/>
              </a:spcBef>
              <a:buSzPct val="110000"/>
              <a:buFontTx/>
              <a:buBlip>
                <a:blip r:embed="rId4"/>
              </a:buBlip>
              <a:defRPr/>
            </a:pPr>
            <a:r>
              <a:rPr lang="en-US" altLang="ko-KR" sz="1600" b="1" dirty="0">
                <a:latin typeface="Arial" pitchFamily="34" charset="0"/>
                <a:ea typeface="굴림" pitchFamily="50" charset="-127"/>
                <a:cs typeface="Arial" pitchFamily="34" charset="0"/>
              </a:rPr>
              <a:t>The number of industries where foreign direct investment was prohibited declined significantly.</a:t>
            </a:r>
          </a:p>
          <a:p>
            <a:pPr marL="495300" lvl="1" indent="-228600" latinLnBrk="0">
              <a:lnSpc>
                <a:spcPct val="110000"/>
              </a:lnSpc>
              <a:spcBef>
                <a:spcPct val="20000"/>
              </a:spcBef>
              <a:buSzPct val="110000"/>
              <a:buFontTx/>
              <a:buBlip>
                <a:blip r:embed="rId4"/>
              </a:buBlip>
              <a:defRPr/>
            </a:pPr>
            <a:r>
              <a:rPr lang="en-US" altLang="ko-KR" sz="1600" b="1" dirty="0">
                <a:latin typeface="Arial" pitchFamily="34" charset="0"/>
                <a:ea typeface="굴림" pitchFamily="50" charset="-127"/>
                <a:cs typeface="Arial" pitchFamily="34" charset="0"/>
              </a:rPr>
              <a:t>The average tariff rate fell from 21% in 1984 to 6% in 1996. </a:t>
            </a:r>
            <a:endParaRPr lang="en-US" altLang="ko-KR" sz="800" b="1" dirty="0">
              <a:latin typeface="Arial" pitchFamily="34" charset="0"/>
              <a:ea typeface="굴림" pitchFamily="50" charset="-127"/>
              <a:cs typeface="Arial" pitchFamily="34" charset="0"/>
            </a:endParaRPr>
          </a:p>
          <a:p>
            <a:pPr marL="263525" lvl="1" indent="-263525" latinLnBrk="0">
              <a:lnSpc>
                <a:spcPct val="110000"/>
              </a:lnSpc>
              <a:spcBef>
                <a:spcPct val="20000"/>
              </a:spcBef>
              <a:buSzPct val="140000"/>
              <a:buFontTx/>
              <a:buBlip>
                <a:blip r:embed="rId3"/>
              </a:buBlip>
              <a:defRPr/>
            </a:pPr>
            <a:r>
              <a:rPr lang="en-US" altLang="ko-KR" sz="1800" b="1" dirty="0">
                <a:solidFill>
                  <a:srgbClr val="000099"/>
                </a:solidFill>
                <a:latin typeface="Arial" pitchFamily="34" charset="0"/>
                <a:ea typeface="굴림" pitchFamily="50" charset="-127"/>
                <a:cs typeface="Arial" pitchFamily="34" charset="0"/>
              </a:rPr>
              <a:t>The Korean government did not abandon ad hoc industrial interventions.</a:t>
            </a:r>
          </a:p>
          <a:p>
            <a:pPr marL="495300" lvl="1" indent="-228600" latinLnBrk="0">
              <a:lnSpc>
                <a:spcPct val="110000"/>
              </a:lnSpc>
              <a:spcBef>
                <a:spcPct val="20000"/>
              </a:spcBef>
              <a:buSzPct val="110000"/>
              <a:buFontTx/>
              <a:buBlip>
                <a:blip r:embed="rId4"/>
              </a:buBlip>
              <a:defRPr/>
            </a:pPr>
            <a:r>
              <a:rPr lang="en-US" altLang="ko-KR" sz="1600" b="1" dirty="0">
                <a:latin typeface="Arial" pitchFamily="34" charset="0"/>
                <a:ea typeface="굴림" pitchFamily="50" charset="-127"/>
                <a:cs typeface="Arial" pitchFamily="34" charset="0"/>
              </a:rPr>
              <a:t>For example, Samsung was prohibited from entering the automobile market several times in the 1980s and 1990s. </a:t>
            </a:r>
          </a:p>
          <a:p>
            <a:pPr marL="495300" lvl="1" indent="-228600" latinLnBrk="0">
              <a:lnSpc>
                <a:spcPct val="110000"/>
              </a:lnSpc>
              <a:spcBef>
                <a:spcPct val="20000"/>
              </a:spcBef>
              <a:buSzPct val="110000"/>
              <a:buFontTx/>
              <a:buBlip>
                <a:blip r:embed="rId4"/>
              </a:buBlip>
              <a:defRPr/>
            </a:pPr>
            <a:r>
              <a:rPr lang="en-US" altLang="ko-KR" sz="1600" b="1" dirty="0">
                <a:latin typeface="Arial" pitchFamily="34" charset="0"/>
                <a:ea typeface="굴림" pitchFamily="50" charset="-127"/>
                <a:cs typeface="Arial" pitchFamily="34" charset="0"/>
              </a:rPr>
              <a:t>The government also remained closely involved in credit policy. In 1989, the government </a:t>
            </a:r>
            <a:r>
              <a:rPr lang="en-US" altLang="ko-KR" sz="1600" b="1" dirty="0" smtClean="0">
                <a:latin typeface="Arial" pitchFamily="34" charset="0"/>
                <a:ea typeface="굴림" pitchFamily="50" charset="-127"/>
                <a:cs typeface="Arial" pitchFamily="34" charset="0"/>
              </a:rPr>
              <a:t>was concerned </a:t>
            </a:r>
            <a:r>
              <a:rPr lang="en-US" altLang="ko-KR" sz="1600" b="1" dirty="0">
                <a:latin typeface="Arial" pitchFamily="34" charset="0"/>
                <a:ea typeface="굴림" pitchFamily="50" charset="-127"/>
                <a:cs typeface="Arial" pitchFamily="34" charset="0"/>
              </a:rPr>
              <a:t>that the conglomerates were using bank credit to speculate in real estate. </a:t>
            </a:r>
          </a:p>
        </p:txBody>
      </p:sp>
      <p:pic>
        <p:nvPicPr>
          <p:cNvPr id="67587" name="Picture 38" descr="설명회 기본 메뉴바2 green"/>
          <p:cNvPicPr>
            <a:picLocks noChangeAspect="1" noChangeArrowheads="1"/>
          </p:cNvPicPr>
          <p:nvPr/>
        </p:nvPicPr>
        <p:blipFill>
          <a:blip r:embed="rId5"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67588" name="Picture 38" descr="설명회 기본 메뉴바2 green"/>
          <p:cNvPicPr>
            <a:picLocks noChangeAspect="1" noChangeArrowheads="1"/>
          </p:cNvPicPr>
          <p:nvPr/>
        </p:nvPicPr>
        <p:blipFill>
          <a:blip r:embed="rId5" cstate="print"/>
          <a:srcRect l="25972" r="26170"/>
          <a:stretch>
            <a:fillRect/>
          </a:stretch>
        </p:blipFill>
        <p:spPr bwMode="auto">
          <a:xfrm>
            <a:off x="519113" y="908050"/>
            <a:ext cx="4016375" cy="554038"/>
          </a:xfrm>
          <a:prstGeom prst="rect">
            <a:avLst/>
          </a:prstGeom>
          <a:noFill/>
          <a:ln w="9525" algn="ctr">
            <a:noFill/>
            <a:miter lim="800000"/>
            <a:headEnd/>
            <a:tailEnd/>
          </a:ln>
        </p:spPr>
      </p:pic>
      <p:pic>
        <p:nvPicPr>
          <p:cNvPr id="67589" name="Picture 38" descr="설명회 기본 메뉴바2 green"/>
          <p:cNvPicPr>
            <a:picLocks noChangeAspect="1" noChangeArrowheads="1"/>
          </p:cNvPicPr>
          <p:nvPr/>
        </p:nvPicPr>
        <p:blipFill>
          <a:blip r:embed="rId5" cstate="print"/>
          <a:srcRect l="25972"/>
          <a:stretch>
            <a:fillRect/>
          </a:stretch>
        </p:blipFill>
        <p:spPr bwMode="auto">
          <a:xfrm>
            <a:off x="2819400" y="903288"/>
            <a:ext cx="2233613" cy="554037"/>
          </a:xfrm>
          <a:prstGeom prst="rect">
            <a:avLst/>
          </a:prstGeom>
          <a:noFill/>
          <a:ln w="9525" algn="ctr">
            <a:noFill/>
            <a:miter lim="800000"/>
            <a:headEnd/>
            <a:tailEnd/>
          </a:ln>
        </p:spPr>
      </p:pic>
      <p:pic>
        <p:nvPicPr>
          <p:cNvPr id="67590" name="Picture 681" descr="j0431561[1]"/>
          <p:cNvPicPr>
            <a:picLocks noChangeAspect="1" noChangeArrowheads="1"/>
          </p:cNvPicPr>
          <p:nvPr/>
        </p:nvPicPr>
        <p:blipFill>
          <a:blip r:embed="rId6" cstate="print"/>
          <a:srcRect/>
          <a:stretch>
            <a:fillRect/>
          </a:stretch>
        </p:blipFill>
        <p:spPr bwMode="auto">
          <a:xfrm>
            <a:off x="390525" y="1020763"/>
            <a:ext cx="174625" cy="271462"/>
          </a:xfrm>
          <a:prstGeom prst="rect">
            <a:avLst/>
          </a:prstGeom>
          <a:noFill/>
          <a:ln w="9525">
            <a:noFill/>
            <a:miter lim="800000"/>
            <a:headEnd/>
            <a:tailEnd/>
          </a:ln>
        </p:spPr>
      </p:pic>
      <p:sp>
        <p:nvSpPr>
          <p:cNvPr id="20" name="Rectangle 682"/>
          <p:cNvSpPr>
            <a:spLocks noChangeArrowheads="1"/>
          </p:cNvSpPr>
          <p:nvPr/>
        </p:nvSpPr>
        <p:spPr bwMode="auto">
          <a:xfrm>
            <a:off x="669925" y="1009650"/>
            <a:ext cx="3552825"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2. The Second Phase: 1980-1992</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7"/>
          <p:cNvSpPr>
            <a:spLocks noGrp="1" noChangeArrowheads="1"/>
          </p:cNvSpPr>
          <p:nvPr>
            <p:ph type="sldNum" sz="quarter" idx="10"/>
          </p:nvPr>
        </p:nvSpPr>
        <p:spPr>
          <a:noFill/>
        </p:spPr>
        <p:txBody>
          <a:bodyPr/>
          <a:lstStyle/>
          <a:p>
            <a:r>
              <a:rPr lang="en-US" altLang="ko-KR" smtClean="0"/>
              <a:t>- </a:t>
            </a:r>
            <a:fld id="{4FD24E05-7F8B-4662-B5B5-389785397813}" type="slidenum">
              <a:rPr lang="en-US" altLang="ko-KR" smtClean="0"/>
              <a:pPr/>
              <a:t>18</a:t>
            </a:fld>
            <a:r>
              <a:rPr lang="en-US" altLang="ko-KR" smtClean="0"/>
              <a:t> -</a:t>
            </a:r>
          </a:p>
        </p:txBody>
      </p:sp>
      <p:sp>
        <p:nvSpPr>
          <p:cNvPr id="71682" name="Text Box 12"/>
          <p:cNvSpPr txBox="1">
            <a:spLocks noChangeArrowheads="1"/>
          </p:cNvSpPr>
          <p:nvPr/>
        </p:nvSpPr>
        <p:spPr bwMode="auto">
          <a:xfrm>
            <a:off x="227013" y="1512888"/>
            <a:ext cx="8689975" cy="2390775"/>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In 1993</a:t>
            </a:r>
            <a:r>
              <a:rPr lang="en-US" altLang="ko-KR" sz="1700" b="1" dirty="0" smtClean="0">
                <a:solidFill>
                  <a:srgbClr val="000099"/>
                </a:solidFill>
                <a:latin typeface="Arial" charset="0"/>
                <a:cs typeface="Arial" charset="0"/>
              </a:rPr>
              <a:t>, the Korean government abolished the </a:t>
            </a:r>
            <a:r>
              <a:rPr lang="en-US" altLang="ko-KR" sz="1700" b="1" dirty="0">
                <a:solidFill>
                  <a:srgbClr val="000099"/>
                </a:solidFill>
                <a:latin typeface="Arial" charset="0"/>
                <a:cs typeface="Arial" charset="0"/>
              </a:rPr>
              <a:t>practice </a:t>
            </a:r>
            <a:r>
              <a:rPr lang="en-US" altLang="ko-KR" sz="1700" b="1" dirty="0" smtClean="0">
                <a:solidFill>
                  <a:srgbClr val="000099"/>
                </a:solidFill>
                <a:latin typeface="Arial" charset="0"/>
                <a:cs typeface="Arial" charset="0"/>
              </a:rPr>
              <a:t>of </a:t>
            </a:r>
            <a:r>
              <a:rPr lang="en-US" altLang="ko-KR" sz="1700" b="1" dirty="0">
                <a:solidFill>
                  <a:srgbClr val="000099"/>
                </a:solidFill>
                <a:latin typeface="Arial" charset="0"/>
                <a:cs typeface="Arial" charset="0"/>
              </a:rPr>
              <a:t>five year economic planning, which was introduced in 1962</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cs typeface="Arial" charset="0"/>
              </a:rPr>
              <a:t>The Korean government also dismantled selective industrial policy, because the rising criticism </a:t>
            </a:r>
            <a:r>
              <a:rPr lang="en-US" altLang="ko-KR" sz="1600" b="1" dirty="0" smtClean="0">
                <a:latin typeface="Arial" charset="0"/>
                <a:cs typeface="Arial" charset="0"/>
              </a:rPr>
              <a:t>of </a:t>
            </a:r>
            <a:r>
              <a:rPr lang="en-US" altLang="ko-KR" sz="1600" b="1" dirty="0">
                <a:latin typeface="Arial" charset="0"/>
                <a:cs typeface="Arial" charset="0"/>
              </a:rPr>
              <a:t>this policy had culminated in the introduction of the Industrial Development Law (IDL) in 1986.</a:t>
            </a:r>
          </a:p>
          <a:p>
            <a:pPr marL="495300" lvl="1" indent="-228600" latinLnBrk="0">
              <a:lnSpc>
                <a:spcPct val="110000"/>
              </a:lnSpc>
              <a:spcBef>
                <a:spcPct val="20000"/>
              </a:spcBef>
              <a:buSzPct val="110000"/>
              <a:buFont typeface="Wingdings" pitchFamily="2" charset="2"/>
              <a:buBlip>
                <a:blip r:embed="rId4"/>
              </a:buBlip>
            </a:pPr>
            <a:r>
              <a:rPr lang="en-US" altLang="ko-KR" sz="1600" b="1" dirty="0">
                <a:latin typeface="Arial" charset="0"/>
                <a:cs typeface="Arial" charset="0"/>
              </a:rPr>
              <a:t>Although the IDL emphasized a 'functional' rather than '</a:t>
            </a:r>
            <a:r>
              <a:rPr lang="en-US" altLang="ko-KR" sz="1600" b="1" dirty="0" err="1">
                <a:latin typeface="Arial" charset="0"/>
                <a:cs typeface="Arial" charset="0"/>
              </a:rPr>
              <a:t>sectoral</a:t>
            </a:r>
            <a:r>
              <a:rPr lang="en-US" altLang="ko-KR" sz="1600" b="1" dirty="0">
                <a:latin typeface="Arial" charset="0"/>
                <a:cs typeface="Arial" charset="0"/>
              </a:rPr>
              <a:t>' approach to industrial policy, it had provisions for a </a:t>
            </a:r>
            <a:r>
              <a:rPr lang="en-US" altLang="ko-KR" sz="1600" b="1" dirty="0" err="1">
                <a:latin typeface="Arial" charset="0"/>
                <a:cs typeface="Arial" charset="0"/>
              </a:rPr>
              <a:t>sectoral</a:t>
            </a:r>
            <a:r>
              <a:rPr lang="en-US" altLang="ko-KR" sz="1600" b="1" dirty="0">
                <a:latin typeface="Arial" charset="0"/>
                <a:cs typeface="Arial" charset="0"/>
              </a:rPr>
              <a:t> rationalization program with a limited time duration.</a:t>
            </a:r>
          </a:p>
        </p:txBody>
      </p:sp>
      <p:pic>
        <p:nvPicPr>
          <p:cNvPr id="71683" name="Picture 38" descr="설명회 기본 메뉴바2 green"/>
          <p:cNvPicPr>
            <a:picLocks noChangeAspect="1" noChangeArrowheads="1"/>
          </p:cNvPicPr>
          <p:nvPr/>
        </p:nvPicPr>
        <p:blipFill>
          <a:blip r:embed="rId5" cstate="print"/>
          <a:srcRect r="37148"/>
          <a:stretch>
            <a:fillRect/>
          </a:stretch>
        </p:blipFill>
        <p:spPr bwMode="auto">
          <a:xfrm>
            <a:off x="180975" y="909638"/>
            <a:ext cx="2022475" cy="554037"/>
          </a:xfrm>
          <a:prstGeom prst="rect">
            <a:avLst/>
          </a:prstGeom>
          <a:noFill/>
          <a:ln w="9525" algn="ctr">
            <a:noFill/>
            <a:miter lim="800000"/>
            <a:headEnd/>
            <a:tailEnd/>
          </a:ln>
        </p:spPr>
      </p:pic>
      <p:pic>
        <p:nvPicPr>
          <p:cNvPr id="71684" name="Picture 38" descr="설명회 기본 메뉴바2 green"/>
          <p:cNvPicPr>
            <a:picLocks noChangeAspect="1" noChangeArrowheads="1"/>
          </p:cNvPicPr>
          <p:nvPr/>
        </p:nvPicPr>
        <p:blipFill>
          <a:blip r:embed="rId5" cstate="print"/>
          <a:srcRect l="25972" r="26170"/>
          <a:stretch>
            <a:fillRect/>
          </a:stretch>
        </p:blipFill>
        <p:spPr bwMode="auto">
          <a:xfrm>
            <a:off x="519113" y="909638"/>
            <a:ext cx="4016375" cy="554037"/>
          </a:xfrm>
          <a:prstGeom prst="rect">
            <a:avLst/>
          </a:prstGeom>
          <a:noFill/>
          <a:ln w="9525" algn="ctr">
            <a:noFill/>
            <a:miter lim="800000"/>
            <a:headEnd/>
            <a:tailEnd/>
          </a:ln>
        </p:spPr>
      </p:pic>
      <p:pic>
        <p:nvPicPr>
          <p:cNvPr id="71685" name="Picture 38" descr="설명회 기본 메뉴바2 green"/>
          <p:cNvPicPr>
            <a:picLocks noChangeAspect="1" noChangeArrowheads="1"/>
          </p:cNvPicPr>
          <p:nvPr/>
        </p:nvPicPr>
        <p:blipFill>
          <a:blip r:embed="rId5" cstate="print"/>
          <a:srcRect l="25972"/>
          <a:stretch>
            <a:fillRect/>
          </a:stretch>
        </p:blipFill>
        <p:spPr bwMode="auto">
          <a:xfrm>
            <a:off x="2557463" y="911225"/>
            <a:ext cx="2233612" cy="554038"/>
          </a:xfrm>
          <a:prstGeom prst="rect">
            <a:avLst/>
          </a:prstGeom>
          <a:noFill/>
          <a:ln w="9525" algn="ctr">
            <a:noFill/>
            <a:miter lim="800000"/>
            <a:headEnd/>
            <a:tailEnd/>
          </a:ln>
        </p:spPr>
      </p:pic>
      <p:pic>
        <p:nvPicPr>
          <p:cNvPr id="71686" name="Picture 681" descr="j0431561[1]"/>
          <p:cNvPicPr>
            <a:picLocks noChangeAspect="1" noChangeArrowheads="1"/>
          </p:cNvPicPr>
          <p:nvPr/>
        </p:nvPicPr>
        <p:blipFill>
          <a:blip r:embed="rId6" cstate="print"/>
          <a:srcRect/>
          <a:stretch>
            <a:fillRect/>
          </a:stretch>
        </p:blipFill>
        <p:spPr bwMode="auto">
          <a:xfrm>
            <a:off x="390525" y="1022350"/>
            <a:ext cx="174625" cy="271463"/>
          </a:xfrm>
          <a:prstGeom prst="rect">
            <a:avLst/>
          </a:prstGeom>
          <a:noFill/>
          <a:ln w="9525">
            <a:noFill/>
            <a:miter lim="800000"/>
            <a:headEnd/>
            <a:tailEnd/>
          </a:ln>
        </p:spPr>
      </p:pic>
      <p:sp>
        <p:nvSpPr>
          <p:cNvPr id="20" name="Rectangle 682"/>
          <p:cNvSpPr>
            <a:spLocks noChangeArrowheads="1"/>
          </p:cNvSpPr>
          <p:nvPr/>
        </p:nvSpPr>
        <p:spPr bwMode="auto">
          <a:xfrm>
            <a:off x="669925" y="1011238"/>
            <a:ext cx="3295650" cy="277812"/>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3. The Third Phase: 1993-1997</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10" name="Text Box 12"/>
          <p:cNvSpPr txBox="1">
            <a:spLocks noChangeArrowheads="1"/>
          </p:cNvSpPr>
          <p:nvPr/>
        </p:nvSpPr>
        <p:spPr bwMode="auto">
          <a:xfrm>
            <a:off x="239645" y="3933056"/>
            <a:ext cx="8676964" cy="2408352"/>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Given that traditional Korean industrial policy provided an investment coordination mechanism that checked 'excessive competition', the new situation led to overinvestment.</a:t>
            </a:r>
          </a:p>
          <a:p>
            <a:pPr marL="495300" lvl="1" indent="-228600" latinLnBrk="0">
              <a:lnSpc>
                <a:spcPct val="110000"/>
              </a:lnSpc>
              <a:spcBef>
                <a:spcPct val="20000"/>
              </a:spcBef>
              <a:buSzPct val="110000"/>
              <a:buFontTx/>
              <a:buBlip>
                <a:blip r:embed="rId4"/>
              </a:buBlip>
            </a:pPr>
            <a:r>
              <a:rPr lang="en-US" altLang="ko-KR" sz="1600" b="1" dirty="0" smtClean="0">
                <a:latin typeface="Arial" charset="0"/>
                <a:cs typeface="Arial" charset="0"/>
              </a:rPr>
              <a:t>This </a:t>
            </a:r>
            <a:r>
              <a:rPr lang="en-US" altLang="ko-KR" sz="1600" b="1" dirty="0">
                <a:latin typeface="Arial" charset="0"/>
                <a:cs typeface="Arial" charset="0"/>
              </a:rPr>
              <a:t>resulted in falling profitability owing to low capacity utilization </a:t>
            </a:r>
            <a:r>
              <a:rPr lang="en-US" altLang="ko-KR" sz="1600" b="1" dirty="0" smtClean="0">
                <a:latin typeface="Arial" charset="0"/>
                <a:cs typeface="Arial" charset="0"/>
              </a:rPr>
              <a:t>and </a:t>
            </a:r>
            <a:r>
              <a:rPr lang="en-US" altLang="ko-KR" sz="1600" b="1" dirty="0">
                <a:latin typeface="Arial" charset="0"/>
                <a:cs typeface="Arial" charset="0"/>
              </a:rPr>
              <a:t>falling export prices, and eventually in major corporate failures </a:t>
            </a:r>
            <a:r>
              <a:rPr lang="en-US" altLang="ko-KR" sz="1600" b="1" dirty="0" smtClean="0">
                <a:latin typeface="Arial" charset="0"/>
                <a:cs typeface="Arial" charset="0"/>
              </a:rPr>
              <a:t>in </a:t>
            </a:r>
            <a:r>
              <a:rPr lang="en-US" altLang="ko-KR" sz="1600" b="1" dirty="0">
                <a:latin typeface="Arial" charset="0"/>
                <a:cs typeface="Arial" charset="0"/>
              </a:rPr>
              <a:t>leading </a:t>
            </a:r>
            <a:r>
              <a:rPr lang="en-US" altLang="ko-KR" sz="1600" b="1" dirty="0" smtClean="0">
                <a:latin typeface="Arial" charset="0"/>
                <a:cs typeface="Arial" charset="0"/>
              </a:rPr>
              <a:t>industries.</a:t>
            </a:r>
            <a:endParaRPr lang="en-US" altLang="ko-KR" sz="1600" b="1" dirty="0">
              <a:latin typeface="Arial" charset="0"/>
              <a:cs typeface="Arial" charset="0"/>
            </a:endParaRPr>
          </a:p>
          <a:p>
            <a:pPr marL="495300" lvl="1" indent="-228600" latinLnBrk="0">
              <a:lnSpc>
                <a:spcPct val="110000"/>
              </a:lnSpc>
              <a:spcBef>
                <a:spcPct val="20000"/>
              </a:spcBef>
              <a:buSzPct val="110000"/>
              <a:buFontTx/>
              <a:buBlip>
                <a:blip r:embed="rId4"/>
              </a:buBlip>
            </a:pPr>
            <a:r>
              <a:rPr lang="en-US" altLang="ko-KR" sz="1600" b="1" dirty="0">
                <a:latin typeface="Arial" charset="0"/>
                <a:cs typeface="Arial" charset="0"/>
              </a:rPr>
              <a:t>With the </a:t>
            </a:r>
            <a:r>
              <a:rPr lang="en-US" altLang="ko-KR" sz="1600" b="1" dirty="0" smtClean="0">
                <a:latin typeface="Arial" charset="0"/>
                <a:cs typeface="Arial" charset="0"/>
              </a:rPr>
              <a:t>absence of well-published </a:t>
            </a:r>
            <a:r>
              <a:rPr lang="en-US" altLang="ko-KR" sz="1600" b="1" dirty="0">
                <a:latin typeface="Arial" charset="0"/>
                <a:cs typeface="Arial" charset="0"/>
              </a:rPr>
              <a:t>'rational' criteria for intervention previously provided by the five-year plans and </a:t>
            </a:r>
            <a:r>
              <a:rPr lang="en-US" altLang="ko-KR" sz="1600" b="1" dirty="0" err="1">
                <a:latin typeface="Arial" charset="0"/>
                <a:cs typeface="Arial" charset="0"/>
              </a:rPr>
              <a:t>sectoral</a:t>
            </a:r>
            <a:r>
              <a:rPr lang="en-US" altLang="ko-KR" sz="1600" b="1" dirty="0">
                <a:latin typeface="Arial" charset="0"/>
                <a:cs typeface="Arial" charset="0"/>
              </a:rPr>
              <a:t> </a:t>
            </a:r>
            <a:r>
              <a:rPr lang="en-US" altLang="ko-KR" sz="1600" b="1" dirty="0" smtClean="0">
                <a:latin typeface="Arial" charset="0"/>
                <a:cs typeface="Arial" charset="0"/>
              </a:rPr>
              <a:t>policies, </a:t>
            </a:r>
            <a:r>
              <a:rPr lang="en-US" altLang="ko-KR" sz="1600" b="1" dirty="0">
                <a:latin typeface="Arial" charset="0"/>
                <a:cs typeface="Arial" charset="0"/>
              </a:rPr>
              <a:t>it became much easier to 'bend the rules' for political reasons. </a:t>
            </a: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7"/>
          <p:cNvSpPr>
            <a:spLocks noGrp="1" noChangeArrowheads="1"/>
          </p:cNvSpPr>
          <p:nvPr>
            <p:ph type="sldNum" sz="quarter" idx="10"/>
          </p:nvPr>
        </p:nvSpPr>
        <p:spPr>
          <a:noFill/>
        </p:spPr>
        <p:txBody>
          <a:bodyPr/>
          <a:lstStyle/>
          <a:p>
            <a:r>
              <a:rPr lang="en-US" altLang="ko-KR" smtClean="0"/>
              <a:t>- </a:t>
            </a:r>
            <a:fld id="{AB1EFF13-98BA-4F82-9FE7-DE7B81ED46C9}" type="slidenum">
              <a:rPr lang="en-US" altLang="ko-KR" smtClean="0"/>
              <a:pPr/>
              <a:t>19</a:t>
            </a:fld>
            <a:r>
              <a:rPr lang="en-US" altLang="ko-KR" smtClean="0"/>
              <a:t> -</a:t>
            </a:r>
          </a:p>
        </p:txBody>
      </p:sp>
      <p:sp>
        <p:nvSpPr>
          <p:cNvPr id="75778" name="Text Box 12"/>
          <p:cNvSpPr txBox="1">
            <a:spLocks noChangeArrowheads="1"/>
          </p:cNvSpPr>
          <p:nvPr/>
        </p:nvSpPr>
        <p:spPr bwMode="auto">
          <a:xfrm>
            <a:off x="227013" y="1347788"/>
            <a:ext cx="8653462" cy="4496616"/>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Industrial policy in Korea was not responsible for the overinvestment behind the financial crisis of 1997. </a:t>
            </a:r>
            <a:r>
              <a:rPr lang="en-US" altLang="ko-KR" sz="1700" b="1" dirty="0" smtClean="0">
                <a:solidFill>
                  <a:srgbClr val="000099"/>
                </a:solidFill>
                <a:latin typeface="Arial" charset="0"/>
                <a:cs typeface="Arial" charset="0"/>
              </a:rPr>
              <a:t>Rather, </a:t>
            </a:r>
            <a:r>
              <a:rPr lang="en-US" altLang="ko-KR" sz="1700" b="1" dirty="0">
                <a:solidFill>
                  <a:srgbClr val="000099"/>
                </a:solidFill>
                <a:latin typeface="Arial" charset="0"/>
                <a:cs typeface="Arial" charset="0"/>
              </a:rPr>
              <a:t>it was its abolition by the government that made such investments easier without the proper institutional checks. </a:t>
            </a:r>
          </a:p>
          <a:p>
            <a:pPr marL="495300" lvl="1" indent="-228600" latinLnBrk="0">
              <a:lnSpc>
                <a:spcPct val="110000"/>
              </a:lnSpc>
              <a:spcBef>
                <a:spcPct val="20000"/>
              </a:spcBef>
              <a:buSzPct val="110000"/>
              <a:buFontTx/>
              <a:buBlip>
                <a:blip r:embed="rId4"/>
              </a:buBlip>
            </a:pPr>
            <a:r>
              <a:rPr lang="en-US" altLang="ko-KR" sz="1600" b="1" dirty="0">
                <a:latin typeface="Arial" charset="0"/>
                <a:cs typeface="Arial" charset="0"/>
              </a:rPr>
              <a:t>Additionally, the abolition of industrial policy also made it </a:t>
            </a:r>
            <a:r>
              <a:rPr lang="en-US" altLang="ko-KR" sz="1600" b="1" dirty="0" smtClean="0">
                <a:latin typeface="Arial" charset="0"/>
                <a:cs typeface="Arial" charset="0"/>
              </a:rPr>
              <a:t>easier </a:t>
            </a:r>
            <a:r>
              <a:rPr lang="en-US" altLang="ko-KR" sz="1600" b="1" dirty="0">
                <a:latin typeface="Arial" charset="0"/>
                <a:cs typeface="Arial" charset="0"/>
              </a:rPr>
              <a:t>to 'bend the rules', facilitating the rise of corrupt government-business links in relation to critical manufacturing sectors.</a:t>
            </a:r>
          </a:p>
          <a:p>
            <a:pPr marL="263525" indent="-263525" latinLnBrk="0">
              <a:lnSpc>
                <a:spcPct val="110000"/>
              </a:lnSpc>
              <a:spcBef>
                <a:spcPct val="20000"/>
              </a:spcBef>
              <a:buSzPct val="140000"/>
              <a:buFontTx/>
              <a:buBlip>
                <a:blip r:embed="rId3"/>
              </a:buBlip>
            </a:pPr>
            <a:endParaRPr lang="en-US" altLang="ko-KR" sz="6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 During this time, the problems in industry were closely interlinked with failure in the financial system. With easy access to credit and weak loan criteria, it was relatively simple for companies to borrow money for well- and ill-advised projects alike. </a:t>
            </a:r>
            <a:endParaRPr lang="en-US" altLang="ko-KR" sz="1600" b="1" dirty="0">
              <a:latin typeface="Arial" charset="0"/>
              <a:cs typeface="Arial" charset="0"/>
            </a:endParaRPr>
          </a:p>
          <a:p>
            <a:pPr marL="495300" lvl="1" indent="-228600" latinLnBrk="0">
              <a:lnSpc>
                <a:spcPct val="110000"/>
              </a:lnSpc>
              <a:spcBef>
                <a:spcPct val="20000"/>
              </a:spcBef>
              <a:buSzPct val="110000"/>
              <a:buFontTx/>
              <a:buBlip>
                <a:blip r:embed="rId4"/>
              </a:buBlip>
            </a:pPr>
            <a:r>
              <a:rPr lang="en-US" altLang="ko-KR" sz="1600" b="1" dirty="0" smtClean="0">
                <a:latin typeface="Arial" charset="0"/>
                <a:cs typeface="Arial" charset="0"/>
              </a:rPr>
              <a:t>The </a:t>
            </a:r>
            <a:r>
              <a:rPr lang="en-US" altLang="ko-KR" sz="1600" b="1" dirty="0">
                <a:latin typeface="Arial" charset="0"/>
                <a:cs typeface="Arial" charset="0"/>
              </a:rPr>
              <a:t>debt/equity ratio at the end of 1997 was over 500% for the 30 largest </a:t>
            </a:r>
            <a:r>
              <a:rPr lang="en-US" altLang="ko-KR" sz="1600" b="1" i="1" dirty="0" err="1" smtClean="0">
                <a:latin typeface="Arial" charset="0"/>
                <a:cs typeface="Arial" charset="0"/>
              </a:rPr>
              <a:t>chaebols</a:t>
            </a:r>
            <a:r>
              <a:rPr lang="en-US" altLang="ko-KR" sz="1600" b="1" i="1" dirty="0" smtClean="0">
                <a:latin typeface="Arial" charset="0"/>
                <a:cs typeface="Arial" charset="0"/>
              </a:rPr>
              <a:t>.</a:t>
            </a:r>
            <a:endParaRPr lang="en-US" altLang="ko-KR" sz="1600" b="1" dirty="0">
              <a:latin typeface="Arial" charset="0"/>
              <a:cs typeface="Arial" charset="0"/>
            </a:endParaRPr>
          </a:p>
          <a:p>
            <a:pPr marL="495300" lvl="1" indent="-228600" latinLnBrk="0">
              <a:lnSpc>
                <a:spcPct val="110000"/>
              </a:lnSpc>
              <a:spcBef>
                <a:spcPct val="20000"/>
              </a:spcBef>
              <a:buSzPct val="110000"/>
              <a:buFontTx/>
              <a:buBlip>
                <a:blip r:embed="rId4"/>
              </a:buBlip>
            </a:pPr>
            <a:endParaRPr lang="en-US" altLang="ko-KR" sz="600" b="1" dirty="0">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smtClean="0">
                <a:solidFill>
                  <a:srgbClr val="000099"/>
                </a:solidFill>
                <a:latin typeface="Arial" charset="0"/>
                <a:cs typeface="Arial" charset="0"/>
              </a:rPr>
              <a:t>Overcapacity </a:t>
            </a:r>
            <a:r>
              <a:rPr lang="en-US" altLang="ko-KR" sz="1700" b="1" dirty="0">
                <a:solidFill>
                  <a:srgbClr val="000099"/>
                </a:solidFill>
                <a:latin typeface="Arial" charset="0"/>
                <a:cs typeface="Arial" charset="0"/>
              </a:rPr>
              <a:t>in key industries was a major structural weakness of the Korean economy, and the excessive private debt was a factor in rendering the economy vulnerable to the crisis. </a:t>
            </a:r>
          </a:p>
        </p:txBody>
      </p:sp>
      <p:pic>
        <p:nvPicPr>
          <p:cNvPr id="75779" name="Picture 38" descr="설명회 기본 메뉴바2 green"/>
          <p:cNvPicPr>
            <a:picLocks noChangeAspect="1" noChangeArrowheads="1"/>
          </p:cNvPicPr>
          <p:nvPr/>
        </p:nvPicPr>
        <p:blipFill>
          <a:blip r:embed="rId5" cstate="print"/>
          <a:srcRect r="37148"/>
          <a:stretch>
            <a:fillRect/>
          </a:stretch>
        </p:blipFill>
        <p:spPr bwMode="auto">
          <a:xfrm>
            <a:off x="180975" y="877888"/>
            <a:ext cx="2022475" cy="554037"/>
          </a:xfrm>
          <a:prstGeom prst="rect">
            <a:avLst/>
          </a:prstGeom>
          <a:noFill/>
          <a:ln w="9525" algn="ctr">
            <a:noFill/>
            <a:miter lim="800000"/>
            <a:headEnd/>
            <a:tailEnd/>
          </a:ln>
        </p:spPr>
      </p:pic>
      <p:pic>
        <p:nvPicPr>
          <p:cNvPr id="75780" name="Picture 38" descr="설명회 기본 메뉴바2 green"/>
          <p:cNvPicPr>
            <a:picLocks noChangeAspect="1" noChangeArrowheads="1"/>
          </p:cNvPicPr>
          <p:nvPr/>
        </p:nvPicPr>
        <p:blipFill>
          <a:blip r:embed="rId5" cstate="print"/>
          <a:srcRect l="25972" r="26170"/>
          <a:stretch>
            <a:fillRect/>
          </a:stretch>
        </p:blipFill>
        <p:spPr bwMode="auto">
          <a:xfrm>
            <a:off x="519113" y="877888"/>
            <a:ext cx="4016375" cy="554037"/>
          </a:xfrm>
          <a:prstGeom prst="rect">
            <a:avLst/>
          </a:prstGeom>
          <a:noFill/>
          <a:ln w="9525" algn="ctr">
            <a:noFill/>
            <a:miter lim="800000"/>
            <a:headEnd/>
            <a:tailEnd/>
          </a:ln>
        </p:spPr>
      </p:pic>
      <p:pic>
        <p:nvPicPr>
          <p:cNvPr id="75781" name="Picture 38" descr="설명회 기본 메뉴바2 green"/>
          <p:cNvPicPr>
            <a:picLocks noChangeAspect="1" noChangeArrowheads="1"/>
          </p:cNvPicPr>
          <p:nvPr/>
        </p:nvPicPr>
        <p:blipFill>
          <a:blip r:embed="rId5" cstate="print"/>
          <a:srcRect l="25972"/>
          <a:stretch>
            <a:fillRect/>
          </a:stretch>
        </p:blipFill>
        <p:spPr bwMode="auto">
          <a:xfrm>
            <a:off x="2557463" y="873125"/>
            <a:ext cx="2233612" cy="554038"/>
          </a:xfrm>
          <a:prstGeom prst="rect">
            <a:avLst/>
          </a:prstGeom>
          <a:noFill/>
          <a:ln w="9525" algn="ctr">
            <a:noFill/>
            <a:miter lim="800000"/>
            <a:headEnd/>
            <a:tailEnd/>
          </a:ln>
        </p:spPr>
      </p:pic>
      <p:pic>
        <p:nvPicPr>
          <p:cNvPr id="75782" name="Picture 681" descr="j0431561[1]"/>
          <p:cNvPicPr>
            <a:picLocks noChangeAspect="1" noChangeArrowheads="1"/>
          </p:cNvPicPr>
          <p:nvPr/>
        </p:nvPicPr>
        <p:blipFill>
          <a:blip r:embed="rId6" cstate="print"/>
          <a:srcRect/>
          <a:stretch>
            <a:fillRect/>
          </a:stretch>
        </p:blipFill>
        <p:spPr bwMode="auto">
          <a:xfrm>
            <a:off x="390525" y="990600"/>
            <a:ext cx="174625" cy="271463"/>
          </a:xfrm>
          <a:prstGeom prst="rect">
            <a:avLst/>
          </a:prstGeom>
          <a:noFill/>
          <a:ln w="9525">
            <a:noFill/>
            <a:miter lim="800000"/>
            <a:headEnd/>
            <a:tailEnd/>
          </a:ln>
        </p:spPr>
      </p:pic>
      <p:sp>
        <p:nvSpPr>
          <p:cNvPr id="20" name="Rectangle 682"/>
          <p:cNvSpPr>
            <a:spLocks noChangeArrowheads="1"/>
          </p:cNvSpPr>
          <p:nvPr/>
        </p:nvSpPr>
        <p:spPr bwMode="auto">
          <a:xfrm>
            <a:off x="669925" y="979488"/>
            <a:ext cx="3295650"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HY나무M" pitchFamily="18" charset="-127"/>
                <a:cs typeface="Arial" pitchFamily="34" charset="0"/>
              </a:rPr>
              <a:t>3. The Third Phase: 1993-1997</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7"/>
          <p:cNvSpPr>
            <a:spLocks noGrp="1" noChangeArrowheads="1"/>
          </p:cNvSpPr>
          <p:nvPr>
            <p:ph type="sldNum" sz="quarter" idx="10"/>
          </p:nvPr>
        </p:nvSpPr>
        <p:spPr>
          <a:noFill/>
        </p:spPr>
        <p:txBody>
          <a:bodyPr/>
          <a:lstStyle/>
          <a:p>
            <a:r>
              <a:rPr lang="en-US" altLang="ko-KR" smtClean="0"/>
              <a:t>- </a:t>
            </a:r>
            <a:fld id="{CF77AD2A-5EC8-45E6-B32F-A336CE19A0C1}" type="slidenum">
              <a:rPr lang="en-US" altLang="ko-KR" smtClean="0"/>
              <a:pPr/>
              <a:t>20</a:t>
            </a:fld>
            <a:r>
              <a:rPr lang="en-US" altLang="ko-KR" smtClean="0"/>
              <a:t> -</a:t>
            </a:r>
          </a:p>
        </p:txBody>
      </p:sp>
      <p:sp>
        <p:nvSpPr>
          <p:cNvPr id="79874" name="Text Box 12"/>
          <p:cNvSpPr txBox="1">
            <a:spLocks noChangeArrowheads="1"/>
          </p:cNvSpPr>
          <p:nvPr/>
        </p:nvSpPr>
        <p:spPr bwMode="auto">
          <a:xfrm>
            <a:off x="190500" y="1420813"/>
            <a:ext cx="8653463" cy="4130675"/>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Due to the economic crisis, the Korean economy has experienced a negative 5.8 percent growth in 1998. Shrinking domestic demand and credit </a:t>
            </a:r>
            <a:r>
              <a:rPr lang="en-US" altLang="ko-KR" sz="1700" b="1" dirty="0" smtClean="0">
                <a:solidFill>
                  <a:srgbClr val="000099"/>
                </a:solidFill>
                <a:latin typeface="Arial" charset="0"/>
                <a:cs typeface="Arial" charset="0"/>
              </a:rPr>
              <a:t>restrictions have </a:t>
            </a:r>
            <a:r>
              <a:rPr lang="en-US" altLang="ko-KR" sz="1700" b="1" dirty="0">
                <a:solidFill>
                  <a:srgbClr val="000099"/>
                </a:solidFill>
                <a:latin typeface="Arial" charset="0"/>
                <a:cs typeface="Arial" charset="0"/>
              </a:rPr>
              <a:t>forced the dramatic restructuring of Korean industries.</a:t>
            </a:r>
          </a:p>
          <a:p>
            <a:pPr marL="495300" lvl="1" indent="-228600" latinLnBrk="0">
              <a:lnSpc>
                <a:spcPct val="110000"/>
              </a:lnSpc>
              <a:spcBef>
                <a:spcPct val="20000"/>
              </a:spcBef>
              <a:buSzPct val="110000"/>
              <a:buFontTx/>
              <a:buBlip>
                <a:blip r:embed="rId4"/>
              </a:buBlip>
            </a:pPr>
            <a:r>
              <a:rPr lang="en-US" altLang="ko-KR" sz="1600" b="1" dirty="0">
                <a:latin typeface="Arial" charset="0"/>
                <a:cs typeface="Arial" charset="0"/>
              </a:rPr>
              <a:t>The average capacity utilization rate dropped to 64 percent in </a:t>
            </a:r>
            <a:r>
              <a:rPr lang="en-US" altLang="ko-KR" sz="1600" b="1" dirty="0" smtClean="0">
                <a:latin typeface="Arial" charset="0"/>
                <a:cs typeface="Arial" charset="0"/>
              </a:rPr>
              <a:t>July </a:t>
            </a:r>
            <a:r>
              <a:rPr lang="en-US" altLang="ko-KR" sz="1600" b="1" dirty="0">
                <a:latin typeface="Arial" charset="0"/>
                <a:cs typeface="Arial" charset="0"/>
              </a:rPr>
              <a:t>1998 and problems of overcapacity and insolvent enterprises became prevailing issues, particularly in the heavy industries. </a:t>
            </a:r>
          </a:p>
          <a:p>
            <a:pPr marL="495300" lvl="1" indent="-228600" latinLnBrk="0">
              <a:lnSpc>
                <a:spcPct val="110000"/>
              </a:lnSpc>
              <a:spcBef>
                <a:spcPct val="20000"/>
              </a:spcBef>
              <a:buSzPct val="110000"/>
              <a:buFontTx/>
              <a:buBlip>
                <a:blip r:embed="rId4"/>
              </a:buBlip>
            </a:pPr>
            <a:r>
              <a:rPr lang="en-US" altLang="ko-KR" sz="1600" b="1" dirty="0" smtClean="0">
                <a:latin typeface="Arial" charset="0"/>
                <a:cs typeface="Arial" charset="0"/>
              </a:rPr>
              <a:t>Under </a:t>
            </a:r>
            <a:r>
              <a:rPr lang="en-US" altLang="ko-KR" sz="1600" b="1" dirty="0">
                <a:latin typeface="Arial" charset="0"/>
                <a:cs typeface="Arial" charset="0"/>
              </a:rPr>
              <a:t>this circumstance, market forces may not efficiently work, at least in the short term. To reduce the transaction cost </a:t>
            </a:r>
            <a:r>
              <a:rPr lang="en-US" altLang="ko-KR" sz="1600" b="1" dirty="0" smtClean="0">
                <a:latin typeface="Arial" charset="0"/>
                <a:cs typeface="Arial" charset="0"/>
              </a:rPr>
              <a:t>of </a:t>
            </a:r>
            <a:r>
              <a:rPr lang="en-US" altLang="ko-KR" sz="1600" b="1" dirty="0">
                <a:latin typeface="Arial" charset="0"/>
                <a:cs typeface="Arial" charset="0"/>
              </a:rPr>
              <a:t>structural adjustment, business swaps (so called "Big deals") were encouraged to solve the overcapacity problem and also to handle insolvent enterprises.</a:t>
            </a:r>
            <a:endParaRPr lang="en-US" altLang="ko-KR" sz="16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600" b="1" dirty="0">
                <a:solidFill>
                  <a:srgbClr val="000099"/>
                </a:solidFill>
                <a:latin typeface="Arial" charset="0"/>
                <a:cs typeface="Arial" charset="0"/>
              </a:rPr>
              <a:t> </a:t>
            </a:r>
            <a:r>
              <a:rPr lang="en-US" altLang="ko-KR" sz="1700" b="1" dirty="0">
                <a:solidFill>
                  <a:srgbClr val="000099"/>
                </a:solidFill>
                <a:latin typeface="Arial" charset="0"/>
                <a:cs typeface="Arial" charset="0"/>
              </a:rPr>
              <a:t>Restructuring Initiated by Government</a:t>
            </a:r>
          </a:p>
          <a:p>
            <a:pPr marL="495300" lvl="1" indent="-228600" latinLnBrk="0">
              <a:lnSpc>
                <a:spcPct val="110000"/>
              </a:lnSpc>
              <a:spcBef>
                <a:spcPct val="20000"/>
              </a:spcBef>
              <a:buSzPct val="110000"/>
              <a:buFontTx/>
              <a:buBlip>
                <a:blip r:embed="rId4"/>
              </a:buBlip>
            </a:pPr>
            <a:r>
              <a:rPr lang="en-US" altLang="ko-KR" sz="1600" b="1" dirty="0">
                <a:latin typeface="Arial" charset="0"/>
                <a:cs typeface="Arial" charset="0"/>
              </a:rPr>
              <a:t>In mid-1998, the government strongly persuaded the conglomerates ("</a:t>
            </a:r>
            <a:r>
              <a:rPr lang="en-US" altLang="ko-KR" sz="1600" b="1" dirty="0" err="1">
                <a:latin typeface="Arial" charset="0"/>
                <a:cs typeface="Arial" charset="0"/>
              </a:rPr>
              <a:t>Chaebols</a:t>
            </a:r>
            <a:r>
              <a:rPr lang="en-US" altLang="ko-KR" sz="1600" b="1" dirty="0">
                <a:latin typeface="Arial" charset="0"/>
                <a:cs typeface="Arial" charset="0"/>
              </a:rPr>
              <a:t>") into propelling business restructuring. Eventually, the five largest "</a:t>
            </a:r>
            <a:r>
              <a:rPr lang="en-US" altLang="ko-KR" sz="1600" b="1" dirty="0" err="1">
                <a:latin typeface="Arial" charset="0"/>
                <a:cs typeface="Arial" charset="0"/>
              </a:rPr>
              <a:t>chaebols</a:t>
            </a:r>
            <a:r>
              <a:rPr lang="en-US" altLang="ko-KR" sz="1600" b="1" dirty="0">
                <a:latin typeface="Arial" charset="0"/>
                <a:cs typeface="Arial" charset="0"/>
              </a:rPr>
              <a:t>" announced their business swap plans in </a:t>
            </a:r>
            <a:r>
              <a:rPr lang="en-US" altLang="ko-KR" sz="1600" b="1" dirty="0" smtClean="0">
                <a:latin typeface="Arial" charset="0"/>
                <a:cs typeface="Arial" charset="0"/>
              </a:rPr>
              <a:t>September </a:t>
            </a:r>
            <a:r>
              <a:rPr lang="en-US" altLang="ko-KR" sz="1600" b="1" dirty="0">
                <a:latin typeface="Arial" charset="0"/>
                <a:cs typeface="Arial" charset="0"/>
              </a:rPr>
              <a:t>1998.</a:t>
            </a:r>
          </a:p>
        </p:txBody>
      </p:sp>
      <p:pic>
        <p:nvPicPr>
          <p:cNvPr id="79875" name="Picture 38" descr="설명회 기본 메뉴바2 green"/>
          <p:cNvPicPr>
            <a:picLocks noChangeAspect="1" noChangeArrowheads="1"/>
          </p:cNvPicPr>
          <p:nvPr/>
        </p:nvPicPr>
        <p:blipFill>
          <a:blip r:embed="rId5" cstate="print"/>
          <a:srcRect r="37148"/>
          <a:stretch>
            <a:fillRect/>
          </a:stretch>
        </p:blipFill>
        <p:spPr bwMode="auto">
          <a:xfrm>
            <a:off x="180975" y="877888"/>
            <a:ext cx="2022475" cy="554037"/>
          </a:xfrm>
          <a:prstGeom prst="rect">
            <a:avLst/>
          </a:prstGeom>
          <a:noFill/>
          <a:ln w="9525" algn="ctr">
            <a:noFill/>
            <a:miter lim="800000"/>
            <a:headEnd/>
            <a:tailEnd/>
          </a:ln>
        </p:spPr>
      </p:pic>
      <p:pic>
        <p:nvPicPr>
          <p:cNvPr id="79876" name="Picture 38" descr="설명회 기본 메뉴바2 green"/>
          <p:cNvPicPr>
            <a:picLocks noChangeAspect="1" noChangeArrowheads="1"/>
          </p:cNvPicPr>
          <p:nvPr/>
        </p:nvPicPr>
        <p:blipFill>
          <a:blip r:embed="rId5" cstate="print"/>
          <a:srcRect l="25972" r="26170"/>
          <a:stretch>
            <a:fillRect/>
          </a:stretch>
        </p:blipFill>
        <p:spPr bwMode="auto">
          <a:xfrm>
            <a:off x="519113" y="877888"/>
            <a:ext cx="4016375" cy="554037"/>
          </a:xfrm>
          <a:prstGeom prst="rect">
            <a:avLst/>
          </a:prstGeom>
          <a:noFill/>
          <a:ln w="9525" algn="ctr">
            <a:noFill/>
            <a:miter lim="800000"/>
            <a:headEnd/>
            <a:tailEnd/>
          </a:ln>
        </p:spPr>
      </p:pic>
      <p:pic>
        <p:nvPicPr>
          <p:cNvPr id="79877" name="Picture 38" descr="설명회 기본 메뉴바2 green"/>
          <p:cNvPicPr>
            <a:picLocks noChangeAspect="1" noChangeArrowheads="1"/>
          </p:cNvPicPr>
          <p:nvPr/>
        </p:nvPicPr>
        <p:blipFill>
          <a:blip r:embed="rId5" cstate="print"/>
          <a:srcRect l="25972"/>
          <a:stretch>
            <a:fillRect/>
          </a:stretch>
        </p:blipFill>
        <p:spPr bwMode="auto">
          <a:xfrm>
            <a:off x="3287713" y="877888"/>
            <a:ext cx="2233612" cy="554037"/>
          </a:xfrm>
          <a:prstGeom prst="rect">
            <a:avLst/>
          </a:prstGeom>
          <a:noFill/>
          <a:ln w="9525" algn="ctr">
            <a:noFill/>
            <a:miter lim="800000"/>
            <a:headEnd/>
            <a:tailEnd/>
          </a:ln>
        </p:spPr>
      </p:pic>
      <p:pic>
        <p:nvPicPr>
          <p:cNvPr id="79878" name="Picture 681" descr="j0431561[1]"/>
          <p:cNvPicPr>
            <a:picLocks noChangeAspect="1" noChangeArrowheads="1"/>
          </p:cNvPicPr>
          <p:nvPr/>
        </p:nvPicPr>
        <p:blipFill>
          <a:blip r:embed="rId6" cstate="print"/>
          <a:srcRect/>
          <a:stretch>
            <a:fillRect/>
          </a:stretch>
        </p:blipFill>
        <p:spPr bwMode="auto">
          <a:xfrm>
            <a:off x="390525" y="990600"/>
            <a:ext cx="174625" cy="271463"/>
          </a:xfrm>
          <a:prstGeom prst="rect">
            <a:avLst/>
          </a:prstGeom>
          <a:noFill/>
          <a:ln w="9525">
            <a:noFill/>
            <a:miter lim="800000"/>
            <a:headEnd/>
            <a:tailEnd/>
          </a:ln>
        </p:spPr>
      </p:pic>
      <p:sp>
        <p:nvSpPr>
          <p:cNvPr id="20" name="Rectangle 682"/>
          <p:cNvSpPr>
            <a:spLocks noChangeArrowheads="1"/>
          </p:cNvSpPr>
          <p:nvPr/>
        </p:nvSpPr>
        <p:spPr bwMode="auto">
          <a:xfrm>
            <a:off x="669925" y="979488"/>
            <a:ext cx="4486275"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r>
              <a:rPr lang="en-US" altLang="ko-KR" sz="1800" b="1">
                <a:solidFill>
                  <a:schemeClr val="bg1"/>
                </a:solidFill>
                <a:latin typeface="Arial" charset="0"/>
                <a:ea typeface="HY나무M" pitchFamily="18" charset="-127"/>
                <a:cs typeface="Arial" charset="0"/>
              </a:rPr>
              <a:t>4. From Crisis to Recovery: 1998-present</a:t>
            </a:r>
            <a:endParaRPr lang="en-US" altLang="ko-KR" sz="1800">
              <a:solidFill>
                <a:schemeClr val="bg1"/>
              </a:solidFill>
              <a:latin typeface="Arial" charset="0"/>
              <a:ea typeface="HY나무M" pitchFamily="18" charset="-127"/>
              <a:cs typeface="Arial" charset="0"/>
            </a:endParaRP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7"/>
          <p:cNvSpPr>
            <a:spLocks noGrp="1" noChangeArrowheads="1"/>
          </p:cNvSpPr>
          <p:nvPr>
            <p:ph type="sldNum" sz="quarter" idx="10"/>
          </p:nvPr>
        </p:nvSpPr>
        <p:spPr>
          <a:noFill/>
        </p:spPr>
        <p:txBody>
          <a:bodyPr/>
          <a:lstStyle/>
          <a:p>
            <a:r>
              <a:rPr lang="en-US" altLang="ko-KR" smtClean="0"/>
              <a:t>- </a:t>
            </a:r>
            <a:fld id="{F070BA87-390D-4C98-9694-756E4639AF16}" type="slidenum">
              <a:rPr lang="en-US" altLang="ko-KR" smtClean="0"/>
              <a:pPr/>
              <a:t>21</a:t>
            </a:fld>
            <a:r>
              <a:rPr lang="en-US" altLang="ko-KR" smtClean="0"/>
              <a:t> -</a:t>
            </a:r>
          </a:p>
        </p:txBody>
      </p:sp>
      <p:pic>
        <p:nvPicPr>
          <p:cNvPr id="10" name="Picture 31" descr="기본도식_purple_long_bar"/>
          <p:cNvPicPr>
            <a:picLocks noChangeAspect="1" noChangeArrowheads="1"/>
          </p:cNvPicPr>
          <p:nvPr/>
        </p:nvPicPr>
        <p:blipFill>
          <a:blip r:embed="rId3" cstate="print"/>
          <a:srcRect/>
          <a:stretch>
            <a:fillRect/>
          </a:stretch>
        </p:blipFill>
        <p:spPr bwMode="auto">
          <a:xfrm>
            <a:off x="811213" y="1420813"/>
            <a:ext cx="7521575" cy="474662"/>
          </a:xfrm>
          <a:prstGeom prst="rect">
            <a:avLst/>
          </a:prstGeom>
          <a:noFill/>
          <a:effectLst>
            <a:outerShdw dist="28398" dir="3806097" algn="ctr" rotWithShape="0">
              <a:srgbClr val="808080"/>
            </a:outerShdw>
          </a:effectLst>
        </p:spPr>
      </p:pic>
      <p:sp>
        <p:nvSpPr>
          <p:cNvPr id="12" name="TextBox 12"/>
          <p:cNvSpPr txBox="1">
            <a:spLocks noChangeArrowheads="1"/>
          </p:cNvSpPr>
          <p:nvPr/>
        </p:nvSpPr>
        <p:spPr bwMode="auto">
          <a:xfrm>
            <a:off x="1138238" y="1420813"/>
            <a:ext cx="6902450" cy="354012"/>
          </a:xfrm>
          <a:prstGeom prst="rect">
            <a:avLst/>
          </a:prstGeom>
          <a:noFill/>
          <a:ln w="9525">
            <a:noFill/>
            <a:miter lim="800000"/>
            <a:headEnd/>
            <a:tailEnd/>
          </a:ln>
          <a:effectLst>
            <a:outerShdw dist="17961" dir="2700000" algn="ctr" rotWithShape="0">
              <a:schemeClr val="bg2"/>
            </a:outerShdw>
          </a:effectLst>
        </p:spPr>
        <p:txBody>
          <a:bodyPr>
            <a:spAutoFit/>
          </a:bodyPr>
          <a:lstStyle/>
          <a:p>
            <a:pPr algn="ctr">
              <a:defRPr/>
            </a:pPr>
            <a:r>
              <a:rPr lang="en-US" altLang="ko-KR" sz="1700" b="1" dirty="0">
                <a:solidFill>
                  <a:schemeClr val="bg1"/>
                </a:solidFill>
                <a:latin typeface="Arial" pitchFamily="34" charset="0"/>
                <a:ea typeface="HY헤드라인M" pitchFamily="18" charset="-127"/>
                <a:cs typeface="Arial" pitchFamily="34" charset="0"/>
              </a:rPr>
              <a:t>Agreements for the Restructuring of the Top Five </a:t>
            </a:r>
            <a:r>
              <a:rPr lang="en-US" altLang="ko-KR" sz="1700" b="1" dirty="0" err="1">
                <a:solidFill>
                  <a:schemeClr val="bg1"/>
                </a:solidFill>
                <a:latin typeface="Arial" pitchFamily="34" charset="0"/>
                <a:ea typeface="HY헤드라인M" pitchFamily="18" charset="-127"/>
                <a:cs typeface="Arial" pitchFamily="34" charset="0"/>
              </a:rPr>
              <a:t>Chaebols</a:t>
            </a:r>
            <a:endParaRPr lang="ko-KR" altLang="en-US" sz="1700" b="1" dirty="0">
              <a:solidFill>
                <a:schemeClr val="bg1"/>
              </a:solidFill>
              <a:latin typeface="Arial" pitchFamily="34" charset="0"/>
              <a:ea typeface="HY헤드라인M" pitchFamily="18" charset="-127"/>
              <a:cs typeface="Arial" pitchFamily="34" charset="0"/>
            </a:endParaRPr>
          </a:p>
        </p:txBody>
      </p:sp>
      <p:sp>
        <p:nvSpPr>
          <p:cNvPr id="81925" name="직사각형 20"/>
          <p:cNvSpPr>
            <a:spLocks noChangeArrowheads="1"/>
          </p:cNvSpPr>
          <p:nvPr/>
        </p:nvSpPr>
        <p:spPr bwMode="auto">
          <a:xfrm>
            <a:off x="190500" y="6492875"/>
            <a:ext cx="7010400" cy="295275"/>
          </a:xfrm>
          <a:prstGeom prst="rect">
            <a:avLst/>
          </a:prstGeom>
          <a:noFill/>
          <a:ln w="9525">
            <a:noFill/>
            <a:miter lim="800000"/>
            <a:headEnd/>
            <a:tailEnd/>
          </a:ln>
        </p:spPr>
        <p:txBody>
          <a:bodyPr>
            <a:spAutoFit/>
          </a:bodyPr>
          <a:lstStyle/>
          <a:p>
            <a:pPr marL="200025" indent="-200025" latinLnBrk="0">
              <a:lnSpc>
                <a:spcPct val="110000"/>
              </a:lnSpc>
              <a:spcBef>
                <a:spcPct val="10000"/>
              </a:spcBef>
              <a:buSzPct val="110000"/>
              <a:buFont typeface="Wingdings" pitchFamily="2" charset="2"/>
              <a:buNone/>
            </a:pPr>
            <a:r>
              <a:rPr lang="en-US" altLang="ko-KR" sz="1200" b="1">
                <a:solidFill>
                  <a:srgbClr val="000000"/>
                </a:solidFill>
                <a:latin typeface="Arial" charset="0"/>
                <a:ea typeface="HY헤드라인M" pitchFamily="18" charset="-127"/>
                <a:cs typeface="Arial" charset="0"/>
              </a:rPr>
              <a:t>Source: Byoung Jun Song, KIET</a:t>
            </a:r>
          </a:p>
        </p:txBody>
      </p:sp>
      <p:graphicFrame>
        <p:nvGraphicFramePr>
          <p:cNvPr id="16" name="표 15"/>
          <p:cNvGraphicFramePr>
            <a:graphicFrameLocks noGrp="1"/>
          </p:cNvGraphicFramePr>
          <p:nvPr>
            <p:extLst>
              <p:ext uri="{D42A27DB-BD31-4B8C-83A1-F6EECF244321}">
                <p14:modId xmlns:p14="http://schemas.microsoft.com/office/powerpoint/2010/main" xmlns="" val="2009981295"/>
              </p:ext>
            </p:extLst>
          </p:nvPr>
        </p:nvGraphicFramePr>
        <p:xfrm>
          <a:off x="166010" y="1927518"/>
          <a:ext cx="8690094" cy="4406740"/>
        </p:xfrm>
        <a:graphic>
          <a:graphicData uri="http://schemas.openxmlformats.org/drawingml/2006/table">
            <a:tbl>
              <a:tblPr/>
              <a:tblGrid>
                <a:gridCol w="1703469"/>
                <a:gridCol w="6986625"/>
              </a:tblGrid>
              <a:tr h="226389">
                <a:tc>
                  <a:txBody>
                    <a:bodyPr/>
                    <a:lstStyle/>
                    <a:p>
                      <a:pPr marL="0" marR="0" algn="ctr">
                        <a:lnSpc>
                          <a:spcPct val="160000"/>
                        </a:lnSpc>
                        <a:spcBef>
                          <a:spcPts val="0"/>
                        </a:spcBef>
                        <a:spcAft>
                          <a:spcPts val="0"/>
                        </a:spcAft>
                      </a:pPr>
                      <a:endParaRPr lang="en-US" sz="1400" b="1" dirty="0">
                        <a:solidFill>
                          <a:schemeClr val="bg1"/>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algn="ctr">
                        <a:lnSpc>
                          <a:spcPct val="160000"/>
                        </a:lnSpc>
                        <a:spcBef>
                          <a:spcPts val="0"/>
                        </a:spcBef>
                        <a:spcAft>
                          <a:spcPts val="0"/>
                        </a:spcAft>
                      </a:pPr>
                      <a:r>
                        <a:rPr lang="en-US" sz="1600" b="1" dirty="0" smtClean="0">
                          <a:solidFill>
                            <a:schemeClr val="bg1"/>
                          </a:solidFill>
                          <a:latin typeface="Arial" pitchFamily="34" charset="0"/>
                          <a:cs typeface="Arial" pitchFamily="34" charset="0"/>
                        </a:rPr>
                        <a:t>Agreements</a:t>
                      </a:r>
                      <a:endParaRPr lang="en-US" sz="1600" b="1" dirty="0">
                        <a:solidFill>
                          <a:schemeClr val="bg1"/>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r>
              <a:tr h="519285">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Semiconductor</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Hyundai Electronics Co., Ltd and LG Semiconductors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would be merged into one corporation. The core management entity would be determined by December 25, 1998 based on a consulting firm's assessment.</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519285">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Petrochemical</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Samsung and Hyundai Petrochemical Co. in the </a:t>
                      </a:r>
                      <a:r>
                        <a:rPr lang="en-US" altLang="ko-KR" sz="1500" kern="1200" dirty="0" err="1" smtClean="0">
                          <a:solidFill>
                            <a:schemeClr val="tx1"/>
                          </a:solidFill>
                          <a:latin typeface="Arial" pitchFamily="34" charset="0"/>
                          <a:ea typeface="+mn-ea"/>
                          <a:cs typeface="Arial" pitchFamily="34" charset="0"/>
                        </a:rPr>
                        <a:t>Daesan</a:t>
                      </a:r>
                      <a:r>
                        <a:rPr lang="en-US" altLang="ko-KR" sz="1500" kern="1200" dirty="0" smtClean="0">
                          <a:solidFill>
                            <a:schemeClr val="tx1"/>
                          </a:solidFill>
                          <a:latin typeface="Arial" pitchFamily="34" charset="0"/>
                          <a:ea typeface="+mn-ea"/>
                          <a:cs typeface="Arial" pitchFamily="34" charset="0"/>
                        </a:rPr>
                        <a:t> Petrochemical Complex would be merged into a single corporation inducing foreign investment to lower the debt/</a:t>
                      </a:r>
                      <a:r>
                        <a:rPr lang="en-US" altLang="ko-KR" sz="1500" kern="1200" dirty="0" err="1" smtClean="0">
                          <a:solidFill>
                            <a:schemeClr val="tx1"/>
                          </a:solidFill>
                          <a:latin typeface="Arial" pitchFamily="34" charset="0"/>
                          <a:ea typeface="+mn-ea"/>
                          <a:cs typeface="Arial" pitchFamily="34" charset="0"/>
                        </a:rPr>
                        <a:t>quity</a:t>
                      </a:r>
                      <a:r>
                        <a:rPr lang="en-US" altLang="ko-KR" sz="1500" kern="1200" dirty="0" smtClean="0">
                          <a:solidFill>
                            <a:schemeClr val="tx1"/>
                          </a:solidFill>
                          <a:latin typeface="Arial" pitchFamily="34" charset="0"/>
                          <a:ea typeface="+mn-ea"/>
                          <a:cs typeface="Arial" pitchFamily="34" charset="0"/>
                        </a:rPr>
                        <a:t> ratio of the newly established corporation.</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292274">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Oil Refinery</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Hyundai Oil Refinery Corporation would take over </a:t>
                      </a:r>
                      <a:r>
                        <a:rPr lang="en-US" altLang="ko-KR" sz="1500" kern="1200" dirty="0" err="1" smtClean="0">
                          <a:solidFill>
                            <a:schemeClr val="tx1"/>
                          </a:solidFill>
                          <a:latin typeface="Arial" pitchFamily="34" charset="0"/>
                          <a:ea typeface="+mn-ea"/>
                          <a:cs typeface="Arial" pitchFamily="34" charset="0"/>
                        </a:rPr>
                        <a:t>Hanwha</a:t>
                      </a:r>
                      <a:r>
                        <a:rPr lang="en-US" altLang="ko-KR" sz="1500" kern="1200" dirty="0" smtClean="0">
                          <a:solidFill>
                            <a:schemeClr val="tx1"/>
                          </a:solidFill>
                          <a:latin typeface="Arial" pitchFamily="34" charset="0"/>
                          <a:ea typeface="+mn-ea"/>
                          <a:cs typeface="Arial" pitchFamily="34" charset="0"/>
                        </a:rPr>
                        <a:t> Energy Corporation.</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519284">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Aerospace</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Samsung Aerospace Industries, Hyundai Aerospace Industries and Daewoo Heavy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would be incorporated into a new business entity. Participants of </a:t>
                      </a:r>
                      <a:r>
                        <a:rPr lang="en-US" altLang="ko-KR" sz="1500" kern="1200" baseline="0" dirty="0" smtClean="0">
                          <a:solidFill>
                            <a:schemeClr val="tx1"/>
                          </a:solidFill>
                          <a:latin typeface="Arial" pitchFamily="34" charset="0"/>
                          <a:ea typeface="+mn-ea"/>
                          <a:cs typeface="Arial" pitchFamily="34" charset="0"/>
                        </a:rPr>
                        <a:t> </a:t>
                      </a:r>
                      <a:r>
                        <a:rPr lang="en-US" altLang="ko-KR" sz="1500" kern="1200" dirty="0" smtClean="0">
                          <a:solidFill>
                            <a:schemeClr val="tx1"/>
                          </a:solidFill>
                          <a:latin typeface="Arial" pitchFamily="34" charset="0"/>
                          <a:ea typeface="+mn-ea"/>
                          <a:cs typeface="Arial" pitchFamily="34" charset="0"/>
                        </a:rPr>
                        <a:t>the new company would divide ownership evenly.</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519285">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Railroad Vehicles</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Hyundai Precision &amp;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Daewoo Heavy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and </a:t>
                      </a:r>
                      <a:r>
                        <a:rPr lang="en-US" altLang="ko-KR" sz="1500" kern="1200" dirty="0" err="1" smtClean="0">
                          <a:solidFill>
                            <a:schemeClr val="tx1"/>
                          </a:solidFill>
                          <a:latin typeface="Arial" pitchFamily="34" charset="0"/>
                          <a:ea typeface="+mn-ea"/>
                          <a:cs typeface="Arial" pitchFamily="34" charset="0"/>
                        </a:rPr>
                        <a:t>Hanjin</a:t>
                      </a:r>
                      <a:r>
                        <a:rPr lang="en-US" altLang="ko-KR" sz="1500" kern="1200" dirty="0" smtClean="0">
                          <a:solidFill>
                            <a:schemeClr val="tx1"/>
                          </a:solidFill>
                          <a:latin typeface="Arial" pitchFamily="34" charset="0"/>
                          <a:ea typeface="+mn-ea"/>
                          <a:cs typeface="Arial" pitchFamily="34" charset="0"/>
                        </a:rPr>
                        <a:t> Heavy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would be integrated into a new corporation.</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547283">
                <a:tc>
                  <a:txBody>
                    <a:bodyPr/>
                    <a:lstStyle/>
                    <a:p>
                      <a:pPr marL="0" marR="0" algn="ctr">
                        <a:lnSpc>
                          <a:spcPct val="120000"/>
                        </a:lnSpc>
                        <a:spcBef>
                          <a:spcPts val="0"/>
                        </a:spcBef>
                        <a:spcAft>
                          <a:spcPts val="0"/>
                        </a:spcAft>
                      </a:pPr>
                      <a:r>
                        <a:rPr lang="en-US" sz="1500" b="1" dirty="0" smtClean="0">
                          <a:solidFill>
                            <a:srgbClr val="000000"/>
                          </a:solidFill>
                          <a:latin typeface="Arial" pitchFamily="34" charset="0"/>
                          <a:cs typeface="Arial" pitchFamily="34" charset="0"/>
                        </a:rPr>
                        <a:t> Power Generation</a:t>
                      </a:r>
                      <a:r>
                        <a:rPr lang="en-US" sz="1500" b="1" baseline="0" dirty="0" smtClean="0">
                          <a:solidFill>
                            <a:srgbClr val="000000"/>
                          </a:solidFill>
                          <a:latin typeface="Arial" pitchFamily="34" charset="0"/>
                          <a:cs typeface="Arial" pitchFamily="34" charset="0"/>
                        </a:rPr>
                        <a:t> </a:t>
                      </a:r>
                    </a:p>
                    <a:p>
                      <a:pPr marL="0" marR="0" algn="ctr">
                        <a:lnSpc>
                          <a:spcPct val="120000"/>
                        </a:lnSpc>
                        <a:spcBef>
                          <a:spcPts val="0"/>
                        </a:spcBef>
                        <a:spcAft>
                          <a:spcPts val="0"/>
                        </a:spcAft>
                      </a:pPr>
                      <a:r>
                        <a:rPr lang="en-US" sz="1500" b="1" baseline="0" dirty="0" smtClean="0">
                          <a:solidFill>
                            <a:srgbClr val="000000"/>
                          </a:solidFill>
                          <a:latin typeface="Arial" pitchFamily="34" charset="0"/>
                          <a:cs typeface="Arial" pitchFamily="34" charset="0"/>
                        </a:rPr>
                        <a:t>Facility</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Hyundai, Samsung and Korea Heavy Industry would be merged into either Hyundai Heavy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or Korea Heavy Industry.</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519285">
                <a:tc>
                  <a:txBody>
                    <a:bodyPr/>
                    <a:lstStyle/>
                    <a:p>
                      <a:pPr marL="0" marR="0" algn="ctr">
                        <a:lnSpc>
                          <a:spcPct val="160000"/>
                        </a:lnSpc>
                        <a:spcBef>
                          <a:spcPts val="0"/>
                        </a:spcBef>
                        <a:spcAft>
                          <a:spcPts val="0"/>
                        </a:spcAft>
                      </a:pPr>
                      <a:r>
                        <a:rPr lang="en-US" sz="1500" b="1" dirty="0" smtClean="0">
                          <a:solidFill>
                            <a:srgbClr val="000000"/>
                          </a:solidFill>
                          <a:latin typeface="Arial" pitchFamily="34" charset="0"/>
                          <a:cs typeface="Arial" pitchFamily="34" charset="0"/>
                        </a:rPr>
                        <a:t> Ship Engines</a:t>
                      </a:r>
                      <a:endParaRPr lang="en-US" sz="1500" b="1" dirty="0">
                        <a:solidFill>
                          <a:srgbClr val="000000"/>
                        </a:solidFill>
                        <a:latin typeface="Arial" pitchFamily="34" charset="0"/>
                        <a:cs typeface="Arial" pitchFamily="34" charset="0"/>
                      </a:endParaRPr>
                    </a:p>
                  </a:txBody>
                  <a:tcPr marL="10442" marR="10442"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r>
                        <a:rPr lang="en-US" altLang="ko-KR" sz="1500" kern="1200" dirty="0" smtClean="0">
                          <a:solidFill>
                            <a:schemeClr val="tx1"/>
                          </a:solidFill>
                          <a:latin typeface="Arial" pitchFamily="34" charset="0"/>
                          <a:ea typeface="+mn-ea"/>
                          <a:cs typeface="Arial" pitchFamily="34" charset="0"/>
                        </a:rPr>
                        <a:t>Samsung Heavy Industries </a:t>
                      </a:r>
                      <a:r>
                        <a:rPr lang="en-US" altLang="ko-KR" sz="1500" kern="1200" dirty="0" err="1" smtClean="0">
                          <a:solidFill>
                            <a:schemeClr val="tx1"/>
                          </a:solidFill>
                          <a:latin typeface="Arial" pitchFamily="34" charset="0"/>
                          <a:ea typeface="+mn-ea"/>
                          <a:cs typeface="Arial" pitchFamily="34" charset="0"/>
                        </a:rPr>
                        <a:t>Co.Ltd</a:t>
                      </a:r>
                      <a:r>
                        <a:rPr lang="en-US" altLang="ko-KR" sz="1500" kern="1200" dirty="0" smtClean="0">
                          <a:solidFill>
                            <a:schemeClr val="tx1"/>
                          </a:solidFill>
                          <a:latin typeface="Arial" pitchFamily="34" charset="0"/>
                          <a:ea typeface="+mn-ea"/>
                          <a:cs typeface="Arial" pitchFamily="34" charset="0"/>
                        </a:rPr>
                        <a:t> would transfer its assets and debt to Korea Heavy Industry.</a:t>
                      </a:r>
                    </a:p>
                  </a:txBody>
                  <a:tcPr marL="36000" marR="10800" marT="10442" marB="10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bl>
          </a:graphicData>
        </a:graphic>
      </p:graphicFrame>
      <p:sp>
        <p:nvSpPr>
          <p:cNvPr id="81958"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ko-KR" altLang="ko-KR" sz="1800">
              <a:latin typeface="굴림" charset="-127"/>
            </a:endParaRPr>
          </a:p>
        </p:txBody>
      </p:sp>
      <p:grpSp>
        <p:nvGrpSpPr>
          <p:cNvPr id="81959" name="그룹 17"/>
          <p:cNvGrpSpPr>
            <a:grpSpLocks/>
          </p:cNvGrpSpPr>
          <p:nvPr/>
        </p:nvGrpSpPr>
        <p:grpSpPr bwMode="auto">
          <a:xfrm>
            <a:off x="180975" y="866775"/>
            <a:ext cx="5340350" cy="555625"/>
            <a:chOff x="180975" y="866385"/>
            <a:chExt cx="5340363" cy="555253"/>
          </a:xfrm>
        </p:grpSpPr>
        <p:pic>
          <p:nvPicPr>
            <p:cNvPr id="81961" name="Picture 38" descr="설명회 기본 메뉴바2 green"/>
            <p:cNvPicPr>
              <a:picLocks noChangeAspect="1" noChangeArrowheads="1"/>
            </p:cNvPicPr>
            <p:nvPr/>
          </p:nvPicPr>
          <p:blipFill>
            <a:blip r:embed="rId4" cstate="print"/>
            <a:srcRect r="37148"/>
            <a:stretch>
              <a:fillRect/>
            </a:stretch>
          </p:blipFill>
          <p:spPr bwMode="auto">
            <a:xfrm>
              <a:off x="180975" y="867600"/>
              <a:ext cx="2022475" cy="554038"/>
            </a:xfrm>
            <a:prstGeom prst="rect">
              <a:avLst/>
            </a:prstGeom>
            <a:noFill/>
            <a:ln w="9525" algn="ctr">
              <a:noFill/>
              <a:miter lim="800000"/>
              <a:headEnd/>
              <a:tailEnd/>
            </a:ln>
          </p:spPr>
        </p:pic>
        <p:pic>
          <p:nvPicPr>
            <p:cNvPr id="81962" name="Picture 38" descr="설명회 기본 메뉴바2 green"/>
            <p:cNvPicPr>
              <a:picLocks noChangeAspect="1" noChangeArrowheads="1"/>
            </p:cNvPicPr>
            <p:nvPr/>
          </p:nvPicPr>
          <p:blipFill>
            <a:blip r:embed="rId4" cstate="print"/>
            <a:srcRect l="25972" r="26170"/>
            <a:stretch>
              <a:fillRect/>
            </a:stretch>
          </p:blipFill>
          <p:spPr bwMode="auto">
            <a:xfrm>
              <a:off x="519057" y="866385"/>
              <a:ext cx="4101470" cy="554400"/>
            </a:xfrm>
            <a:prstGeom prst="rect">
              <a:avLst/>
            </a:prstGeom>
            <a:noFill/>
            <a:ln w="9525" algn="ctr">
              <a:noFill/>
              <a:miter lim="800000"/>
              <a:headEnd/>
              <a:tailEnd/>
            </a:ln>
          </p:spPr>
        </p:pic>
        <p:pic>
          <p:nvPicPr>
            <p:cNvPr id="81963" name="Picture 38" descr="설명회 기본 메뉴바2 green"/>
            <p:cNvPicPr>
              <a:picLocks noChangeAspect="1" noChangeArrowheads="1"/>
            </p:cNvPicPr>
            <p:nvPr/>
          </p:nvPicPr>
          <p:blipFill>
            <a:blip r:embed="rId4" cstate="print"/>
            <a:srcRect l="25972"/>
            <a:stretch>
              <a:fillRect/>
            </a:stretch>
          </p:blipFill>
          <p:spPr bwMode="auto">
            <a:xfrm>
              <a:off x="3287726" y="867600"/>
              <a:ext cx="2233612" cy="554038"/>
            </a:xfrm>
            <a:prstGeom prst="rect">
              <a:avLst/>
            </a:prstGeom>
            <a:noFill/>
            <a:ln w="9525" algn="ctr">
              <a:noFill/>
              <a:miter lim="800000"/>
              <a:headEnd/>
              <a:tailEnd/>
            </a:ln>
          </p:spPr>
        </p:pic>
        <p:pic>
          <p:nvPicPr>
            <p:cNvPr id="81964" name="Picture 681" descr="j0431561[1]"/>
            <p:cNvPicPr>
              <a:picLocks noChangeAspect="1" noChangeArrowheads="1"/>
            </p:cNvPicPr>
            <p:nvPr/>
          </p:nvPicPr>
          <p:blipFill>
            <a:blip r:embed="rId5" cstate="print"/>
            <a:srcRect/>
            <a:stretch>
              <a:fillRect/>
            </a:stretch>
          </p:blipFill>
          <p:spPr bwMode="auto">
            <a:xfrm>
              <a:off x="390525" y="990593"/>
              <a:ext cx="174625" cy="271462"/>
            </a:xfrm>
            <a:prstGeom prst="rect">
              <a:avLst/>
            </a:prstGeom>
            <a:noFill/>
            <a:ln w="9525">
              <a:noFill/>
              <a:miter lim="800000"/>
              <a:headEnd/>
              <a:tailEnd/>
            </a:ln>
          </p:spPr>
        </p:pic>
        <p:sp>
          <p:nvSpPr>
            <p:cNvPr id="22" name="Rectangle 682"/>
            <p:cNvSpPr>
              <a:spLocks noChangeArrowheads="1"/>
            </p:cNvSpPr>
            <p:nvPr/>
          </p:nvSpPr>
          <p:spPr bwMode="auto">
            <a:xfrm>
              <a:off x="669926" y="979023"/>
              <a:ext cx="4486286" cy="277626"/>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r>
                <a:rPr lang="en-US" altLang="ko-KR" sz="1800" b="1">
                  <a:solidFill>
                    <a:schemeClr val="bg1"/>
                  </a:solidFill>
                  <a:latin typeface="Arial" charset="0"/>
                  <a:ea typeface="HY나무M" pitchFamily="18" charset="-127"/>
                  <a:cs typeface="Arial" charset="0"/>
                </a:rPr>
                <a:t>4. From Crisis to Recovery: 1998-present</a:t>
              </a:r>
              <a:endParaRPr lang="en-US" altLang="ko-KR" sz="1800">
                <a:solidFill>
                  <a:schemeClr val="bg1"/>
                </a:solidFill>
                <a:latin typeface="Arial" charset="0"/>
                <a:ea typeface="HY나무M" pitchFamily="18" charset="-127"/>
                <a:cs typeface="Arial" charset="0"/>
              </a:endParaRPr>
            </a:p>
          </p:txBody>
        </p:sp>
      </p:grpSp>
      <p:sp>
        <p:nvSpPr>
          <p:cNvPr id="23"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7"/>
          <p:cNvSpPr>
            <a:spLocks noGrp="1" noChangeArrowheads="1"/>
          </p:cNvSpPr>
          <p:nvPr>
            <p:ph type="sldNum" sz="quarter" idx="10"/>
          </p:nvPr>
        </p:nvSpPr>
        <p:spPr>
          <a:noFill/>
        </p:spPr>
        <p:txBody>
          <a:bodyPr/>
          <a:lstStyle/>
          <a:p>
            <a:r>
              <a:rPr lang="en-US" altLang="ko-KR" smtClean="0"/>
              <a:t>- </a:t>
            </a:r>
            <a:fld id="{69DF0C21-2A8D-4F7A-9E87-B9DFC969FD22}" type="slidenum">
              <a:rPr lang="en-US" altLang="ko-KR" smtClean="0"/>
              <a:pPr/>
              <a:t>22</a:t>
            </a:fld>
            <a:r>
              <a:rPr lang="en-US" altLang="ko-KR" smtClean="0"/>
              <a:t> -</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grpSp>
        <p:nvGrpSpPr>
          <p:cNvPr id="83972" name="그룹 9"/>
          <p:cNvGrpSpPr>
            <a:grpSpLocks/>
          </p:cNvGrpSpPr>
          <p:nvPr/>
        </p:nvGrpSpPr>
        <p:grpSpPr bwMode="auto">
          <a:xfrm>
            <a:off x="180975" y="866775"/>
            <a:ext cx="5340350" cy="555625"/>
            <a:chOff x="180975" y="866385"/>
            <a:chExt cx="5340363" cy="555253"/>
          </a:xfrm>
        </p:grpSpPr>
        <p:pic>
          <p:nvPicPr>
            <p:cNvPr id="83973" name="Picture 38" descr="설명회 기본 메뉴바2 green"/>
            <p:cNvPicPr>
              <a:picLocks noChangeAspect="1" noChangeArrowheads="1"/>
            </p:cNvPicPr>
            <p:nvPr/>
          </p:nvPicPr>
          <p:blipFill>
            <a:blip r:embed="rId3" cstate="print"/>
            <a:srcRect r="37148"/>
            <a:stretch>
              <a:fillRect/>
            </a:stretch>
          </p:blipFill>
          <p:spPr bwMode="auto">
            <a:xfrm>
              <a:off x="180975" y="867600"/>
              <a:ext cx="2022475" cy="554038"/>
            </a:xfrm>
            <a:prstGeom prst="rect">
              <a:avLst/>
            </a:prstGeom>
            <a:noFill/>
            <a:ln w="9525" algn="ctr">
              <a:noFill/>
              <a:miter lim="800000"/>
              <a:headEnd/>
              <a:tailEnd/>
            </a:ln>
          </p:spPr>
        </p:pic>
        <p:pic>
          <p:nvPicPr>
            <p:cNvPr id="83974" name="Picture 38" descr="설명회 기본 메뉴바2 green"/>
            <p:cNvPicPr>
              <a:picLocks noChangeAspect="1" noChangeArrowheads="1"/>
            </p:cNvPicPr>
            <p:nvPr/>
          </p:nvPicPr>
          <p:blipFill>
            <a:blip r:embed="rId3" cstate="print"/>
            <a:srcRect l="25972" r="26170"/>
            <a:stretch>
              <a:fillRect/>
            </a:stretch>
          </p:blipFill>
          <p:spPr bwMode="auto">
            <a:xfrm>
              <a:off x="519057" y="866385"/>
              <a:ext cx="4101470" cy="554400"/>
            </a:xfrm>
            <a:prstGeom prst="rect">
              <a:avLst/>
            </a:prstGeom>
            <a:noFill/>
            <a:ln w="9525" algn="ctr">
              <a:noFill/>
              <a:miter lim="800000"/>
              <a:headEnd/>
              <a:tailEnd/>
            </a:ln>
          </p:spPr>
        </p:pic>
        <p:pic>
          <p:nvPicPr>
            <p:cNvPr id="83975" name="Picture 38" descr="설명회 기본 메뉴바2 green"/>
            <p:cNvPicPr>
              <a:picLocks noChangeAspect="1" noChangeArrowheads="1"/>
            </p:cNvPicPr>
            <p:nvPr/>
          </p:nvPicPr>
          <p:blipFill>
            <a:blip r:embed="rId3" cstate="print"/>
            <a:srcRect l="25972"/>
            <a:stretch>
              <a:fillRect/>
            </a:stretch>
          </p:blipFill>
          <p:spPr bwMode="auto">
            <a:xfrm>
              <a:off x="3287726" y="867600"/>
              <a:ext cx="2233612" cy="554038"/>
            </a:xfrm>
            <a:prstGeom prst="rect">
              <a:avLst/>
            </a:prstGeom>
            <a:noFill/>
            <a:ln w="9525" algn="ctr">
              <a:noFill/>
              <a:miter lim="800000"/>
              <a:headEnd/>
              <a:tailEnd/>
            </a:ln>
          </p:spPr>
        </p:pic>
        <p:pic>
          <p:nvPicPr>
            <p:cNvPr id="83976" name="Picture 681" descr="j0431561[1]"/>
            <p:cNvPicPr>
              <a:picLocks noChangeAspect="1" noChangeArrowheads="1"/>
            </p:cNvPicPr>
            <p:nvPr/>
          </p:nvPicPr>
          <p:blipFill>
            <a:blip r:embed="rId4" cstate="print"/>
            <a:srcRect/>
            <a:stretch>
              <a:fillRect/>
            </a:stretch>
          </p:blipFill>
          <p:spPr bwMode="auto">
            <a:xfrm>
              <a:off x="390525" y="990593"/>
              <a:ext cx="174625" cy="271462"/>
            </a:xfrm>
            <a:prstGeom prst="rect">
              <a:avLst/>
            </a:prstGeom>
            <a:noFill/>
            <a:ln w="9525">
              <a:noFill/>
              <a:miter lim="800000"/>
              <a:headEnd/>
              <a:tailEnd/>
            </a:ln>
          </p:spPr>
        </p:pic>
        <p:sp>
          <p:nvSpPr>
            <p:cNvPr id="18" name="Rectangle 682"/>
            <p:cNvSpPr>
              <a:spLocks noChangeArrowheads="1"/>
            </p:cNvSpPr>
            <p:nvPr/>
          </p:nvSpPr>
          <p:spPr bwMode="auto">
            <a:xfrm>
              <a:off x="669926" y="979023"/>
              <a:ext cx="4486286" cy="277626"/>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r>
                <a:rPr lang="en-US" altLang="ko-KR" sz="1800" b="1">
                  <a:solidFill>
                    <a:schemeClr val="bg1"/>
                  </a:solidFill>
                  <a:latin typeface="Arial" charset="0"/>
                  <a:ea typeface="HY나무M" pitchFamily="18" charset="-127"/>
                  <a:cs typeface="Arial" charset="0"/>
                </a:rPr>
                <a:t>4. From Crisis to Recovery: 1998-present</a:t>
              </a:r>
              <a:endParaRPr lang="en-US" altLang="ko-KR" sz="1800">
                <a:solidFill>
                  <a:schemeClr val="bg1"/>
                </a:solidFill>
                <a:latin typeface="Arial" charset="0"/>
                <a:ea typeface="HY나무M" pitchFamily="18" charset="-127"/>
                <a:cs typeface="Arial" charset="0"/>
              </a:endParaRPr>
            </a:p>
          </p:txBody>
        </p:sp>
      </p:grpSp>
      <p:sp>
        <p:nvSpPr>
          <p:cNvPr id="11" name="Text Box 12"/>
          <p:cNvSpPr txBox="1">
            <a:spLocks noChangeArrowheads="1"/>
          </p:cNvSpPr>
          <p:nvPr/>
        </p:nvSpPr>
        <p:spPr bwMode="auto">
          <a:xfrm>
            <a:off x="190500" y="1376772"/>
            <a:ext cx="8882000" cy="5435334"/>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Progress of Restructuring Until </a:t>
            </a:r>
            <a:r>
              <a:rPr lang="en-US" altLang="ko-KR" sz="1700" b="1" dirty="0" smtClean="0">
                <a:solidFill>
                  <a:srgbClr val="000099"/>
                </a:solidFill>
                <a:latin typeface="Arial" charset="0"/>
                <a:cs typeface="Arial" charset="0"/>
              </a:rPr>
              <a:t>Now</a:t>
            </a:r>
            <a:endParaRPr lang="en-US" altLang="ko-KR" sz="1700" b="1" dirty="0">
              <a:solidFill>
                <a:srgbClr val="000099"/>
              </a:solidFill>
              <a:latin typeface="Arial" charset="0"/>
              <a:cs typeface="Arial" charset="0"/>
            </a:endParaRPr>
          </a:p>
          <a:p>
            <a:pPr marL="495300" lvl="1" indent="-228600" latinLnBrk="0">
              <a:lnSpc>
                <a:spcPct val="110000"/>
              </a:lnSpc>
              <a:spcBef>
                <a:spcPct val="20000"/>
              </a:spcBef>
              <a:buSzPct val="110000"/>
              <a:buFontTx/>
              <a:buBlip>
                <a:blip r:embed="rId6"/>
              </a:buBlip>
            </a:pPr>
            <a:r>
              <a:rPr lang="en-US" altLang="ko-KR" sz="1600" b="1" dirty="0" smtClean="0">
                <a:latin typeface="Arial" charset="0"/>
                <a:cs typeface="Arial" charset="0"/>
              </a:rPr>
              <a:t>In the semiconductor industry, Hyundai Electronics Co. took over LG Semiconductor Co. and registered it as a single company, Hynix Semiconductor in November 1999. </a:t>
            </a:r>
            <a:r>
              <a:rPr lang="en-US" altLang="ko-KR" sz="1600" b="1" dirty="0">
                <a:latin typeface="Arial" charset="0"/>
                <a:cs typeface="Arial" charset="0"/>
              </a:rPr>
              <a:t>Hynix </a:t>
            </a:r>
            <a:r>
              <a:rPr lang="en-US" altLang="ko-KR" sz="1600" b="1" dirty="0" smtClean="0">
                <a:latin typeface="Arial" charset="0"/>
                <a:cs typeface="Arial" charset="0"/>
              </a:rPr>
              <a:t>Semiconductor was taken over by SK-Hynix in November 2011.</a:t>
            </a:r>
          </a:p>
          <a:p>
            <a:pPr marL="495300" lvl="1" indent="-228600" latinLnBrk="0">
              <a:lnSpc>
                <a:spcPct val="110000"/>
              </a:lnSpc>
              <a:spcBef>
                <a:spcPct val="20000"/>
              </a:spcBef>
              <a:buSzPct val="110000"/>
              <a:buFontTx/>
              <a:buBlip>
                <a:blip r:embed="rId6"/>
              </a:buBlip>
            </a:pPr>
            <a:r>
              <a:rPr lang="en-US" altLang="ko-KR" sz="1600" b="1" dirty="0" smtClean="0">
                <a:latin typeface="Arial" charset="0"/>
                <a:cs typeface="Arial" charset="0"/>
              </a:rPr>
              <a:t>Hyundai Oil Refinery Corporation purchased Hanwha Energy Corporation in September, 1999 and received a 510 million dollar investment from UAE to improve the financial situation for the new company.</a:t>
            </a:r>
          </a:p>
          <a:p>
            <a:pPr marL="495300" lvl="1" indent="-228600" latinLnBrk="0">
              <a:lnSpc>
                <a:spcPct val="110000"/>
              </a:lnSpc>
              <a:spcBef>
                <a:spcPct val="20000"/>
              </a:spcBef>
              <a:buSzPct val="110000"/>
              <a:buFontTx/>
              <a:buBlip>
                <a:blip r:embed="rId6"/>
              </a:buBlip>
            </a:pPr>
            <a:r>
              <a:rPr lang="en-US" altLang="ko-KR" sz="1600" b="1" dirty="0" smtClean="0">
                <a:latin typeface="Arial" charset="0"/>
                <a:cs typeface="Arial" charset="0"/>
              </a:rPr>
              <a:t>In the aerospace industry, Samsung Aerospace Industries, Hyundai Aerospace Industries and Daewoo Heavy Industries Co. were incorporated into Korea Aerospace Industries, Ltd. in October 1999.</a:t>
            </a:r>
          </a:p>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Regarding long-term structural adjustments, the Korean government planned to develop a knowledge-based economy.</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The plan also emphasized institution building for knowledge-intensive industries, such as standardization, intellectual property right </a:t>
            </a:r>
            <a:r>
              <a:rPr lang="en-US" altLang="ko-KR" sz="1600" b="1" dirty="0" smtClean="0">
                <a:latin typeface="Arial" charset="0"/>
                <a:cs typeface="Arial" charset="0"/>
              </a:rPr>
              <a:t>protection, etc. </a:t>
            </a:r>
            <a:endParaRPr lang="en-US" altLang="ko-KR" sz="4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Accelerated Globalization and Upgrading of Industry</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The corporate restructuring strengthened Korea's export competitiveness, with priority given to high-value added and capital goods industries. </a:t>
            </a:r>
          </a:p>
          <a:p>
            <a:pPr marL="495300" lvl="1" indent="-228600" latinLnBrk="0">
              <a:lnSpc>
                <a:spcPct val="110000"/>
              </a:lnSpc>
              <a:spcBef>
                <a:spcPct val="20000"/>
              </a:spcBef>
              <a:buSzPct val="110000"/>
              <a:buFontTx/>
              <a:buBlip>
                <a:blip r:embed="rId6"/>
              </a:buBlip>
            </a:pPr>
            <a:r>
              <a:rPr lang="en-US" altLang="ko-KR" sz="1600" b="1" dirty="0">
                <a:latin typeface="Arial" charset="0"/>
                <a:cs typeface="Arial" charset="0"/>
              </a:rPr>
              <a:t>To attract foreign investment </a:t>
            </a:r>
            <a:r>
              <a:rPr lang="en-US" altLang="ko-KR" sz="1600" b="1" dirty="0" smtClean="0">
                <a:latin typeface="Arial" charset="0"/>
                <a:cs typeface="Arial" charset="0"/>
              </a:rPr>
              <a:t>and adopt </a:t>
            </a:r>
            <a:r>
              <a:rPr lang="en-US" altLang="ko-KR" sz="1600" b="1" dirty="0">
                <a:latin typeface="Arial" charset="0"/>
                <a:cs typeface="Arial" charset="0"/>
              </a:rPr>
              <a:t>a one-stop service for foreign </a:t>
            </a:r>
            <a:r>
              <a:rPr lang="en-US" altLang="ko-KR" sz="1600" b="1" dirty="0" smtClean="0">
                <a:latin typeface="Arial" charset="0"/>
                <a:cs typeface="Arial" charset="0"/>
              </a:rPr>
              <a:t>investors</a:t>
            </a:r>
            <a:endParaRPr lang="en-US" altLang="ko-KR" sz="1600" b="1" dirty="0">
              <a:latin typeface="Arial" charset="0"/>
              <a:cs typeface="Arial" charset="0"/>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7"/>
          <p:cNvSpPr>
            <a:spLocks noGrp="1" noChangeArrowheads="1"/>
          </p:cNvSpPr>
          <p:nvPr>
            <p:ph type="sldNum" sz="quarter" idx="10"/>
          </p:nvPr>
        </p:nvSpPr>
        <p:spPr>
          <a:xfrm>
            <a:off x="3467100" y="6656388"/>
            <a:ext cx="2133600" cy="168275"/>
          </a:xfrm>
          <a:noFill/>
        </p:spPr>
        <p:txBody>
          <a:bodyPr/>
          <a:lstStyle/>
          <a:p>
            <a:r>
              <a:rPr lang="en-US" altLang="ko-KR" smtClean="0"/>
              <a:t>- </a:t>
            </a:r>
            <a:fld id="{19654E2A-96AA-40FC-B045-E2A09A3E76AD}" type="slidenum">
              <a:rPr lang="en-US" altLang="ko-KR" smtClean="0"/>
              <a:pPr/>
              <a:t>23</a:t>
            </a:fld>
            <a:r>
              <a:rPr lang="en-US" altLang="ko-KR" smtClean="0"/>
              <a:t> -</a:t>
            </a:r>
          </a:p>
        </p:txBody>
      </p:sp>
      <p:sp>
        <p:nvSpPr>
          <p:cNvPr id="88066" name="Text Box 12"/>
          <p:cNvSpPr txBox="1">
            <a:spLocks noChangeArrowheads="1"/>
          </p:cNvSpPr>
          <p:nvPr/>
        </p:nvSpPr>
        <p:spPr bwMode="auto">
          <a:xfrm>
            <a:off x="163513" y="1274763"/>
            <a:ext cx="8763000" cy="357187"/>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a:solidFill>
                  <a:srgbClr val="000099"/>
                </a:solidFill>
                <a:latin typeface="Arial" charset="0"/>
                <a:cs typeface="Arial" charset="0"/>
              </a:rPr>
              <a:t>Diversifying Export Destinations</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grpSp>
        <p:nvGrpSpPr>
          <p:cNvPr id="2" name="그룹 9"/>
          <p:cNvGrpSpPr>
            <a:grpSpLocks/>
          </p:cNvGrpSpPr>
          <p:nvPr/>
        </p:nvGrpSpPr>
        <p:grpSpPr bwMode="auto">
          <a:xfrm>
            <a:off x="180975" y="800100"/>
            <a:ext cx="5340350" cy="555625"/>
            <a:chOff x="180975" y="866385"/>
            <a:chExt cx="5340363" cy="555253"/>
          </a:xfrm>
        </p:grpSpPr>
        <p:pic>
          <p:nvPicPr>
            <p:cNvPr id="88138" name="Picture 38" descr="설명회 기본 메뉴바2 green"/>
            <p:cNvPicPr>
              <a:picLocks noChangeAspect="1" noChangeArrowheads="1"/>
            </p:cNvPicPr>
            <p:nvPr/>
          </p:nvPicPr>
          <p:blipFill>
            <a:blip r:embed="rId4" cstate="print"/>
            <a:srcRect r="37148"/>
            <a:stretch>
              <a:fillRect/>
            </a:stretch>
          </p:blipFill>
          <p:spPr bwMode="auto">
            <a:xfrm>
              <a:off x="180975" y="867600"/>
              <a:ext cx="2022475" cy="554038"/>
            </a:xfrm>
            <a:prstGeom prst="rect">
              <a:avLst/>
            </a:prstGeom>
            <a:noFill/>
            <a:ln w="9525" algn="ctr">
              <a:noFill/>
              <a:miter lim="800000"/>
              <a:headEnd/>
              <a:tailEnd/>
            </a:ln>
          </p:spPr>
        </p:pic>
        <p:pic>
          <p:nvPicPr>
            <p:cNvPr id="88139" name="Picture 38" descr="설명회 기본 메뉴바2 green"/>
            <p:cNvPicPr>
              <a:picLocks noChangeAspect="1" noChangeArrowheads="1"/>
            </p:cNvPicPr>
            <p:nvPr/>
          </p:nvPicPr>
          <p:blipFill>
            <a:blip r:embed="rId4" cstate="print"/>
            <a:srcRect l="25972" r="26170"/>
            <a:stretch>
              <a:fillRect/>
            </a:stretch>
          </p:blipFill>
          <p:spPr bwMode="auto">
            <a:xfrm>
              <a:off x="519057" y="866385"/>
              <a:ext cx="4101470" cy="554400"/>
            </a:xfrm>
            <a:prstGeom prst="rect">
              <a:avLst/>
            </a:prstGeom>
            <a:noFill/>
            <a:ln w="9525" algn="ctr">
              <a:noFill/>
              <a:miter lim="800000"/>
              <a:headEnd/>
              <a:tailEnd/>
            </a:ln>
          </p:spPr>
        </p:pic>
        <p:pic>
          <p:nvPicPr>
            <p:cNvPr id="88140" name="Picture 38" descr="설명회 기본 메뉴바2 green"/>
            <p:cNvPicPr>
              <a:picLocks noChangeAspect="1" noChangeArrowheads="1"/>
            </p:cNvPicPr>
            <p:nvPr/>
          </p:nvPicPr>
          <p:blipFill>
            <a:blip r:embed="rId4" cstate="print"/>
            <a:srcRect l="25972"/>
            <a:stretch>
              <a:fillRect/>
            </a:stretch>
          </p:blipFill>
          <p:spPr bwMode="auto">
            <a:xfrm>
              <a:off x="3287726" y="867600"/>
              <a:ext cx="2233612" cy="554038"/>
            </a:xfrm>
            <a:prstGeom prst="rect">
              <a:avLst/>
            </a:prstGeom>
            <a:noFill/>
            <a:ln w="9525" algn="ctr">
              <a:noFill/>
              <a:miter lim="800000"/>
              <a:headEnd/>
              <a:tailEnd/>
            </a:ln>
          </p:spPr>
        </p:pic>
        <p:pic>
          <p:nvPicPr>
            <p:cNvPr id="88141" name="Picture 681" descr="j0431561[1]"/>
            <p:cNvPicPr>
              <a:picLocks noChangeAspect="1" noChangeArrowheads="1"/>
            </p:cNvPicPr>
            <p:nvPr/>
          </p:nvPicPr>
          <p:blipFill>
            <a:blip r:embed="rId5" cstate="print"/>
            <a:srcRect/>
            <a:stretch>
              <a:fillRect/>
            </a:stretch>
          </p:blipFill>
          <p:spPr bwMode="auto">
            <a:xfrm>
              <a:off x="390525" y="990593"/>
              <a:ext cx="174625" cy="271462"/>
            </a:xfrm>
            <a:prstGeom prst="rect">
              <a:avLst/>
            </a:prstGeom>
            <a:noFill/>
            <a:ln w="9525">
              <a:noFill/>
              <a:miter lim="800000"/>
              <a:headEnd/>
              <a:tailEnd/>
            </a:ln>
          </p:spPr>
        </p:pic>
        <p:sp>
          <p:nvSpPr>
            <p:cNvPr id="18" name="Rectangle 682"/>
            <p:cNvSpPr>
              <a:spLocks noChangeArrowheads="1"/>
            </p:cNvSpPr>
            <p:nvPr/>
          </p:nvSpPr>
          <p:spPr bwMode="auto">
            <a:xfrm>
              <a:off x="669926" y="979023"/>
              <a:ext cx="4486286" cy="277626"/>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r>
                <a:rPr lang="en-US" altLang="ko-KR" sz="1800" b="1">
                  <a:solidFill>
                    <a:schemeClr val="bg1"/>
                  </a:solidFill>
                  <a:latin typeface="Arial" charset="0"/>
                  <a:ea typeface="HY나무M" pitchFamily="18" charset="-127"/>
                  <a:cs typeface="Arial" charset="0"/>
                </a:rPr>
                <a:t>4. From Crisis to Recovery: 1998-present</a:t>
              </a:r>
              <a:endParaRPr lang="en-US" altLang="ko-KR" sz="1800">
                <a:solidFill>
                  <a:schemeClr val="bg1"/>
                </a:solidFill>
                <a:latin typeface="Arial" charset="0"/>
                <a:ea typeface="HY나무M" pitchFamily="18" charset="-127"/>
                <a:cs typeface="Arial" charset="0"/>
              </a:endParaRPr>
            </a:p>
          </p:txBody>
        </p:sp>
      </p:grpSp>
      <p:pic>
        <p:nvPicPr>
          <p:cNvPr id="17" name="Picture 31" descr="기본도식_purple_long_bar"/>
          <p:cNvPicPr>
            <a:picLocks noChangeAspect="1" noChangeArrowheads="1"/>
          </p:cNvPicPr>
          <p:nvPr/>
        </p:nvPicPr>
        <p:blipFill>
          <a:blip r:embed="rId6" cstate="print"/>
          <a:srcRect/>
          <a:stretch>
            <a:fillRect/>
          </a:stretch>
        </p:blipFill>
        <p:spPr bwMode="auto">
          <a:xfrm>
            <a:off x="2267744" y="1772816"/>
            <a:ext cx="4746625" cy="474662"/>
          </a:xfrm>
          <a:prstGeom prst="rect">
            <a:avLst/>
          </a:prstGeom>
          <a:noFill/>
          <a:effectLst>
            <a:outerShdw dist="28398" dir="3806097" algn="ctr" rotWithShape="0">
              <a:srgbClr val="808080"/>
            </a:outerShdw>
          </a:effectLst>
        </p:spPr>
      </p:pic>
      <p:sp>
        <p:nvSpPr>
          <p:cNvPr id="19" name="TextBox 12"/>
          <p:cNvSpPr txBox="1">
            <a:spLocks noChangeArrowheads="1"/>
          </p:cNvSpPr>
          <p:nvPr/>
        </p:nvSpPr>
        <p:spPr bwMode="auto">
          <a:xfrm>
            <a:off x="2231740" y="1772816"/>
            <a:ext cx="4356100" cy="354012"/>
          </a:xfrm>
          <a:prstGeom prst="rect">
            <a:avLst/>
          </a:prstGeom>
          <a:noFill/>
          <a:ln w="9525">
            <a:noFill/>
            <a:miter lim="800000"/>
            <a:headEnd/>
            <a:tailEnd/>
          </a:ln>
          <a:effectLst>
            <a:outerShdw dist="17961" dir="2700000" algn="ctr" rotWithShape="0">
              <a:schemeClr val="bg2"/>
            </a:outerShdw>
          </a:effectLst>
        </p:spPr>
        <p:txBody>
          <a:bodyPr>
            <a:spAutoFit/>
          </a:bodyPr>
          <a:lstStyle/>
          <a:p>
            <a:pPr algn="ctr">
              <a:defRPr/>
            </a:pPr>
            <a:r>
              <a:rPr lang="en-US" altLang="ko-KR" sz="1700" b="1" dirty="0">
                <a:solidFill>
                  <a:schemeClr val="bg1"/>
                </a:solidFill>
                <a:latin typeface="Arial" pitchFamily="34" charset="0"/>
                <a:ea typeface="HY헤드라인M" pitchFamily="18" charset="-127"/>
                <a:cs typeface="Arial" pitchFamily="34" charset="0"/>
              </a:rPr>
              <a:t>Top 5 Export Countries (%)</a:t>
            </a:r>
            <a:endParaRPr lang="ko-KR" altLang="en-US" sz="1700" b="1" dirty="0">
              <a:solidFill>
                <a:schemeClr val="bg1"/>
              </a:solidFill>
              <a:latin typeface="Arial" pitchFamily="34" charset="0"/>
              <a:ea typeface="HY헤드라인M" pitchFamily="18" charset="-127"/>
              <a:cs typeface="Arial" pitchFamily="34" charset="0"/>
            </a:endParaRPr>
          </a:p>
        </p:txBody>
      </p:sp>
      <p:graphicFrame>
        <p:nvGraphicFramePr>
          <p:cNvPr id="22" name="표 21"/>
          <p:cNvGraphicFramePr>
            <a:graphicFrameLocks noGrp="1"/>
          </p:cNvGraphicFramePr>
          <p:nvPr>
            <p:extLst>
              <p:ext uri="{D42A27DB-BD31-4B8C-83A1-F6EECF244321}">
                <p14:modId xmlns:p14="http://schemas.microsoft.com/office/powerpoint/2010/main" xmlns="" val="414227894"/>
              </p:ext>
            </p:extLst>
          </p:nvPr>
        </p:nvGraphicFramePr>
        <p:xfrm>
          <a:off x="249236" y="2383419"/>
          <a:ext cx="8677276" cy="4000068"/>
        </p:xfrm>
        <a:graphic>
          <a:graphicData uri="http://schemas.openxmlformats.org/drawingml/2006/table">
            <a:tbl>
              <a:tblPr/>
              <a:tblGrid>
                <a:gridCol w="533479"/>
                <a:gridCol w="1194423"/>
                <a:gridCol w="1221569"/>
                <a:gridCol w="1167278"/>
                <a:gridCol w="1221569"/>
                <a:gridCol w="1112986"/>
                <a:gridCol w="1112986"/>
                <a:gridCol w="1112986"/>
              </a:tblGrid>
              <a:tr h="648072">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한양신명조"/>
                          <a:cs typeface="Arial" charset="0"/>
                        </a:rPr>
                        <a:t>Rank</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1970</a:t>
                      </a:r>
                    </a:p>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1980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1990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2000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2005</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2010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2013</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Arial" charset="0"/>
                          <a:ea typeface="굴림" charset="-127"/>
                          <a:cs typeface="Arial" charset="0"/>
                        </a:rPr>
                        <a:t>Country(%)</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499687">
                <a:tc>
                  <a:txBody>
                    <a:bodyPr/>
                    <a:lstStyle/>
                    <a:p>
                      <a:pPr marL="0" marR="0" indent="0" algn="ctr" fontAlgn="base" latinLnBrk="1">
                        <a:lnSpc>
                          <a:spcPct val="160000"/>
                        </a:lnSpc>
                        <a:spcBef>
                          <a:spcPts val="0"/>
                        </a:spcBef>
                        <a:spcAft>
                          <a:spcPts val="0"/>
                        </a:spcAft>
                      </a:pPr>
                      <a:r>
                        <a:rPr lang="en-US" sz="1400" b="1" kern="0" spc="0" dirty="0">
                          <a:solidFill>
                            <a:srgbClr val="000000"/>
                          </a:solidFill>
                          <a:effectLst/>
                          <a:latin typeface="Arial"/>
                        </a:rPr>
                        <a:t>1</a:t>
                      </a:r>
                      <a:endParaRPr lang="en-US" sz="10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U.S.(47.3)</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a:solidFill>
                            <a:srgbClr val="000000"/>
                          </a:solidFill>
                          <a:effectLst/>
                          <a:latin typeface="Arial Unicode MS"/>
                        </a:rPr>
                        <a:t>U.S.(26.3)</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U.S.(29.8)</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a:solidFill>
                            <a:srgbClr val="000000"/>
                          </a:solidFill>
                          <a:effectLst/>
                          <a:latin typeface="Arial Unicode MS"/>
                        </a:rPr>
                        <a:t>U.S.(21.8)</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a:solidFill>
                            <a:srgbClr val="000000"/>
                          </a:solidFill>
                          <a:effectLst/>
                          <a:latin typeface="Arial Unicode MS"/>
                        </a:rPr>
                        <a:t>China(21.8)</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a:solidFill>
                            <a:srgbClr val="000000"/>
                          </a:solidFill>
                          <a:effectLst/>
                          <a:latin typeface="Arial Unicode MS"/>
                        </a:rPr>
                        <a:t>China(25.1)</a:t>
                      </a:r>
                      <a:endParaRPr lang="en-US" sz="1400"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defTabSz="914400" rtl="0" eaLnBrk="1" fontAlgn="base" latinLnBrk="1" hangingPunct="1">
                        <a:lnSpc>
                          <a:spcPct val="150000"/>
                        </a:lnSpc>
                        <a:spcBef>
                          <a:spcPts val="0"/>
                        </a:spcBef>
                        <a:spcAft>
                          <a:spcPts val="0"/>
                        </a:spcAft>
                        <a:buClrTx/>
                        <a:buSzTx/>
                        <a:buFontTx/>
                        <a:buNone/>
                        <a:tabLst/>
                        <a:defRPr/>
                      </a:pPr>
                      <a:r>
                        <a:rPr lang="en-US" altLang="ko-KR" sz="1400" kern="0" spc="0" dirty="0" smtClean="0">
                          <a:solidFill>
                            <a:srgbClr val="000000"/>
                          </a:solidFill>
                          <a:effectLst/>
                          <a:latin typeface="Arial Unicode MS"/>
                        </a:rPr>
                        <a:t>China(26.1)</a:t>
                      </a:r>
                      <a:endParaRPr lang="en-US" altLang="ko-KR" sz="1400" kern="0" spc="0" dirty="0" smtClean="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487929">
                <a:tc>
                  <a:txBody>
                    <a:bodyPr/>
                    <a:lstStyle/>
                    <a:p>
                      <a:pPr marL="0" marR="0" indent="0" algn="ctr" fontAlgn="base" latinLnBrk="1">
                        <a:lnSpc>
                          <a:spcPct val="160000"/>
                        </a:lnSpc>
                        <a:spcBef>
                          <a:spcPts val="0"/>
                        </a:spcBef>
                        <a:spcAft>
                          <a:spcPts val="0"/>
                        </a:spcAft>
                      </a:pPr>
                      <a:r>
                        <a:rPr lang="en-US" sz="1400" b="1" kern="0" spc="0">
                          <a:solidFill>
                            <a:srgbClr val="000000"/>
                          </a:solidFill>
                          <a:effectLst/>
                          <a:latin typeface="Arial"/>
                        </a:rPr>
                        <a:t>2</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Japan (28.1)</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Japan (17.4)</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a:solidFill>
                            <a:srgbClr val="000000"/>
                          </a:solidFill>
                          <a:effectLst/>
                          <a:latin typeface="Arial Unicode MS"/>
                        </a:rPr>
                        <a:t>Japan (19.4)</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Japan (11.9)</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a:solidFill>
                            <a:srgbClr val="000000"/>
                          </a:solidFill>
                          <a:effectLst/>
                          <a:latin typeface="Arial Unicode MS"/>
                        </a:rPr>
                        <a:t>U.S (14.5)</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a:solidFill>
                            <a:srgbClr val="000000"/>
                          </a:solidFill>
                          <a:effectLst/>
                          <a:latin typeface="Arial Unicode MS"/>
                        </a:rPr>
                        <a:t>U.S.(10.7)</a:t>
                      </a:r>
                      <a:endParaRPr lang="en-US" sz="1400" kern="0" spc="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defTabSz="914400" rtl="0" eaLnBrk="1" fontAlgn="base" latinLnBrk="1" hangingPunct="1">
                        <a:lnSpc>
                          <a:spcPct val="150000"/>
                        </a:lnSpc>
                        <a:spcBef>
                          <a:spcPts val="0"/>
                        </a:spcBef>
                        <a:spcAft>
                          <a:spcPts val="0"/>
                        </a:spcAft>
                        <a:buClrTx/>
                        <a:buSzTx/>
                        <a:buFontTx/>
                        <a:buNone/>
                        <a:tabLst/>
                        <a:defRPr/>
                      </a:pPr>
                      <a:r>
                        <a:rPr lang="en-US" altLang="ko-KR" sz="1400" kern="0" spc="0" dirty="0" smtClean="0">
                          <a:solidFill>
                            <a:srgbClr val="000000"/>
                          </a:solidFill>
                          <a:effectLst/>
                          <a:latin typeface="Arial Unicode MS"/>
                        </a:rPr>
                        <a:t>U.S.(11.1)</a:t>
                      </a:r>
                      <a:endParaRPr lang="en-US" altLang="ko-KR" sz="1400" kern="0" spc="0" dirty="0" smtClean="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487929">
                <a:tc>
                  <a:txBody>
                    <a:bodyPr/>
                    <a:lstStyle/>
                    <a:p>
                      <a:pPr marL="0" marR="0" indent="0" algn="ctr" fontAlgn="base" latinLnBrk="1">
                        <a:lnSpc>
                          <a:spcPct val="160000"/>
                        </a:lnSpc>
                        <a:spcBef>
                          <a:spcPts val="0"/>
                        </a:spcBef>
                        <a:spcAft>
                          <a:spcPts val="0"/>
                        </a:spcAft>
                      </a:pPr>
                      <a:r>
                        <a:rPr lang="en-US" sz="1400" b="1" kern="0" spc="0">
                          <a:solidFill>
                            <a:srgbClr val="000000"/>
                          </a:solidFill>
                          <a:effectLst/>
                          <a:latin typeface="Arial"/>
                        </a:rPr>
                        <a:t>3</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Hong Kong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3.3)</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Saudi Arabia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5.4)</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Hong </a:t>
                      </a:r>
                      <a:r>
                        <a:rPr lang="en-US" sz="1400" kern="0" spc="0" dirty="0" smtClean="0">
                          <a:solidFill>
                            <a:srgbClr val="000000"/>
                          </a:solidFill>
                          <a:effectLst/>
                          <a:latin typeface="Arial Unicode MS"/>
                        </a:rPr>
                        <a:t>Kong</a:t>
                      </a: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 </a:t>
                      </a:r>
                      <a:r>
                        <a:rPr lang="en-US" sz="1400" kern="0" spc="0" dirty="0">
                          <a:solidFill>
                            <a:srgbClr val="000000"/>
                          </a:solidFill>
                          <a:effectLst/>
                          <a:latin typeface="Arial Unicode MS"/>
                        </a:rPr>
                        <a:t>(5.8)</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China(10.7)</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Japan(8.4)</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Japan(6.0)</a:t>
                      </a:r>
                      <a:endParaRPr lang="en-US" sz="1400"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defTabSz="914400" rtl="0" eaLnBrk="1" fontAlgn="base" latinLnBrk="1" hangingPunct="1">
                        <a:lnSpc>
                          <a:spcPct val="150000"/>
                        </a:lnSpc>
                        <a:spcBef>
                          <a:spcPts val="0"/>
                        </a:spcBef>
                        <a:spcAft>
                          <a:spcPts val="0"/>
                        </a:spcAft>
                        <a:buClrTx/>
                        <a:buSzTx/>
                        <a:buFontTx/>
                        <a:buNone/>
                        <a:tabLst/>
                        <a:defRPr/>
                      </a:pPr>
                      <a:r>
                        <a:rPr lang="en-US" altLang="ko-KR" sz="1400" kern="0" spc="0" dirty="0" smtClean="0">
                          <a:solidFill>
                            <a:srgbClr val="000000"/>
                          </a:solidFill>
                          <a:effectLst/>
                          <a:latin typeface="Arial Unicode MS"/>
                        </a:rPr>
                        <a:t>Japan(6.2)</a:t>
                      </a:r>
                      <a:endParaRPr lang="en-US" altLang="ko-KR" sz="1400" kern="0" spc="0" dirty="0" smtClean="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611284">
                <a:tc>
                  <a:txBody>
                    <a:bodyPr/>
                    <a:lstStyle/>
                    <a:p>
                      <a:pPr marL="0" marR="0" indent="0" algn="ctr" fontAlgn="base" latinLnBrk="1">
                        <a:lnSpc>
                          <a:spcPct val="160000"/>
                        </a:lnSpc>
                        <a:spcBef>
                          <a:spcPts val="0"/>
                        </a:spcBef>
                        <a:spcAft>
                          <a:spcPts val="0"/>
                        </a:spcAft>
                      </a:pPr>
                      <a:r>
                        <a:rPr lang="en-US" sz="1400" b="1" kern="0" spc="0">
                          <a:solidFill>
                            <a:srgbClr val="000000"/>
                          </a:solidFill>
                          <a:effectLst/>
                          <a:latin typeface="Arial"/>
                        </a:rPr>
                        <a:t>4</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Germany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3.3)</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Germany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5.0)</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Germany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4.4)</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Hong Kong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6.2)</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Hong Kong (5.5)</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Hong Kong</a:t>
                      </a:r>
                      <a:endParaRPr lang="en-US" sz="1400" kern="0" spc="0" dirty="0">
                        <a:solidFill>
                          <a:srgbClr val="3F3F3F"/>
                        </a:solidFill>
                        <a:effectLst/>
                      </a:endParaRPr>
                    </a:p>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(5.4)</a:t>
                      </a:r>
                      <a:endParaRPr lang="en-US" sz="1400"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altLang="ko-KR" sz="1400" kern="0" spc="0" dirty="0" smtClean="0">
                          <a:solidFill>
                            <a:srgbClr val="000000"/>
                          </a:solidFill>
                          <a:effectLst/>
                          <a:latin typeface="Arial Unicode MS"/>
                        </a:rPr>
                        <a:t>Hong Kong</a:t>
                      </a:r>
                      <a:endParaRPr lang="en-US" altLang="ko-KR" sz="1400" kern="0" spc="0" dirty="0" smtClean="0">
                        <a:solidFill>
                          <a:srgbClr val="3F3F3F"/>
                        </a:solidFill>
                        <a:effectLst/>
                      </a:endParaRPr>
                    </a:p>
                    <a:p>
                      <a:pPr marL="0" marR="0" indent="0" algn="l" fontAlgn="base" latinLnBrk="1">
                        <a:lnSpc>
                          <a:spcPct val="150000"/>
                        </a:lnSpc>
                        <a:spcBef>
                          <a:spcPts val="0"/>
                        </a:spcBef>
                        <a:spcAft>
                          <a:spcPts val="0"/>
                        </a:spcAft>
                      </a:pPr>
                      <a:r>
                        <a:rPr lang="en-US" altLang="ko-KR" sz="1400" kern="0" spc="0" dirty="0" smtClean="0">
                          <a:solidFill>
                            <a:srgbClr val="000000"/>
                          </a:solidFill>
                          <a:effectLst/>
                          <a:latin typeface="Arial Unicode MS"/>
                        </a:rPr>
                        <a:t>(5.0)</a:t>
                      </a:r>
                      <a:endParaRPr lang="en-US" sz="1400"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639150">
                <a:tc>
                  <a:txBody>
                    <a:bodyPr/>
                    <a:lstStyle/>
                    <a:p>
                      <a:pPr marL="0" marR="0" indent="0" algn="ctr" fontAlgn="base" latinLnBrk="1">
                        <a:lnSpc>
                          <a:spcPct val="160000"/>
                        </a:lnSpc>
                        <a:spcBef>
                          <a:spcPts val="0"/>
                        </a:spcBef>
                        <a:spcAft>
                          <a:spcPts val="0"/>
                        </a:spcAft>
                      </a:pPr>
                      <a:r>
                        <a:rPr lang="en-US" sz="1400" b="1" kern="0" spc="0">
                          <a:solidFill>
                            <a:srgbClr val="000000"/>
                          </a:solidFill>
                          <a:effectLst/>
                          <a:latin typeface="Arial"/>
                        </a:rPr>
                        <a:t>5</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l" fontAlgn="base" latinLnBrk="1">
                        <a:lnSpc>
                          <a:spcPct val="110000"/>
                        </a:lnSpc>
                        <a:spcBef>
                          <a:spcPts val="330"/>
                        </a:spcBef>
                        <a:spcAft>
                          <a:spcPts val="0"/>
                        </a:spcAft>
                      </a:pPr>
                      <a:r>
                        <a:rPr lang="en-US" sz="1400" kern="0" spc="0">
                          <a:solidFill>
                            <a:srgbClr val="000000"/>
                          </a:solidFill>
                          <a:effectLst/>
                          <a:latin typeface="Arial Unicode MS"/>
                        </a:rPr>
                        <a:t>Canada(2.3)</a:t>
                      </a:r>
                      <a:endParaRPr lang="en-US" sz="14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Hong Kong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4.7)</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Singapore</a:t>
                      </a: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2.8)</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Taiwan(4.7)</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10000"/>
                        </a:lnSpc>
                        <a:spcBef>
                          <a:spcPts val="330"/>
                        </a:spcBef>
                        <a:spcAft>
                          <a:spcPts val="0"/>
                        </a:spcAft>
                      </a:pPr>
                      <a:r>
                        <a:rPr lang="en-US" sz="1400" kern="0" spc="0" dirty="0">
                          <a:solidFill>
                            <a:srgbClr val="000000"/>
                          </a:solidFill>
                          <a:effectLst/>
                          <a:latin typeface="Arial Unicode MS"/>
                        </a:rPr>
                        <a:t>Taiwan </a:t>
                      </a:r>
                      <a:endParaRPr lang="en-US" sz="1400" kern="0" spc="0" dirty="0" smtClean="0">
                        <a:solidFill>
                          <a:srgbClr val="000000"/>
                        </a:solidFill>
                        <a:effectLst/>
                        <a:latin typeface="Arial Unicode MS"/>
                      </a:endParaRPr>
                    </a:p>
                    <a:p>
                      <a:pPr marL="0" marR="0" indent="0" algn="l" fontAlgn="base" latinLnBrk="1">
                        <a:lnSpc>
                          <a:spcPct val="110000"/>
                        </a:lnSpc>
                        <a:spcBef>
                          <a:spcPts val="330"/>
                        </a:spcBef>
                        <a:spcAft>
                          <a:spcPts val="0"/>
                        </a:spcAft>
                      </a:pPr>
                      <a:r>
                        <a:rPr lang="en-US" sz="1400" kern="0" spc="0" dirty="0" smtClean="0">
                          <a:solidFill>
                            <a:srgbClr val="000000"/>
                          </a:solidFill>
                          <a:effectLst/>
                          <a:latin typeface="Arial Unicode MS"/>
                        </a:rPr>
                        <a:t>(</a:t>
                      </a:r>
                      <a:r>
                        <a:rPr lang="en-US" sz="1400" kern="0" spc="0" dirty="0">
                          <a:solidFill>
                            <a:srgbClr val="000000"/>
                          </a:solidFill>
                          <a:effectLst/>
                          <a:latin typeface="Arial Unicode MS"/>
                        </a:rPr>
                        <a:t>3.8)</a:t>
                      </a:r>
                      <a:endParaRPr lang="en-US" sz="14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Singapore</a:t>
                      </a:r>
                      <a:endParaRPr lang="en-US" sz="1400" kern="0" spc="0" dirty="0">
                        <a:solidFill>
                          <a:srgbClr val="3F3F3F"/>
                        </a:solidFill>
                        <a:effectLst/>
                      </a:endParaRPr>
                    </a:p>
                    <a:p>
                      <a:pPr marL="0" marR="0" indent="0" algn="l" fontAlgn="base" latinLnBrk="1">
                        <a:lnSpc>
                          <a:spcPct val="150000"/>
                        </a:lnSpc>
                        <a:spcBef>
                          <a:spcPts val="0"/>
                        </a:spcBef>
                        <a:spcAft>
                          <a:spcPts val="0"/>
                        </a:spcAft>
                      </a:pPr>
                      <a:r>
                        <a:rPr lang="en-US" sz="1400" kern="0" spc="0" dirty="0">
                          <a:solidFill>
                            <a:srgbClr val="000000"/>
                          </a:solidFill>
                          <a:effectLst/>
                          <a:latin typeface="Arial Unicode MS"/>
                        </a:rPr>
                        <a:t>(3.3)</a:t>
                      </a:r>
                      <a:endParaRPr lang="en-US" sz="1400" kern="0" spc="0" dirty="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l" fontAlgn="base" latinLnBrk="1">
                        <a:lnSpc>
                          <a:spcPct val="150000"/>
                        </a:lnSpc>
                        <a:spcBef>
                          <a:spcPts val="0"/>
                        </a:spcBef>
                        <a:spcAft>
                          <a:spcPts val="0"/>
                        </a:spcAft>
                      </a:pPr>
                      <a:r>
                        <a:rPr lang="en-US" altLang="ko-KR" sz="1400" kern="0" spc="0" dirty="0" smtClean="0">
                          <a:solidFill>
                            <a:srgbClr val="000000"/>
                          </a:solidFill>
                          <a:effectLst/>
                          <a:latin typeface="Arial Unicode MS"/>
                        </a:rPr>
                        <a:t>Singapore</a:t>
                      </a:r>
                      <a:endParaRPr lang="en-US" altLang="ko-KR" sz="1400" kern="0" spc="0" dirty="0" smtClean="0">
                        <a:solidFill>
                          <a:srgbClr val="3F3F3F"/>
                        </a:solidFill>
                        <a:effectLst/>
                      </a:endParaRPr>
                    </a:p>
                    <a:p>
                      <a:pPr marL="0" marR="0" indent="0" algn="l" fontAlgn="base" latinLnBrk="1">
                        <a:lnSpc>
                          <a:spcPct val="150000"/>
                        </a:lnSpc>
                        <a:spcBef>
                          <a:spcPts val="0"/>
                        </a:spcBef>
                        <a:spcAft>
                          <a:spcPts val="0"/>
                        </a:spcAft>
                      </a:pPr>
                      <a:r>
                        <a:rPr lang="en-US" altLang="ko-KR" sz="1400" kern="0" spc="0" dirty="0" smtClean="0">
                          <a:solidFill>
                            <a:srgbClr val="000000"/>
                          </a:solidFill>
                          <a:effectLst/>
                          <a:latin typeface="Arial Unicode MS"/>
                        </a:rPr>
                        <a:t>(4.0)</a:t>
                      </a:r>
                      <a:endParaRPr lang="en-US" altLang="ko-KR" sz="1400" kern="0" spc="0" dirty="0" smtClean="0">
                        <a:solidFill>
                          <a:srgbClr val="3F3F3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454616">
                <a:tc>
                  <a:txBody>
                    <a:bodyPr/>
                    <a:lstStyle/>
                    <a:p>
                      <a:pPr marL="0" marR="0" indent="0" algn="ctr" fontAlgn="base" latinLnBrk="1">
                        <a:lnSpc>
                          <a:spcPct val="160000"/>
                        </a:lnSpc>
                        <a:spcBef>
                          <a:spcPts val="0"/>
                        </a:spcBef>
                        <a:spcAft>
                          <a:spcPts val="0"/>
                        </a:spcAft>
                      </a:pPr>
                      <a:r>
                        <a:rPr lang="en-US" sz="1200" b="1" kern="0" spc="0" dirty="0">
                          <a:solidFill>
                            <a:srgbClr val="000000"/>
                          </a:solidFill>
                          <a:effectLst/>
                          <a:latin typeface="Arial"/>
                        </a:rPr>
                        <a:t>Total</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fontAlgn="base" latinLnBrk="1">
                        <a:lnSpc>
                          <a:spcPct val="110000"/>
                        </a:lnSpc>
                        <a:spcBef>
                          <a:spcPts val="330"/>
                        </a:spcBef>
                        <a:spcAft>
                          <a:spcPts val="0"/>
                        </a:spcAft>
                      </a:pPr>
                      <a:r>
                        <a:rPr lang="en-US" sz="1400" b="1" kern="0" spc="0" dirty="0">
                          <a:solidFill>
                            <a:srgbClr val="000000"/>
                          </a:solidFill>
                          <a:effectLst/>
                          <a:latin typeface="Arial"/>
                        </a:rPr>
                        <a:t>84.3</a:t>
                      </a:r>
                      <a:endParaRPr lang="en-US" sz="10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330"/>
                        </a:spcBef>
                        <a:spcAft>
                          <a:spcPts val="0"/>
                        </a:spcAft>
                      </a:pPr>
                      <a:r>
                        <a:rPr lang="en-US" sz="1400" b="1" kern="0" spc="0">
                          <a:solidFill>
                            <a:srgbClr val="000000"/>
                          </a:solidFill>
                          <a:effectLst/>
                          <a:latin typeface="Arial"/>
                        </a:rPr>
                        <a:t>58.8</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330"/>
                        </a:spcBef>
                        <a:spcAft>
                          <a:spcPts val="0"/>
                        </a:spcAft>
                      </a:pPr>
                      <a:r>
                        <a:rPr lang="en-US" sz="1400" b="1" kern="0" spc="0" dirty="0">
                          <a:solidFill>
                            <a:srgbClr val="000000"/>
                          </a:solidFill>
                          <a:effectLst/>
                          <a:latin typeface="Arial"/>
                        </a:rPr>
                        <a:t>62.2</a:t>
                      </a:r>
                      <a:endParaRPr lang="en-US" sz="10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330"/>
                        </a:spcBef>
                        <a:spcAft>
                          <a:spcPts val="0"/>
                        </a:spcAft>
                      </a:pPr>
                      <a:r>
                        <a:rPr lang="en-US" sz="1400" b="1" kern="0" spc="0">
                          <a:solidFill>
                            <a:srgbClr val="000000"/>
                          </a:solidFill>
                          <a:effectLst/>
                          <a:latin typeface="Arial"/>
                        </a:rPr>
                        <a:t>55.3</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330"/>
                        </a:spcBef>
                        <a:spcAft>
                          <a:spcPts val="0"/>
                        </a:spcAft>
                      </a:pPr>
                      <a:r>
                        <a:rPr lang="en-US" sz="1400" b="1" kern="0" spc="0">
                          <a:solidFill>
                            <a:srgbClr val="000000"/>
                          </a:solidFill>
                          <a:effectLst/>
                          <a:latin typeface="Arial"/>
                        </a:rPr>
                        <a:t>54.0</a:t>
                      </a:r>
                      <a:endParaRPr lang="en-US" sz="10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330"/>
                        </a:spcBef>
                        <a:spcAft>
                          <a:spcPts val="0"/>
                        </a:spcAft>
                      </a:pPr>
                      <a:r>
                        <a:rPr lang="en-US" sz="1400" b="1" kern="0" spc="0" dirty="0">
                          <a:solidFill>
                            <a:srgbClr val="000000"/>
                          </a:solidFill>
                          <a:effectLst/>
                          <a:latin typeface="Arial"/>
                        </a:rPr>
                        <a:t>50.5</a:t>
                      </a:r>
                      <a:endParaRPr lang="en-US" sz="10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defTabSz="914400" rtl="0" eaLnBrk="1" fontAlgn="base" latinLnBrk="1" hangingPunct="1">
                        <a:lnSpc>
                          <a:spcPct val="110000"/>
                        </a:lnSpc>
                        <a:spcBef>
                          <a:spcPts val="330"/>
                        </a:spcBef>
                        <a:spcAft>
                          <a:spcPts val="0"/>
                        </a:spcAft>
                        <a:buClrTx/>
                        <a:buSzTx/>
                        <a:buFontTx/>
                        <a:buNone/>
                        <a:tabLst/>
                        <a:defRPr/>
                      </a:pPr>
                      <a:r>
                        <a:rPr lang="en-US" altLang="ko-KR" sz="1400" b="1" kern="0" spc="0" dirty="0" smtClean="0">
                          <a:solidFill>
                            <a:srgbClr val="000000"/>
                          </a:solidFill>
                          <a:effectLst/>
                          <a:latin typeface="Arial"/>
                          <a:ea typeface="+mn-ea"/>
                          <a:cs typeface="+mn-cs"/>
                        </a:rPr>
                        <a:t>52.4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bl>
          </a:graphicData>
        </a:graphic>
      </p:graphicFrame>
      <p:sp>
        <p:nvSpPr>
          <p:cNvPr id="88137" name="직사각형 20"/>
          <p:cNvSpPr>
            <a:spLocks noChangeArrowheads="1"/>
          </p:cNvSpPr>
          <p:nvPr/>
        </p:nvSpPr>
        <p:spPr bwMode="auto">
          <a:xfrm>
            <a:off x="287524" y="6482097"/>
            <a:ext cx="7010400" cy="295275"/>
          </a:xfrm>
          <a:prstGeom prst="rect">
            <a:avLst/>
          </a:prstGeom>
          <a:noFill/>
          <a:ln w="9525">
            <a:noFill/>
            <a:miter lim="800000"/>
            <a:headEnd/>
            <a:tailEnd/>
          </a:ln>
        </p:spPr>
        <p:txBody>
          <a:bodyPr>
            <a:spAutoFit/>
          </a:bodyPr>
          <a:lstStyle/>
          <a:p>
            <a:pPr marL="200025" indent="-200025" latinLnBrk="0">
              <a:lnSpc>
                <a:spcPct val="110000"/>
              </a:lnSpc>
              <a:spcBef>
                <a:spcPct val="10000"/>
              </a:spcBef>
              <a:buSzPct val="110000"/>
              <a:buFont typeface="Wingdings" pitchFamily="2" charset="2"/>
              <a:buNone/>
            </a:pPr>
            <a:r>
              <a:rPr lang="en-US" altLang="ko-KR" sz="1200" b="1" dirty="0">
                <a:solidFill>
                  <a:srgbClr val="000000"/>
                </a:solidFill>
                <a:latin typeface="Arial" charset="0"/>
                <a:ea typeface="HY헤드라인M" pitchFamily="18" charset="-127"/>
                <a:cs typeface="Arial" charset="0"/>
              </a:rPr>
              <a:t>Source: KOTIS</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79" name="Rectangle 17"/>
          <p:cNvSpPr>
            <a:spLocks noGrp="1" noChangeArrowheads="1"/>
          </p:cNvSpPr>
          <p:nvPr>
            <p:ph type="sldNum" sz="quarter" idx="10"/>
          </p:nvPr>
        </p:nvSpPr>
        <p:spPr>
          <a:xfrm>
            <a:off x="3467100" y="6656388"/>
            <a:ext cx="2133600" cy="168275"/>
          </a:xfrm>
          <a:noFill/>
        </p:spPr>
        <p:txBody>
          <a:bodyPr/>
          <a:lstStyle/>
          <a:p>
            <a:r>
              <a:rPr lang="en-US" altLang="ko-KR" smtClean="0"/>
              <a:t>- </a:t>
            </a:r>
            <a:fld id="{3F3710C2-DC26-4A04-AEA7-48F7AAF1CDD4}" type="slidenum">
              <a:rPr lang="en-US" altLang="ko-KR" smtClean="0"/>
              <a:pPr/>
              <a:t>24</a:t>
            </a:fld>
            <a:r>
              <a:rPr lang="en-US" altLang="ko-KR" smtClean="0"/>
              <a:t> -</a:t>
            </a:r>
          </a:p>
        </p:txBody>
      </p:sp>
      <p:sp>
        <p:nvSpPr>
          <p:cNvPr id="90180" name="Text Box 12"/>
          <p:cNvSpPr txBox="1">
            <a:spLocks noChangeArrowheads="1"/>
          </p:cNvSpPr>
          <p:nvPr/>
        </p:nvSpPr>
        <p:spPr bwMode="auto">
          <a:xfrm>
            <a:off x="163513" y="1274763"/>
            <a:ext cx="8763000" cy="363537"/>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a:solidFill>
                  <a:srgbClr val="000099"/>
                </a:solidFill>
                <a:latin typeface="Arial" charset="0"/>
                <a:cs typeface="Arial" charset="0"/>
              </a:rPr>
              <a:t>Diversifying Exporting Industries</a:t>
            </a:r>
          </a:p>
        </p:txBody>
      </p:sp>
      <p:sp>
        <p:nvSpPr>
          <p:cNvPr id="21" name="Text Box 24"/>
          <p:cNvSpPr txBox="1">
            <a:spLocks noChangeArrowheads="1"/>
          </p:cNvSpPr>
          <p:nvPr/>
        </p:nvSpPr>
        <p:spPr bwMode="auto">
          <a:xfrm>
            <a:off x="117414" y="83292"/>
            <a:ext cx="7448653" cy="570720"/>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 </a:t>
            </a:r>
            <a:r>
              <a:rPr lang="en-US" altLang="ko-KR" sz="30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rPr>
              <a:t>Evolution of Korean Industrial Policy</a:t>
            </a:r>
            <a:endParaRPr lang="ko-KR" altLang="en-US" sz="30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grpSp>
        <p:nvGrpSpPr>
          <p:cNvPr id="2" name="그룹 9"/>
          <p:cNvGrpSpPr>
            <a:grpSpLocks/>
          </p:cNvGrpSpPr>
          <p:nvPr/>
        </p:nvGrpSpPr>
        <p:grpSpPr bwMode="auto">
          <a:xfrm>
            <a:off x="180975" y="800100"/>
            <a:ext cx="5340350" cy="555625"/>
            <a:chOff x="180975" y="866385"/>
            <a:chExt cx="5340363" cy="555253"/>
          </a:xfrm>
        </p:grpSpPr>
        <p:pic>
          <p:nvPicPr>
            <p:cNvPr id="90186" name="Picture 38" descr="설명회 기본 메뉴바2 green"/>
            <p:cNvPicPr>
              <a:picLocks noChangeAspect="1" noChangeArrowheads="1"/>
            </p:cNvPicPr>
            <p:nvPr/>
          </p:nvPicPr>
          <p:blipFill>
            <a:blip r:embed="rId4" cstate="print"/>
            <a:srcRect r="37148"/>
            <a:stretch>
              <a:fillRect/>
            </a:stretch>
          </p:blipFill>
          <p:spPr bwMode="auto">
            <a:xfrm>
              <a:off x="180975" y="867600"/>
              <a:ext cx="2022475" cy="554038"/>
            </a:xfrm>
            <a:prstGeom prst="rect">
              <a:avLst/>
            </a:prstGeom>
            <a:noFill/>
            <a:ln w="9525" algn="ctr">
              <a:noFill/>
              <a:miter lim="800000"/>
              <a:headEnd/>
              <a:tailEnd/>
            </a:ln>
          </p:spPr>
        </p:pic>
        <p:pic>
          <p:nvPicPr>
            <p:cNvPr id="90187" name="Picture 38" descr="설명회 기본 메뉴바2 green"/>
            <p:cNvPicPr>
              <a:picLocks noChangeAspect="1" noChangeArrowheads="1"/>
            </p:cNvPicPr>
            <p:nvPr/>
          </p:nvPicPr>
          <p:blipFill>
            <a:blip r:embed="rId4" cstate="print"/>
            <a:srcRect l="25972" r="26170"/>
            <a:stretch>
              <a:fillRect/>
            </a:stretch>
          </p:blipFill>
          <p:spPr bwMode="auto">
            <a:xfrm>
              <a:off x="519057" y="866385"/>
              <a:ext cx="4101470" cy="554400"/>
            </a:xfrm>
            <a:prstGeom prst="rect">
              <a:avLst/>
            </a:prstGeom>
            <a:noFill/>
            <a:ln w="9525" algn="ctr">
              <a:noFill/>
              <a:miter lim="800000"/>
              <a:headEnd/>
              <a:tailEnd/>
            </a:ln>
          </p:spPr>
        </p:pic>
        <p:pic>
          <p:nvPicPr>
            <p:cNvPr id="90188" name="Picture 38" descr="설명회 기본 메뉴바2 green"/>
            <p:cNvPicPr>
              <a:picLocks noChangeAspect="1" noChangeArrowheads="1"/>
            </p:cNvPicPr>
            <p:nvPr/>
          </p:nvPicPr>
          <p:blipFill>
            <a:blip r:embed="rId4" cstate="print"/>
            <a:srcRect l="25972"/>
            <a:stretch>
              <a:fillRect/>
            </a:stretch>
          </p:blipFill>
          <p:spPr bwMode="auto">
            <a:xfrm>
              <a:off x="3287726" y="867600"/>
              <a:ext cx="2233612" cy="554038"/>
            </a:xfrm>
            <a:prstGeom prst="rect">
              <a:avLst/>
            </a:prstGeom>
            <a:noFill/>
            <a:ln w="9525" algn="ctr">
              <a:noFill/>
              <a:miter lim="800000"/>
              <a:headEnd/>
              <a:tailEnd/>
            </a:ln>
          </p:spPr>
        </p:pic>
        <p:pic>
          <p:nvPicPr>
            <p:cNvPr id="90189" name="Picture 681" descr="j0431561[1]"/>
            <p:cNvPicPr>
              <a:picLocks noChangeAspect="1" noChangeArrowheads="1"/>
            </p:cNvPicPr>
            <p:nvPr/>
          </p:nvPicPr>
          <p:blipFill>
            <a:blip r:embed="rId5" cstate="print"/>
            <a:srcRect/>
            <a:stretch>
              <a:fillRect/>
            </a:stretch>
          </p:blipFill>
          <p:spPr bwMode="auto">
            <a:xfrm>
              <a:off x="390525" y="990593"/>
              <a:ext cx="174625" cy="271462"/>
            </a:xfrm>
            <a:prstGeom prst="rect">
              <a:avLst/>
            </a:prstGeom>
            <a:noFill/>
            <a:ln w="9525">
              <a:noFill/>
              <a:miter lim="800000"/>
              <a:headEnd/>
              <a:tailEnd/>
            </a:ln>
          </p:spPr>
        </p:pic>
        <p:sp>
          <p:nvSpPr>
            <p:cNvPr id="18" name="Rectangle 682"/>
            <p:cNvSpPr>
              <a:spLocks noChangeArrowheads="1"/>
            </p:cNvSpPr>
            <p:nvPr/>
          </p:nvSpPr>
          <p:spPr bwMode="auto">
            <a:xfrm>
              <a:off x="669926" y="979023"/>
              <a:ext cx="4486286" cy="277626"/>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r>
                <a:rPr lang="en-US" altLang="ko-KR" sz="1800" b="1">
                  <a:solidFill>
                    <a:schemeClr val="bg1"/>
                  </a:solidFill>
                  <a:latin typeface="Arial" charset="0"/>
                  <a:ea typeface="HY나무M" pitchFamily="18" charset="-127"/>
                  <a:cs typeface="Arial" charset="0"/>
                </a:rPr>
                <a:t>4. From Crisis to Recovery: 1998-present</a:t>
              </a:r>
              <a:endParaRPr lang="en-US" altLang="ko-KR" sz="1800">
                <a:solidFill>
                  <a:schemeClr val="bg1"/>
                </a:solidFill>
                <a:latin typeface="Arial" charset="0"/>
                <a:ea typeface="HY나무M" pitchFamily="18" charset="-127"/>
                <a:cs typeface="Arial" charset="0"/>
              </a:endParaRPr>
            </a:p>
          </p:txBody>
        </p:sp>
      </p:grpSp>
      <p:grpSp>
        <p:nvGrpSpPr>
          <p:cNvPr id="3" name="그룹 2"/>
          <p:cNvGrpSpPr/>
          <p:nvPr/>
        </p:nvGrpSpPr>
        <p:grpSpPr>
          <a:xfrm>
            <a:off x="2231740" y="1727789"/>
            <a:ext cx="4752975" cy="474662"/>
            <a:chOff x="2231740" y="1586186"/>
            <a:chExt cx="4752975" cy="474662"/>
          </a:xfrm>
        </p:grpSpPr>
        <p:pic>
          <p:nvPicPr>
            <p:cNvPr id="17" name="Picture 31" descr="기본도식_purple_long_bar"/>
            <p:cNvPicPr>
              <a:picLocks noChangeAspect="1" noChangeArrowheads="1"/>
            </p:cNvPicPr>
            <p:nvPr/>
          </p:nvPicPr>
          <p:blipFill>
            <a:blip r:embed="rId6" cstate="print"/>
            <a:srcRect/>
            <a:stretch>
              <a:fillRect/>
            </a:stretch>
          </p:blipFill>
          <p:spPr bwMode="auto">
            <a:xfrm>
              <a:off x="2231740" y="1586186"/>
              <a:ext cx="4752975" cy="474662"/>
            </a:xfrm>
            <a:prstGeom prst="rect">
              <a:avLst/>
            </a:prstGeom>
            <a:noFill/>
            <a:effectLst>
              <a:outerShdw dist="28398" dir="3806097" algn="ctr" rotWithShape="0">
                <a:srgbClr val="808080"/>
              </a:outerShdw>
            </a:effectLst>
          </p:spPr>
        </p:pic>
        <p:sp>
          <p:nvSpPr>
            <p:cNvPr id="19" name="TextBox 12"/>
            <p:cNvSpPr txBox="1">
              <a:spLocks noChangeArrowheads="1"/>
            </p:cNvSpPr>
            <p:nvPr/>
          </p:nvSpPr>
          <p:spPr bwMode="auto">
            <a:xfrm>
              <a:off x="2303748" y="1586186"/>
              <a:ext cx="4362450" cy="354012"/>
            </a:xfrm>
            <a:prstGeom prst="rect">
              <a:avLst/>
            </a:prstGeom>
            <a:noFill/>
            <a:ln w="9525">
              <a:noFill/>
              <a:miter lim="800000"/>
              <a:headEnd/>
              <a:tailEnd/>
            </a:ln>
            <a:effectLst>
              <a:outerShdw dist="17961" dir="2700000" algn="ctr" rotWithShape="0">
                <a:schemeClr val="bg2"/>
              </a:outerShdw>
            </a:effectLst>
          </p:spPr>
          <p:txBody>
            <a:bodyPr>
              <a:spAutoFit/>
            </a:bodyPr>
            <a:lstStyle/>
            <a:p>
              <a:pPr algn="ctr">
                <a:defRPr/>
              </a:pPr>
              <a:r>
                <a:rPr lang="en-US" altLang="ko-KR" sz="1700" b="1" dirty="0">
                  <a:solidFill>
                    <a:schemeClr val="bg1"/>
                  </a:solidFill>
                  <a:latin typeface="Arial" pitchFamily="34" charset="0"/>
                  <a:ea typeface="HY헤드라인M" pitchFamily="18" charset="-127"/>
                  <a:cs typeface="Arial" pitchFamily="34" charset="0"/>
                </a:rPr>
                <a:t>Top 5 Export Items (%)</a:t>
              </a:r>
              <a:endParaRPr lang="ko-KR" altLang="en-US" sz="1700" b="1" dirty="0">
                <a:solidFill>
                  <a:schemeClr val="bg1"/>
                </a:solidFill>
                <a:latin typeface="Arial" pitchFamily="34" charset="0"/>
                <a:ea typeface="HY헤드라인M" pitchFamily="18" charset="-127"/>
                <a:cs typeface="Arial" pitchFamily="34" charset="0"/>
              </a:endParaRPr>
            </a:p>
          </p:txBody>
        </p:sp>
      </p:grpSp>
      <p:sp>
        <p:nvSpPr>
          <p:cNvPr id="90185" name="직사각형 20"/>
          <p:cNvSpPr>
            <a:spLocks noChangeArrowheads="1"/>
          </p:cNvSpPr>
          <p:nvPr/>
        </p:nvSpPr>
        <p:spPr bwMode="auto">
          <a:xfrm>
            <a:off x="45876" y="6590109"/>
            <a:ext cx="7010400" cy="295275"/>
          </a:xfrm>
          <a:prstGeom prst="rect">
            <a:avLst/>
          </a:prstGeom>
          <a:noFill/>
          <a:ln w="9525">
            <a:noFill/>
            <a:miter lim="800000"/>
            <a:headEnd/>
            <a:tailEnd/>
          </a:ln>
        </p:spPr>
        <p:txBody>
          <a:bodyPr>
            <a:spAutoFit/>
          </a:bodyPr>
          <a:lstStyle/>
          <a:p>
            <a:pPr marL="200025" indent="-200025" latinLnBrk="0">
              <a:lnSpc>
                <a:spcPct val="110000"/>
              </a:lnSpc>
              <a:spcBef>
                <a:spcPct val="10000"/>
              </a:spcBef>
              <a:buSzPct val="110000"/>
              <a:buFont typeface="Wingdings" pitchFamily="2" charset="2"/>
              <a:buNone/>
            </a:pPr>
            <a:r>
              <a:rPr lang="en-US" altLang="ko-KR" sz="1200" b="1" dirty="0">
                <a:solidFill>
                  <a:srgbClr val="000000"/>
                </a:solidFill>
                <a:latin typeface="Arial" charset="0"/>
                <a:ea typeface="HY헤드라인M" pitchFamily="18" charset="-127"/>
                <a:cs typeface="Arial" charset="0"/>
              </a:rPr>
              <a:t>Source: KOTIS</a:t>
            </a:r>
          </a:p>
        </p:txBody>
      </p:sp>
      <p:graphicFrame>
        <p:nvGraphicFramePr>
          <p:cNvPr id="23" name="표 22"/>
          <p:cNvGraphicFramePr>
            <a:graphicFrameLocks noGrp="1"/>
          </p:cNvGraphicFramePr>
          <p:nvPr>
            <p:extLst>
              <p:ext uri="{D42A27DB-BD31-4B8C-83A1-F6EECF244321}">
                <p14:modId xmlns:p14="http://schemas.microsoft.com/office/powerpoint/2010/main" xmlns="" val="1191462137"/>
              </p:ext>
            </p:extLst>
          </p:nvPr>
        </p:nvGraphicFramePr>
        <p:xfrm>
          <a:off x="119510" y="2323558"/>
          <a:ext cx="8916986" cy="3886203"/>
        </p:xfrm>
        <a:graphic>
          <a:graphicData uri="http://schemas.openxmlformats.org/drawingml/2006/table">
            <a:tbl>
              <a:tblPr/>
              <a:tblGrid>
                <a:gridCol w="453032"/>
                <a:gridCol w="1083134"/>
                <a:gridCol w="1187485"/>
                <a:gridCol w="1221769"/>
                <a:gridCol w="1221977"/>
                <a:gridCol w="1226295"/>
                <a:gridCol w="1224136"/>
                <a:gridCol w="1299158"/>
              </a:tblGrid>
              <a:tr h="554038">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한양신명조"/>
                          <a:cs typeface="Arial" charset="0"/>
                        </a:rPr>
                        <a:t>Rank</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1970</a:t>
                      </a:r>
                    </a:p>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1980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1990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2000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2005</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2010</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2013</a:t>
                      </a:r>
                    </a:p>
                    <a:p>
                      <a:pPr marL="0" marR="0" lvl="0" indent="0" algn="ctr" defTabSz="914400" rtl="0" eaLnBrk="1" fontAlgn="base" latinLnBrk="1" hangingPunct="1">
                        <a:lnSpc>
                          <a:spcPct val="150000"/>
                        </a:lnSpc>
                        <a:spcBef>
                          <a:spcPct val="0"/>
                        </a:spcBef>
                        <a:spcAft>
                          <a:spcPct val="0"/>
                        </a:spcAft>
                        <a:buClrTx/>
                        <a:buSzTx/>
                        <a:buFontTx/>
                        <a:buNone/>
                        <a:tabLst/>
                      </a:pPr>
                      <a:r>
                        <a:rPr kumimoji="0" lang="en-US" altLang="ko-KR" sz="1200" b="1" i="0" u="none" strike="noStrike" cap="none" normalizeH="0" baseline="0" dirty="0" smtClean="0">
                          <a:ln>
                            <a:noFill/>
                          </a:ln>
                          <a:solidFill>
                            <a:schemeClr val="bg1"/>
                          </a:solidFill>
                          <a:effectLst/>
                          <a:latin typeface="Arial" charset="0"/>
                          <a:ea typeface="굴림" charset="-127"/>
                          <a:cs typeface="Arial" charset="0"/>
                        </a:rPr>
                        <a:t>Item (Share)</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425450">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Arial" charset="0"/>
                          <a:ea typeface="한양신명조"/>
                          <a:cs typeface="Arial" charset="0"/>
                        </a:rPr>
                        <a:t>1</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Textiles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40.8)</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 Garments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 (16.0)</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 </a:t>
                      </a:r>
                      <a:r>
                        <a:rPr lang="en-US" sz="1200" kern="0" spc="0" dirty="0" smtClean="0">
                          <a:solidFill>
                            <a:srgbClr val="000000"/>
                          </a:solidFill>
                          <a:effectLst/>
                          <a:latin typeface="Arial"/>
                        </a:rPr>
                        <a:t>Garments</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11.7)</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Semiconductor</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15.1)</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Semiconductor</a:t>
                      </a:r>
                      <a:endParaRPr lang="en-US" sz="1200" kern="0" spc="0" dirty="0">
                        <a:solidFill>
                          <a:srgbClr val="000000"/>
                        </a:solidFill>
                        <a:effectLst/>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10.5)</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Semiconductor </a:t>
                      </a:r>
                      <a:endParaRPr lang="en-US" sz="1200" kern="0" spc="0" dirty="0">
                        <a:solidFill>
                          <a:srgbClr val="000000"/>
                        </a:solidFill>
                        <a:effectLst/>
                        <a:latin typeface="+mn-lt"/>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10.9) </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defTabSz="914400" rtl="0" eaLnBrk="1" fontAlgn="base" latinLnBrk="1" hangingPunct="1">
                        <a:lnSpc>
                          <a:spcPct val="160000"/>
                        </a:lnSpc>
                        <a:spcBef>
                          <a:spcPts val="0"/>
                        </a:spcBef>
                        <a:spcAft>
                          <a:spcPts val="0"/>
                        </a:spcAft>
                        <a:buClrTx/>
                        <a:buSzTx/>
                        <a:buFontTx/>
                        <a:buNone/>
                        <a:tabLst/>
                        <a:defRPr/>
                      </a:pPr>
                      <a:r>
                        <a:rPr lang="en-US" altLang="ko-KR" sz="1200" kern="0" spc="0" dirty="0" smtClean="0">
                          <a:solidFill>
                            <a:srgbClr val="000000"/>
                          </a:solidFill>
                          <a:effectLst/>
                          <a:latin typeface="Arial"/>
                          <a:ea typeface="+mn-ea"/>
                          <a:cs typeface="+mn-cs"/>
                        </a:rPr>
                        <a:t>Semiconductor  </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ea typeface="+mn-ea"/>
                          <a:cs typeface="+mn-cs"/>
                        </a:rPr>
                        <a:t>(10.2)</a:t>
                      </a:r>
                      <a:endParaRPr lang="en-US" sz="1200"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395288">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smtClean="0">
                          <a:ln>
                            <a:noFill/>
                          </a:ln>
                          <a:solidFill>
                            <a:srgbClr val="000000"/>
                          </a:solidFill>
                          <a:effectLst/>
                          <a:latin typeface="Arial" charset="0"/>
                          <a:ea typeface="굴림" charset="-127"/>
                          <a:cs typeface="Arial" charset="0"/>
                        </a:rPr>
                        <a:t>2</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Plywood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11.0)</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Steel </a:t>
                      </a:r>
                      <a:r>
                        <a:rPr lang="en-US" sz="1200" kern="0" spc="0" dirty="0" smtClean="0">
                          <a:solidFill>
                            <a:srgbClr val="000000"/>
                          </a:solidFill>
                          <a:effectLst/>
                          <a:latin typeface="Arial"/>
                        </a:rPr>
                        <a:t>Products (5.4</a:t>
                      </a:r>
                      <a:r>
                        <a:rPr lang="en-US" sz="1200" kern="0" spc="0" dirty="0">
                          <a:solidFill>
                            <a:srgbClr val="000000"/>
                          </a:solidFill>
                          <a:effectLst/>
                          <a:latin typeface="Arial"/>
                        </a:rPr>
                        <a:t>)</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Semiconductor</a:t>
                      </a:r>
                      <a:endParaRPr lang="en-US" sz="1200" kern="0" spc="0" dirty="0">
                        <a:solidFill>
                          <a:srgbClr val="000000"/>
                        </a:solidFill>
                        <a:effectLst/>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7.0)</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Computer</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(8.5</a:t>
                      </a:r>
                      <a:r>
                        <a:rPr lang="en-US" sz="1200" kern="0" spc="0" dirty="0">
                          <a:solidFill>
                            <a:srgbClr val="000000"/>
                          </a:solidFill>
                          <a:effectLst/>
                          <a:latin typeface="Arial"/>
                        </a:rPr>
                        <a:t>)</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Automobile </a:t>
                      </a:r>
                      <a:r>
                        <a:rPr lang="en-US" sz="1200" kern="0" spc="0" dirty="0">
                          <a:solidFill>
                            <a:srgbClr val="000000"/>
                          </a:solidFill>
                          <a:effectLst/>
                          <a:latin typeface="Arial"/>
                        </a:rPr>
                        <a:t>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10.4)</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Vessel  </a:t>
                      </a:r>
                      <a:r>
                        <a:rPr lang="en-US" sz="1200" kern="0" spc="0" dirty="0" smtClean="0">
                          <a:solidFill>
                            <a:srgbClr val="000000"/>
                          </a:solidFill>
                          <a:effectLst/>
                          <a:latin typeface="Arial"/>
                        </a:rPr>
                        <a:t> </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10.5)</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altLang="ko-KR" sz="1200" kern="0" spc="0" dirty="0" smtClean="0">
                          <a:solidFill>
                            <a:srgbClr val="000000"/>
                          </a:solidFill>
                          <a:effectLst/>
                          <a:latin typeface="Arial"/>
                          <a:ea typeface="+mn-ea"/>
                          <a:cs typeface="+mn-cs"/>
                        </a:rPr>
                        <a:t>Petroleum Product  </a:t>
                      </a:r>
                      <a:r>
                        <a:rPr lang="en-US" sz="1200" kern="0" spc="0" dirty="0" smtClean="0">
                          <a:solidFill>
                            <a:srgbClr val="000000"/>
                          </a:solidFill>
                          <a:effectLst/>
                          <a:latin typeface="Arial"/>
                          <a:ea typeface="+mn-ea"/>
                          <a:cs typeface="+mn-cs"/>
                        </a:rPr>
                        <a:t>(9.4)</a:t>
                      </a:r>
                      <a:endParaRPr lang="en-US" sz="1200"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395288">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smtClean="0">
                          <a:ln>
                            <a:noFill/>
                          </a:ln>
                          <a:solidFill>
                            <a:srgbClr val="000000"/>
                          </a:solidFill>
                          <a:effectLst/>
                          <a:latin typeface="Arial" charset="0"/>
                          <a:ea typeface="굴림" charset="-127"/>
                          <a:cs typeface="Arial" charset="0"/>
                        </a:rPr>
                        <a:t>3</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Wings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10.8)</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Footwear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5.2)</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Footwear </a:t>
                      </a:r>
                      <a:r>
                        <a:rPr lang="en-US" sz="1200" kern="0" spc="0" dirty="0" smtClean="0">
                          <a:solidFill>
                            <a:srgbClr val="000000"/>
                          </a:solidFill>
                          <a:effectLst/>
                          <a:latin typeface="Arial"/>
                        </a:rPr>
                        <a:t> </a:t>
                      </a:r>
                      <a:r>
                        <a:rPr lang="en-US" sz="1200" kern="0" spc="0" dirty="0">
                          <a:solidFill>
                            <a:srgbClr val="000000"/>
                          </a:solidFill>
                          <a:effectLst/>
                          <a:latin typeface="Arial"/>
                        </a:rPr>
                        <a:t>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6.6)</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Automobile</a:t>
                      </a:r>
                      <a:r>
                        <a:rPr lang="en-US" sz="1200" kern="0" spc="0" dirty="0">
                          <a:solidFill>
                            <a:srgbClr val="000000"/>
                          </a:solidFill>
                          <a:effectLst/>
                          <a:latin typeface="Arial"/>
                        </a:rPr>
                        <a:t> </a:t>
                      </a:r>
                      <a:r>
                        <a:rPr lang="en-US" altLang="ko-KR" sz="1200" kern="0" spc="0" dirty="0" smtClean="0">
                          <a:solidFill>
                            <a:srgbClr val="000000"/>
                          </a:solidFill>
                          <a:effectLst/>
                          <a:latin typeface="Arial"/>
                        </a:rPr>
                        <a:t> </a:t>
                      </a:r>
                      <a:r>
                        <a:rPr lang="en-US" sz="1200" kern="0" spc="0" dirty="0">
                          <a:solidFill>
                            <a:srgbClr val="000000"/>
                          </a:solidFill>
                          <a:effectLst/>
                          <a:latin typeface="Arial"/>
                        </a:rPr>
                        <a:t>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7.7)</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Wireless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Telecom</a:t>
                      </a:r>
                      <a:r>
                        <a:rPr lang="en-US" sz="1200" kern="0" spc="0" dirty="0">
                          <a:solidFill>
                            <a:srgbClr val="000000"/>
                          </a:solidFill>
                          <a:effectLst/>
                          <a:latin typeface="Arial"/>
                        </a:rPr>
                        <a:t>   (9.7)</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Automobile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7.6)</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defTabSz="914400" rtl="0" eaLnBrk="1" fontAlgn="base" latinLnBrk="1" hangingPunct="1">
                        <a:lnSpc>
                          <a:spcPct val="160000"/>
                        </a:lnSpc>
                        <a:spcBef>
                          <a:spcPts val="0"/>
                        </a:spcBef>
                        <a:spcAft>
                          <a:spcPts val="0"/>
                        </a:spcAft>
                        <a:buClrTx/>
                        <a:buSzTx/>
                        <a:buFontTx/>
                        <a:buNone/>
                        <a:tabLst/>
                        <a:defRPr/>
                      </a:pPr>
                      <a:r>
                        <a:rPr lang="en-US" altLang="ko-KR" sz="1200" kern="0" spc="0" dirty="0" smtClean="0">
                          <a:solidFill>
                            <a:srgbClr val="000000"/>
                          </a:solidFill>
                          <a:effectLst/>
                          <a:latin typeface="Arial"/>
                          <a:ea typeface="+mn-ea"/>
                          <a:cs typeface="+mn-cs"/>
                        </a:rPr>
                        <a:t>Automobile  </a:t>
                      </a:r>
                      <a:endParaRPr lang="en-US" sz="1200" kern="0" spc="0" dirty="0" smtClean="0">
                        <a:solidFill>
                          <a:srgbClr val="000000"/>
                        </a:solidFill>
                        <a:effectLst/>
                        <a:latin typeface="Arial"/>
                        <a:ea typeface="+mn-ea"/>
                        <a:cs typeface="+mn-cs"/>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ea typeface="+mn-ea"/>
                          <a:cs typeface="+mn-cs"/>
                        </a:rPr>
                        <a:t>(8.7)</a:t>
                      </a:r>
                      <a:endParaRPr lang="en-US" sz="1200"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401638">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smtClean="0">
                          <a:ln>
                            <a:noFill/>
                          </a:ln>
                          <a:solidFill>
                            <a:srgbClr val="000000"/>
                          </a:solidFill>
                          <a:effectLst/>
                          <a:latin typeface="Arial" charset="0"/>
                          <a:ea typeface="굴림" charset="-127"/>
                          <a:cs typeface="Arial" charset="0"/>
                        </a:rPr>
                        <a:t>4</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Iron ores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 </a:t>
                      </a:r>
                      <a:r>
                        <a:rPr lang="en-US" sz="1200" kern="0" spc="0" dirty="0">
                          <a:solidFill>
                            <a:srgbClr val="000000"/>
                          </a:solidFill>
                          <a:effectLst/>
                          <a:latin typeface="Arial"/>
                        </a:rPr>
                        <a:t>(5.9)</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Vessel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3.6)</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Video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Apparatus</a:t>
                      </a:r>
                      <a:r>
                        <a:rPr lang="en-US" sz="1200" kern="0" spc="0" dirty="0">
                          <a:solidFill>
                            <a:srgbClr val="000000"/>
                          </a:solidFill>
                          <a:effectLst/>
                          <a:latin typeface="Arial"/>
                        </a:rPr>
                        <a:t>  </a:t>
                      </a:r>
                      <a:r>
                        <a:rPr lang="en-US" sz="1200" kern="0" spc="0" dirty="0" smtClean="0">
                          <a:solidFill>
                            <a:srgbClr val="000000"/>
                          </a:solidFill>
                          <a:effectLst/>
                          <a:latin typeface="Arial"/>
                        </a:rPr>
                        <a:t>(</a:t>
                      </a:r>
                      <a:r>
                        <a:rPr lang="en-US" sz="1200" kern="0" spc="0" dirty="0">
                          <a:solidFill>
                            <a:srgbClr val="000000"/>
                          </a:solidFill>
                          <a:effectLst/>
                          <a:latin typeface="Arial"/>
                        </a:rPr>
                        <a:t>5.6)</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Petrochemical </a:t>
                      </a:r>
                      <a:endParaRPr lang="en-US" sz="1200" kern="0" spc="0" dirty="0">
                        <a:solidFill>
                          <a:srgbClr val="000000"/>
                        </a:solidFill>
                        <a:effectLst/>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Products</a:t>
                      </a:r>
                      <a:r>
                        <a:rPr lang="en-US" sz="1200" kern="0" spc="0" dirty="0">
                          <a:solidFill>
                            <a:srgbClr val="000000"/>
                          </a:solidFill>
                          <a:effectLst/>
                          <a:latin typeface="Arial"/>
                        </a:rPr>
                        <a:t>   (5.3)</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Vessel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t>
                      </a:r>
                      <a:r>
                        <a:rPr lang="en-US" sz="1200" kern="0" spc="0" dirty="0">
                          <a:solidFill>
                            <a:srgbClr val="000000"/>
                          </a:solidFill>
                          <a:effectLst/>
                          <a:latin typeface="Arial"/>
                        </a:rPr>
                        <a:t>6.2)</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Flat display and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Sensor (</a:t>
                      </a:r>
                      <a:r>
                        <a:rPr lang="en-US" sz="1200" kern="0" spc="0" dirty="0">
                          <a:solidFill>
                            <a:srgbClr val="000000"/>
                          </a:solidFill>
                          <a:effectLst/>
                          <a:latin typeface="Arial"/>
                        </a:rPr>
                        <a:t>7.0)</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altLang="ko-KR" sz="1200" kern="0" spc="0" dirty="0" smtClean="0">
                          <a:solidFill>
                            <a:srgbClr val="000000"/>
                          </a:solidFill>
                          <a:effectLst/>
                          <a:latin typeface="Arial"/>
                          <a:ea typeface="+mn-ea"/>
                          <a:cs typeface="+mn-cs"/>
                        </a:rPr>
                        <a:t>Petrochemical</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ea typeface="+mn-ea"/>
                          <a:cs typeface="+mn-cs"/>
                        </a:rPr>
                        <a:t>Products (8.6)</a:t>
                      </a:r>
                      <a:endParaRPr lang="en-US" sz="1200"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368300">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smtClean="0">
                          <a:ln>
                            <a:noFill/>
                          </a:ln>
                          <a:solidFill>
                            <a:srgbClr val="000000"/>
                          </a:solidFill>
                          <a:effectLst/>
                          <a:latin typeface="Arial" charset="0"/>
                          <a:ea typeface="굴림" charset="-127"/>
                          <a:cs typeface="Arial" charset="0"/>
                        </a:rPr>
                        <a:t>5</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Electronic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Goods</a:t>
                      </a:r>
                      <a:r>
                        <a:rPr lang="en-US" sz="1200" kern="0" spc="0" dirty="0">
                          <a:solidFill>
                            <a:srgbClr val="000000"/>
                          </a:solidFill>
                          <a:effectLst/>
                          <a:latin typeface="Arial"/>
                        </a:rPr>
                        <a:t>    (3.5)</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Audio </a:t>
                      </a:r>
                      <a:endParaRPr lang="en-US" sz="1200" kern="0" spc="0" dirty="0" smtClean="0">
                        <a:solidFill>
                          <a:srgbClr val="000000"/>
                        </a:solidFill>
                        <a:effectLst/>
                        <a:latin typeface="Arial"/>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Apparatus </a:t>
                      </a:r>
                      <a:r>
                        <a:rPr lang="en-US" sz="1200" kern="0" spc="0" dirty="0">
                          <a:solidFill>
                            <a:srgbClr val="000000"/>
                          </a:solidFill>
                          <a:effectLst/>
                          <a:latin typeface="Arial"/>
                        </a:rPr>
                        <a:t>(3.4)</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Vessel     (4.4)</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Vessel  </a:t>
                      </a:r>
                      <a:r>
                        <a:rPr lang="en-US" sz="1200" kern="0" spc="0" dirty="0" smtClean="0">
                          <a:solidFill>
                            <a:srgbClr val="000000"/>
                          </a:solidFill>
                          <a:effectLst/>
                          <a:latin typeface="Arial"/>
                        </a:rPr>
                        <a:t> </a:t>
                      </a:r>
                      <a:r>
                        <a:rPr lang="en-US" sz="1200" kern="0" spc="0" dirty="0">
                          <a:solidFill>
                            <a:srgbClr val="000000"/>
                          </a:solidFill>
                          <a:effectLst/>
                          <a:latin typeface="Arial"/>
                        </a:rPr>
                        <a:t>  (4.9)</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a:solidFill>
                            <a:srgbClr val="000000"/>
                          </a:solidFill>
                          <a:effectLst/>
                          <a:latin typeface="Arial"/>
                        </a:rPr>
                        <a:t>Petrochemical </a:t>
                      </a:r>
                      <a:endParaRPr lang="en-US" sz="1200" kern="0" spc="0" dirty="0">
                        <a:solidFill>
                          <a:srgbClr val="000000"/>
                        </a:solidFill>
                        <a:effectLst/>
                      </a:endParaRP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Products </a:t>
                      </a:r>
                      <a:r>
                        <a:rPr lang="en-US" sz="1200" kern="0" spc="0" dirty="0">
                          <a:solidFill>
                            <a:srgbClr val="000000"/>
                          </a:solidFill>
                          <a:effectLst/>
                          <a:latin typeface="Arial"/>
                        </a:rPr>
                        <a:t>   (5.4)</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Petrochemical</a:t>
                      </a:r>
                    </a:p>
                    <a:p>
                      <a:pPr marL="0" marR="0" indent="0" algn="just" fontAlgn="base" latinLnBrk="1">
                        <a:lnSpc>
                          <a:spcPct val="160000"/>
                        </a:lnSpc>
                        <a:spcBef>
                          <a:spcPts val="0"/>
                        </a:spcBef>
                        <a:spcAft>
                          <a:spcPts val="0"/>
                        </a:spcAft>
                      </a:pPr>
                      <a:r>
                        <a:rPr lang="en-US" sz="1200" kern="0" spc="0" dirty="0" smtClean="0">
                          <a:solidFill>
                            <a:srgbClr val="000000"/>
                          </a:solidFill>
                          <a:effectLst/>
                          <a:latin typeface="Arial"/>
                        </a:rPr>
                        <a:t> </a:t>
                      </a:r>
                      <a:r>
                        <a:rPr lang="en-US" sz="1200" kern="0" spc="0" dirty="0">
                          <a:solidFill>
                            <a:srgbClr val="000000"/>
                          </a:solidFill>
                          <a:effectLst/>
                          <a:latin typeface="Arial"/>
                        </a:rPr>
                        <a:t>Products   (6.8)</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just" fontAlgn="base" latinLnBrk="1">
                        <a:lnSpc>
                          <a:spcPct val="160000"/>
                        </a:lnSpc>
                        <a:spcBef>
                          <a:spcPts val="0"/>
                        </a:spcBef>
                        <a:spcAft>
                          <a:spcPts val="0"/>
                        </a:spcAft>
                      </a:pPr>
                      <a:r>
                        <a:rPr lang="en-US" altLang="ko-KR" sz="1200" kern="0" spc="0" dirty="0" smtClean="0">
                          <a:solidFill>
                            <a:srgbClr val="000000"/>
                          </a:solidFill>
                          <a:effectLst/>
                          <a:latin typeface="Arial"/>
                          <a:ea typeface="+mn-ea"/>
                          <a:cs typeface="+mn-cs"/>
                        </a:rPr>
                        <a:t>General machinery </a:t>
                      </a:r>
                      <a:r>
                        <a:rPr lang="en-US" sz="1200" kern="0" spc="0" dirty="0" smtClean="0">
                          <a:solidFill>
                            <a:srgbClr val="000000"/>
                          </a:solidFill>
                          <a:effectLst/>
                          <a:latin typeface="Arial"/>
                          <a:ea typeface="+mn-ea"/>
                          <a:cs typeface="+mn-cs"/>
                        </a:rPr>
                        <a:t>(8.3)</a:t>
                      </a:r>
                      <a:endParaRPr lang="en-US" sz="1200"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r h="419100">
                <a:tc>
                  <a:txBody>
                    <a:bodyPr/>
                    <a:lstStyle/>
                    <a:p>
                      <a:pPr marL="0" marR="0" lvl="0" indent="0" algn="ctr" defTabSz="914400" rtl="0" eaLnBrk="1" fontAlgn="base" latinLnBrk="0" hangingPunct="1">
                        <a:lnSpc>
                          <a:spcPct val="160000"/>
                        </a:lnSpc>
                        <a:spcBef>
                          <a:spcPct val="0"/>
                        </a:spcBef>
                        <a:spcAft>
                          <a:spcPct val="0"/>
                        </a:spcAft>
                        <a:buClrTx/>
                        <a:buSzTx/>
                        <a:buFontTx/>
                        <a:buNone/>
                        <a:tabLst/>
                      </a:pPr>
                      <a:r>
                        <a:rPr kumimoji="0" lang="en-US" altLang="ko-KR" sz="1200" b="1" i="0" u="none" strike="noStrike" cap="none" normalizeH="0" baseline="0" dirty="0" smtClean="0">
                          <a:ln>
                            <a:noFill/>
                          </a:ln>
                          <a:solidFill>
                            <a:srgbClr val="000000"/>
                          </a:solidFill>
                          <a:effectLst/>
                          <a:latin typeface="Arial" charset="0"/>
                          <a:ea typeface="굴림" charset="-127"/>
                          <a:cs typeface="Arial" charset="0"/>
                        </a:rPr>
                        <a:t>Total</a:t>
                      </a:r>
                    </a:p>
                  </a:txBody>
                  <a:tcPr marL="10442" marR="10442" marT="10442" marB="104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indent="0" algn="ctr" fontAlgn="base" latinLnBrk="1">
                        <a:lnSpc>
                          <a:spcPct val="110000"/>
                        </a:lnSpc>
                        <a:spcBef>
                          <a:spcPts val="240"/>
                        </a:spcBef>
                        <a:spcAft>
                          <a:spcPts val="0"/>
                        </a:spcAft>
                      </a:pPr>
                      <a:r>
                        <a:rPr lang="en-US" sz="1200" b="1" kern="0" spc="0" dirty="0">
                          <a:solidFill>
                            <a:srgbClr val="000000"/>
                          </a:solidFill>
                          <a:effectLst/>
                          <a:latin typeface="Arial"/>
                        </a:rPr>
                        <a:t>72.0</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240"/>
                        </a:spcBef>
                        <a:spcAft>
                          <a:spcPts val="0"/>
                        </a:spcAft>
                      </a:pPr>
                      <a:r>
                        <a:rPr lang="en-US" sz="1200" b="1" kern="0" spc="0" dirty="0">
                          <a:solidFill>
                            <a:srgbClr val="000000"/>
                          </a:solidFill>
                          <a:effectLst/>
                          <a:latin typeface="Arial"/>
                        </a:rPr>
                        <a:t>33.6</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240"/>
                        </a:spcBef>
                        <a:spcAft>
                          <a:spcPts val="0"/>
                        </a:spcAft>
                      </a:pPr>
                      <a:r>
                        <a:rPr lang="en-US" sz="1200" b="1" kern="0" spc="0" dirty="0">
                          <a:solidFill>
                            <a:srgbClr val="000000"/>
                          </a:solidFill>
                          <a:effectLst/>
                          <a:latin typeface="Arial"/>
                        </a:rPr>
                        <a:t>35.3</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240"/>
                        </a:spcBef>
                        <a:spcAft>
                          <a:spcPts val="0"/>
                        </a:spcAft>
                      </a:pPr>
                      <a:r>
                        <a:rPr lang="en-US" sz="1200" b="1" kern="0" spc="0">
                          <a:solidFill>
                            <a:srgbClr val="000000"/>
                          </a:solidFill>
                          <a:effectLst/>
                          <a:latin typeface="Arial"/>
                        </a:rPr>
                        <a:t>41.5</a:t>
                      </a:r>
                      <a:endParaRPr lang="en-US" sz="12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240"/>
                        </a:spcBef>
                        <a:spcAft>
                          <a:spcPts val="0"/>
                        </a:spcAft>
                      </a:pPr>
                      <a:r>
                        <a:rPr lang="en-US" sz="1200" b="1" kern="0" spc="0">
                          <a:solidFill>
                            <a:srgbClr val="000000"/>
                          </a:solidFill>
                          <a:effectLst/>
                          <a:latin typeface="Arial"/>
                        </a:rPr>
                        <a:t>42.2</a:t>
                      </a:r>
                      <a:endParaRPr lang="en-US" sz="1200" kern="0" spc="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fontAlgn="base" latinLnBrk="1">
                        <a:lnSpc>
                          <a:spcPct val="110000"/>
                        </a:lnSpc>
                        <a:spcBef>
                          <a:spcPts val="240"/>
                        </a:spcBef>
                        <a:spcAft>
                          <a:spcPts val="0"/>
                        </a:spcAft>
                      </a:pPr>
                      <a:r>
                        <a:rPr lang="en-US" sz="1200" b="1" kern="0" spc="0" dirty="0">
                          <a:solidFill>
                            <a:srgbClr val="000000"/>
                          </a:solidFill>
                          <a:effectLst/>
                          <a:latin typeface="Arial"/>
                        </a:rPr>
                        <a:t>42.7</a:t>
                      </a:r>
                      <a:endParaRPr lang="en-US" sz="1200" kern="0" spc="0" dirty="0">
                        <a:solidFill>
                          <a:srgbClr val="000000"/>
                        </a:solidFill>
                        <a:effectLs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p>
                      <a:pPr marL="0" marR="0" indent="0" algn="ctr" defTabSz="914400" rtl="0" eaLnBrk="1" fontAlgn="base" latinLnBrk="1" hangingPunct="1">
                        <a:lnSpc>
                          <a:spcPct val="110000"/>
                        </a:lnSpc>
                        <a:spcBef>
                          <a:spcPts val="240"/>
                        </a:spcBef>
                        <a:spcAft>
                          <a:spcPts val="0"/>
                        </a:spcAft>
                      </a:pPr>
                      <a:r>
                        <a:rPr lang="en-US" sz="1200" b="1" kern="0" spc="0" dirty="0" smtClean="0">
                          <a:solidFill>
                            <a:srgbClr val="000000"/>
                          </a:solidFill>
                          <a:effectLst/>
                          <a:latin typeface="Arial"/>
                          <a:ea typeface="+mn-ea"/>
                          <a:cs typeface="+mn-cs"/>
                        </a:rPr>
                        <a:t>45.2</a:t>
                      </a:r>
                      <a:endParaRPr lang="en-US" sz="1200" b="1" kern="0" spc="0" dirty="0">
                        <a:solidFill>
                          <a:srgbClr val="000000"/>
                        </a:solidFill>
                        <a:effectLst/>
                        <a:latin typeface="Arial"/>
                        <a:ea typeface="+mn-ea"/>
                        <a:cs typeface="+mn-cs"/>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r>
            </a:tbl>
          </a:graphicData>
        </a:graphic>
      </p:graphicFrame>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7"/>
          <p:cNvSpPr>
            <a:spLocks noGrp="1" noChangeArrowheads="1"/>
          </p:cNvSpPr>
          <p:nvPr>
            <p:ph type="sldNum" sz="quarter" idx="10"/>
          </p:nvPr>
        </p:nvSpPr>
        <p:spPr>
          <a:noFill/>
        </p:spPr>
        <p:txBody>
          <a:bodyPr/>
          <a:lstStyle/>
          <a:p>
            <a:r>
              <a:rPr lang="en-US" altLang="ko-KR" smtClean="0"/>
              <a:t>- </a:t>
            </a:r>
            <a:fld id="{9B015BE7-B809-4172-B4D3-83B05EBB6ADD}" type="slidenum">
              <a:rPr lang="en-US" altLang="ko-KR" smtClean="0"/>
              <a:pPr/>
              <a:t>25</a:t>
            </a:fld>
            <a:r>
              <a:rPr lang="en-US" altLang="ko-KR" smtClean="0"/>
              <a:t> -</a:t>
            </a:r>
          </a:p>
        </p:txBody>
      </p:sp>
      <p:sp>
        <p:nvSpPr>
          <p:cNvPr id="49154"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B1149353-9129-4FCC-AD7A-F79FD5F8C2FE}" type="slidenum">
              <a:rPr lang="en-US" altLang="ko-KR" sz="1100">
                <a:solidFill>
                  <a:srgbClr val="000000"/>
                </a:solidFill>
                <a:latin typeface="HY견고딕" pitchFamily="18" charset="-127"/>
                <a:ea typeface="HY견고딕" pitchFamily="18" charset="-127"/>
              </a:rPr>
              <a:pPr algn="ctr"/>
              <a:t>25</a:t>
            </a:fld>
            <a:r>
              <a:rPr lang="en-US" altLang="ko-KR" sz="1100">
                <a:solidFill>
                  <a:srgbClr val="000000"/>
                </a:solidFill>
                <a:latin typeface="HY견고딕" pitchFamily="18" charset="-127"/>
                <a:ea typeface="HY견고딕" pitchFamily="18" charset="-127"/>
              </a:rPr>
              <a:t> -</a:t>
            </a:r>
          </a:p>
        </p:txBody>
      </p:sp>
      <p:sp>
        <p:nvSpPr>
          <p:cNvPr id="49155"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6E2C42BF-BC89-44E0-B53E-3A2E7F7FB9A3}" type="slidenum">
              <a:rPr lang="en-US" altLang="ko-KR" sz="1100">
                <a:solidFill>
                  <a:srgbClr val="000000"/>
                </a:solidFill>
                <a:latin typeface="HY견고딕" pitchFamily="18" charset="-127"/>
                <a:ea typeface="HY견고딕" pitchFamily="18" charset="-127"/>
              </a:rPr>
              <a:pPr algn="ctr"/>
              <a:t>25</a:t>
            </a:fld>
            <a:r>
              <a:rPr lang="en-US" altLang="ko-KR" sz="1100">
                <a:solidFill>
                  <a:srgbClr val="000000"/>
                </a:solidFill>
                <a:latin typeface="HY견고딕" pitchFamily="18" charset="-127"/>
                <a:ea typeface="HY견고딕" pitchFamily="18" charset="-127"/>
              </a:rPr>
              <a:t> -</a:t>
            </a:r>
          </a:p>
        </p:txBody>
      </p:sp>
      <p:grpSp>
        <p:nvGrpSpPr>
          <p:cNvPr id="2" name="Group 11"/>
          <p:cNvGrpSpPr>
            <a:grpSpLocks/>
          </p:cNvGrpSpPr>
          <p:nvPr/>
        </p:nvGrpSpPr>
        <p:grpSpPr bwMode="auto">
          <a:xfrm>
            <a:off x="0" y="0"/>
            <a:ext cx="9144000" cy="6858000"/>
            <a:chOff x="0" y="0"/>
            <a:chExt cx="5760" cy="4320"/>
          </a:xfrm>
        </p:grpSpPr>
        <p:pic>
          <p:nvPicPr>
            <p:cNvPr id="49159" name="Picture 10" descr="간지"/>
            <p:cNvPicPr>
              <a:picLocks noChangeAspect="1" noChangeArrowheads="1"/>
            </p:cNvPicPr>
            <p:nvPr/>
          </p:nvPicPr>
          <p:blipFill>
            <a:blip r:embed="rId3" cstate="print"/>
            <a:srcRect/>
            <a:stretch>
              <a:fillRect/>
            </a:stretch>
          </p:blipFill>
          <p:spPr bwMode="auto">
            <a:xfrm>
              <a:off x="0" y="0"/>
              <a:ext cx="5760" cy="4320"/>
            </a:xfrm>
            <a:prstGeom prst="rect">
              <a:avLst/>
            </a:prstGeom>
            <a:noFill/>
            <a:ln w="9525">
              <a:noFill/>
              <a:miter lim="800000"/>
              <a:headEnd/>
              <a:tailEnd/>
            </a:ln>
          </p:spPr>
        </p:pic>
        <p:pic>
          <p:nvPicPr>
            <p:cNvPr id="49160" name="Picture 24" descr="그림3 copy"/>
            <p:cNvPicPr>
              <a:picLocks noChangeAspect="1" noChangeArrowheads="1"/>
            </p:cNvPicPr>
            <p:nvPr/>
          </p:nvPicPr>
          <p:blipFill>
            <a:blip r:embed="rId4" cstate="print"/>
            <a:srcRect/>
            <a:stretch>
              <a:fillRect/>
            </a:stretch>
          </p:blipFill>
          <p:spPr bwMode="auto">
            <a:xfrm>
              <a:off x="4377" y="767"/>
              <a:ext cx="1325" cy="326"/>
            </a:xfrm>
            <a:prstGeom prst="rect">
              <a:avLst/>
            </a:prstGeom>
            <a:noFill/>
            <a:ln w="9525">
              <a:noFill/>
              <a:miter lim="800000"/>
              <a:headEnd/>
              <a:tailEnd/>
            </a:ln>
          </p:spPr>
        </p:pic>
      </p:grpSp>
      <p:sp>
        <p:nvSpPr>
          <p:cNvPr id="9" name="직사각형 8"/>
          <p:cNvSpPr/>
          <p:nvPr/>
        </p:nvSpPr>
        <p:spPr>
          <a:xfrm>
            <a:off x="3074967" y="1902995"/>
            <a:ext cx="6213557" cy="886397"/>
          </a:xfrm>
          <a:prstGeom prst="rect">
            <a:avLst/>
          </a:prstGeom>
          <a:noFill/>
          <a:ln w="9525" algn="ctr">
            <a:noFill/>
            <a:miter lim="800000"/>
            <a:headEnd/>
            <a:tailEnd/>
          </a:ln>
        </p:spPr>
        <p:txBody>
          <a:bodyPr wrap="square" lIns="0" tIns="0" rIns="0" bIns="0" anchor="ctr">
            <a:spAutoFit/>
          </a:bodyPr>
          <a:lstStyle/>
          <a:p>
            <a:pPr fontAlgn="auto">
              <a:lnSpc>
                <a:spcPct val="90000"/>
              </a:lnSpc>
              <a:spcBef>
                <a:spcPct val="10000"/>
              </a:spcBef>
              <a:spcAft>
                <a:spcPts val="0"/>
              </a:spcAft>
              <a:defRPr/>
            </a:pPr>
            <a:r>
              <a:rPr lang="en-US" altLang="ko-KR" sz="3200" b="1" kern="0" spc="-290" dirty="0" smtClean="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Development of  Automobile Industry </a:t>
            </a:r>
            <a:r>
              <a:rPr lang="en-US" altLang="ko-KR" sz="3200" b="1" kern="0" spc="-200" dirty="0" smtClean="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and Relevant Policies in Korea</a:t>
            </a:r>
            <a:endParaRPr lang="ko-KR" altLang="en-US" sz="3200" b="1" kern="0" spc="-200" dirty="0" smtClean="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endParaRPr>
          </a:p>
        </p:txBody>
      </p:sp>
      <p:pic>
        <p:nvPicPr>
          <p:cNvPr id="11" name="Picture 12" descr="마스터"/>
          <p:cNvPicPr>
            <a:picLocks noChangeAspect="1" noChangeArrowheads="1"/>
          </p:cNvPicPr>
          <p:nvPr/>
        </p:nvPicPr>
        <p:blipFill>
          <a:blip r:embed="rId5" cstate="print"/>
          <a:srcRect l="29433" r="59557"/>
          <a:stretch>
            <a:fillRect/>
          </a:stretch>
        </p:blipFill>
        <p:spPr bwMode="auto">
          <a:xfrm>
            <a:off x="1691680" y="1736812"/>
            <a:ext cx="688975" cy="126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17"/>
          <p:cNvSpPr>
            <a:spLocks noGrp="1" noChangeArrowheads="1"/>
          </p:cNvSpPr>
          <p:nvPr>
            <p:ph type="sldNum" sz="quarter" idx="10"/>
          </p:nvPr>
        </p:nvSpPr>
        <p:spPr>
          <a:xfrm>
            <a:off x="3494088" y="6510382"/>
            <a:ext cx="2133600" cy="168275"/>
          </a:xfrm>
          <a:noFill/>
        </p:spPr>
        <p:txBody>
          <a:bodyPr/>
          <a:lstStyle/>
          <a:p>
            <a:r>
              <a:rPr lang="en-US" altLang="ko-KR" smtClean="0"/>
              <a:t>- </a:t>
            </a:r>
            <a:fld id="{5C5F9C7E-A702-47DC-958A-84F8154D89A6}" type="slidenum">
              <a:rPr lang="en-US" altLang="ko-KR" smtClean="0"/>
              <a:pPr/>
              <a:t>26</a:t>
            </a:fld>
            <a:r>
              <a:rPr lang="en-US" altLang="ko-KR" smtClean="0"/>
              <a:t> -</a:t>
            </a:r>
          </a:p>
        </p:txBody>
      </p:sp>
      <p:pic>
        <p:nvPicPr>
          <p:cNvPr id="6151" name="Picture 38" descr="설명회 기본 메뉴바2 green"/>
          <p:cNvPicPr>
            <a:picLocks noChangeAspect="1" noChangeArrowheads="1"/>
          </p:cNvPicPr>
          <p:nvPr/>
        </p:nvPicPr>
        <p:blipFill>
          <a:blip r:embed="rId3" cstate="print"/>
          <a:srcRect r="37148"/>
          <a:stretch>
            <a:fillRect/>
          </a:stretch>
        </p:blipFill>
        <p:spPr bwMode="auto">
          <a:xfrm>
            <a:off x="180975" y="908050"/>
            <a:ext cx="2022475" cy="554038"/>
          </a:xfrm>
          <a:prstGeom prst="rect">
            <a:avLst/>
          </a:prstGeom>
          <a:noFill/>
          <a:ln w="9525" algn="ctr">
            <a:noFill/>
            <a:miter lim="800000"/>
            <a:headEnd/>
            <a:tailEnd/>
          </a:ln>
        </p:spPr>
      </p:pic>
      <p:pic>
        <p:nvPicPr>
          <p:cNvPr id="6152" name="Picture 38" descr="설명회 기본 메뉴바2 green"/>
          <p:cNvPicPr>
            <a:picLocks noChangeAspect="1" noChangeArrowheads="1"/>
          </p:cNvPicPr>
          <p:nvPr/>
        </p:nvPicPr>
        <p:blipFill>
          <a:blip r:embed="rId3" cstate="print"/>
          <a:srcRect l="25972" r="26170"/>
          <a:stretch>
            <a:fillRect/>
          </a:stretch>
        </p:blipFill>
        <p:spPr bwMode="auto">
          <a:xfrm>
            <a:off x="1308099" y="908050"/>
            <a:ext cx="5710271" cy="554038"/>
          </a:xfrm>
          <a:prstGeom prst="rect">
            <a:avLst/>
          </a:prstGeom>
          <a:noFill/>
          <a:ln w="9525" algn="ctr">
            <a:noFill/>
            <a:miter lim="800000"/>
            <a:headEnd/>
            <a:tailEnd/>
          </a:ln>
        </p:spPr>
      </p:pic>
      <p:pic>
        <p:nvPicPr>
          <p:cNvPr id="6153" name="Picture 38" descr="설명회 기본 메뉴바2 green"/>
          <p:cNvPicPr>
            <a:picLocks noChangeAspect="1" noChangeArrowheads="1"/>
          </p:cNvPicPr>
          <p:nvPr/>
        </p:nvPicPr>
        <p:blipFill>
          <a:blip r:embed="rId3" cstate="print"/>
          <a:srcRect l="25972"/>
          <a:stretch>
            <a:fillRect/>
          </a:stretch>
        </p:blipFill>
        <p:spPr bwMode="auto">
          <a:xfrm>
            <a:off x="6142059" y="908050"/>
            <a:ext cx="2233612" cy="554038"/>
          </a:xfrm>
          <a:prstGeom prst="rect">
            <a:avLst/>
          </a:prstGeom>
          <a:noFill/>
          <a:ln w="9525" algn="ctr">
            <a:noFill/>
            <a:miter lim="800000"/>
            <a:headEnd/>
            <a:tailEnd/>
          </a:ln>
        </p:spPr>
      </p:pic>
      <p:pic>
        <p:nvPicPr>
          <p:cNvPr id="6154" name="Picture 681" descr="j0431561[1]"/>
          <p:cNvPicPr>
            <a:picLocks noChangeAspect="1" noChangeArrowheads="1"/>
          </p:cNvPicPr>
          <p:nvPr/>
        </p:nvPicPr>
        <p:blipFill>
          <a:blip r:embed="rId4" cstate="print"/>
          <a:srcRect/>
          <a:stretch>
            <a:fillRect/>
          </a:stretch>
        </p:blipFill>
        <p:spPr bwMode="auto">
          <a:xfrm>
            <a:off x="390525" y="1020763"/>
            <a:ext cx="174625" cy="271462"/>
          </a:xfrm>
          <a:prstGeom prst="rect">
            <a:avLst/>
          </a:prstGeom>
          <a:noFill/>
          <a:ln w="9525">
            <a:noFill/>
            <a:miter lim="800000"/>
            <a:headEnd/>
            <a:tailEnd/>
          </a:ln>
        </p:spPr>
      </p:pic>
      <p:sp>
        <p:nvSpPr>
          <p:cNvPr id="1066" name="Rectangle 682"/>
          <p:cNvSpPr>
            <a:spLocks noChangeArrowheads="1"/>
          </p:cNvSpPr>
          <p:nvPr/>
        </p:nvSpPr>
        <p:spPr bwMode="auto">
          <a:xfrm>
            <a:off x="669925" y="1009650"/>
            <a:ext cx="5557034"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1. Development of the Korean Automobile Industry</a:t>
            </a:r>
            <a:endParaRPr lang="ko-KR" altLang="en-US" sz="1800" b="1" dirty="0">
              <a:solidFill>
                <a:schemeClr val="bg1"/>
              </a:solidFill>
              <a:latin typeface="Arial" pitchFamily="34" charset="0"/>
              <a:ea typeface="HY견고딕" pitchFamily="18" charset="-127"/>
              <a:cs typeface="Arial" pitchFamily="34" charset="0"/>
            </a:endParaRPr>
          </a:p>
        </p:txBody>
      </p:sp>
      <p:grpSp>
        <p:nvGrpSpPr>
          <p:cNvPr id="2" name="그룹 1"/>
          <p:cNvGrpSpPr/>
          <p:nvPr/>
        </p:nvGrpSpPr>
        <p:grpSpPr>
          <a:xfrm>
            <a:off x="1208697" y="2132856"/>
            <a:ext cx="6795525" cy="474669"/>
            <a:chOff x="1208697" y="2625714"/>
            <a:chExt cx="6795525" cy="474669"/>
          </a:xfrm>
        </p:grpSpPr>
        <p:pic>
          <p:nvPicPr>
            <p:cNvPr id="6175" name="Picture 31" descr="기본도식_purple_long_bar"/>
            <p:cNvPicPr>
              <a:picLocks noChangeAspect="1" noChangeArrowheads="1"/>
            </p:cNvPicPr>
            <p:nvPr/>
          </p:nvPicPr>
          <p:blipFill>
            <a:blip r:embed="rId5" cstate="print"/>
            <a:srcRect/>
            <a:stretch>
              <a:fillRect/>
            </a:stretch>
          </p:blipFill>
          <p:spPr bwMode="auto">
            <a:xfrm>
              <a:off x="1208697" y="2625720"/>
              <a:ext cx="6795525" cy="474663"/>
            </a:xfrm>
            <a:prstGeom prst="rect">
              <a:avLst/>
            </a:prstGeom>
            <a:noFill/>
            <a:effectLst>
              <a:outerShdw dist="28398" dir="3806097" algn="ctr" rotWithShape="0">
                <a:srgbClr val="808080"/>
              </a:outerShdw>
            </a:effectLst>
          </p:spPr>
        </p:pic>
        <p:sp>
          <p:nvSpPr>
            <p:cNvPr id="3" name="TextBox 12"/>
            <p:cNvSpPr txBox="1">
              <a:spLocks noChangeArrowheads="1"/>
            </p:cNvSpPr>
            <p:nvPr/>
          </p:nvSpPr>
          <p:spPr bwMode="auto">
            <a:xfrm>
              <a:off x="1285830" y="2625714"/>
              <a:ext cx="6646301" cy="353943"/>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algn="ctr">
                <a:defRPr/>
              </a:pPr>
              <a:r>
                <a:rPr lang="en-US" altLang="ko-KR" sz="1700" b="1" dirty="0" smtClean="0">
                  <a:solidFill>
                    <a:schemeClr val="bg1"/>
                  </a:solidFill>
                  <a:latin typeface="Arial" pitchFamily="34" charset="0"/>
                  <a:ea typeface="HY헤드라인M" pitchFamily="18" charset="-127"/>
                  <a:cs typeface="Arial" pitchFamily="34" charset="0"/>
                </a:rPr>
                <a:t>Demand &amp; Supply of the Korean Automotive Industry </a:t>
              </a:r>
              <a:endParaRPr lang="ko-KR" altLang="en-US" sz="1700" b="1" dirty="0">
                <a:solidFill>
                  <a:schemeClr val="bg1"/>
                </a:solidFill>
                <a:latin typeface="Arial" pitchFamily="34" charset="0"/>
                <a:ea typeface="HY헤드라인M" pitchFamily="18" charset="-127"/>
                <a:cs typeface="Arial" pitchFamily="34" charset="0"/>
              </a:endParaRPr>
            </a:p>
          </p:txBody>
        </p:sp>
      </p:grpSp>
      <p:graphicFrame>
        <p:nvGraphicFramePr>
          <p:cNvPr id="6394" name="Group 250"/>
          <p:cNvGraphicFramePr>
            <a:graphicFrameLocks noGrp="1"/>
          </p:cNvGraphicFramePr>
          <p:nvPr>
            <p:extLst>
              <p:ext uri="{D42A27DB-BD31-4B8C-83A1-F6EECF244321}">
                <p14:modId xmlns:p14="http://schemas.microsoft.com/office/powerpoint/2010/main" xmlns="" val="3694342039"/>
              </p:ext>
            </p:extLst>
          </p:nvPr>
        </p:nvGraphicFramePr>
        <p:xfrm>
          <a:off x="291604" y="2922544"/>
          <a:ext cx="8629709" cy="2884527"/>
        </p:xfrm>
        <a:graphic>
          <a:graphicData uri="http://schemas.openxmlformats.org/drawingml/2006/table">
            <a:tbl>
              <a:tblPr/>
              <a:tblGrid>
                <a:gridCol w="1947831"/>
                <a:gridCol w="1095390"/>
                <a:gridCol w="1095390"/>
                <a:gridCol w="1095390"/>
                <a:gridCol w="1168416"/>
                <a:gridCol w="1131903"/>
                <a:gridCol w="1095389"/>
              </a:tblGrid>
              <a:tr h="457174">
                <a:tc>
                  <a:txBody>
                    <a:bodyPr/>
                    <a:lstStyle/>
                    <a:p>
                      <a:pPr marL="0" marR="0" lvl="0" indent="0" algn="ctr" defTabSz="914400" rtl="0" eaLnBrk="1" fontAlgn="ctr" latinLnBrk="1" hangingPunct="1">
                        <a:lnSpc>
                          <a:spcPct val="95000"/>
                        </a:lnSpc>
                        <a:spcBef>
                          <a:spcPct val="0"/>
                        </a:spcBef>
                        <a:spcAft>
                          <a:spcPct val="0"/>
                        </a:spcAft>
                        <a:buClrTx/>
                        <a:buSzTx/>
                        <a:buFontTx/>
                        <a:buNone/>
                        <a:tabLst/>
                      </a:pP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Verdana" pitchFamily="34" charset="0"/>
                          <a:cs typeface="Verdana" pitchFamily="34" charset="0"/>
                        </a:rPr>
                        <a:t>1970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rPr>
                        <a:t>1980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Verdana" pitchFamily="34" charset="0"/>
                          <a:cs typeface="Verdana" pitchFamily="34" charset="0"/>
                        </a:rPr>
                        <a:t>1990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rPr>
                        <a:t>2000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Verdana" pitchFamily="34" charset="0"/>
                          <a:cs typeface="Verdana" pitchFamily="34" charset="0"/>
                        </a:rPr>
                        <a:t>2010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rPr>
                        <a:t>Annual growth rates</a:t>
                      </a:r>
                    </a:p>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rPr>
                        <a:t>(‘70-’10)</a:t>
                      </a:r>
                      <a:endParaRPr kumimoji="0" lang="ko-KR" altLang="en-US" sz="1400" b="1" i="0" u="none" strike="noStrike" cap="none" normalizeH="0" baseline="0" dirty="0" smtClean="0">
                        <a:ln>
                          <a:noFill/>
                        </a:ln>
                        <a:solidFill>
                          <a:schemeClr val="bg1"/>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429033">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rgbClr val="000000"/>
                          </a:solidFill>
                          <a:effectLst/>
                          <a:latin typeface="Verdana" pitchFamily="34" charset="0"/>
                          <a:ea typeface="Verdana" pitchFamily="34" charset="0"/>
                          <a:cs typeface="Verdana" pitchFamily="34" charset="0"/>
                        </a:rPr>
                        <a:t>Domestic Sales</a:t>
                      </a:r>
                      <a:endParaRPr kumimoji="0" lang="ko-KR" altLang="en-US"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21.2</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104.5</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954.3</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1,430.5</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1,556.0</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11.3</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401643">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rPr>
                        <a:t>Exports(A)</a:t>
                      </a:r>
                      <a:endParaRPr kumimoji="0" lang="ko-KR" altLang="en-US"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25.3</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347.1</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1,676.4</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2,772.1</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16.9</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401643">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rPr>
                        <a:t>Imports</a:t>
                      </a:r>
                      <a:endParaRPr kumimoji="0" lang="ko-KR" altLang="en-US"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11.4</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105.0</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23.4</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401643">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rPr>
                        <a:t>Production(B)</a:t>
                      </a:r>
                      <a:endParaRPr kumimoji="0" lang="ko-KR" altLang="en-US"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28.8</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123.1</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1,321.6</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3,115.0</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4,271.7</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13.3</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r h="365130">
                <a:tc>
                  <a:txBody>
                    <a:bodyPr/>
                    <a:lstStyle/>
                    <a:p>
                      <a:pPr marL="0" marR="0" lvl="0" indent="0" algn="ct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rPr>
                        <a:t>A/B</a:t>
                      </a:r>
                      <a:endParaRPr kumimoji="0" lang="ko-KR" altLang="en-US" sz="1400" b="1" i="0" u="none" strike="noStrike" cap="none" normalizeH="0" baseline="0" dirty="0" smtClean="0">
                        <a:ln>
                          <a:noFill/>
                        </a:ln>
                        <a:solidFill>
                          <a:srgbClr val="000000"/>
                        </a:solidFill>
                        <a:effectLst/>
                        <a:latin typeface="Verdana" pitchFamily="34" charset="0"/>
                        <a:ea typeface="HY견고딕" pitchFamily="18" charset="-127"/>
                        <a:cs typeface="Verdana"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C6F5"/>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20.6</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26.3</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53.8</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64.9</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r" defTabSz="914400" rtl="0" eaLnBrk="1" fontAlgn="ctr" latinLnBrk="1" hangingPunct="1">
                        <a:lnSpc>
                          <a:spcPct val="95000"/>
                        </a:lnSpc>
                        <a:spcBef>
                          <a:spcPct val="0"/>
                        </a:spcBef>
                        <a:spcAft>
                          <a:spcPct val="0"/>
                        </a:spcAft>
                        <a:buClrTx/>
                        <a:buSzTx/>
                        <a:buFontTx/>
                        <a:buNone/>
                        <a:tabLst/>
                      </a:pPr>
                      <a:r>
                        <a:rPr kumimoji="0" lang="en-US" altLang="ko-KR"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marL="36000" marR="108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r>
            </a:tbl>
          </a:graphicData>
        </a:graphic>
      </p:graphicFrame>
      <p:sp>
        <p:nvSpPr>
          <p:cNvPr id="18"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6325" name="직사각형 20"/>
          <p:cNvSpPr>
            <a:spLocks noChangeArrowheads="1"/>
          </p:cNvSpPr>
          <p:nvPr/>
        </p:nvSpPr>
        <p:spPr bwMode="auto">
          <a:xfrm>
            <a:off x="6105546" y="2528900"/>
            <a:ext cx="2811501" cy="295337"/>
          </a:xfrm>
          <a:prstGeom prst="rect">
            <a:avLst/>
          </a:prstGeom>
          <a:noFill/>
          <a:ln w="9525">
            <a:noFill/>
            <a:miter lim="800000"/>
            <a:headEnd/>
            <a:tailEnd/>
          </a:ln>
        </p:spPr>
        <p:txBody>
          <a:bodyPr wrap="square">
            <a:spAutoFit/>
          </a:bodyPr>
          <a:lstStyle/>
          <a:p>
            <a:pPr marL="200025" indent="-200025" algn="r" latinLnBrk="0">
              <a:lnSpc>
                <a:spcPct val="110000"/>
              </a:lnSpc>
              <a:spcBef>
                <a:spcPct val="10000"/>
              </a:spcBef>
              <a:buSzPct val="110000"/>
              <a:buFont typeface="Wingdings" pitchFamily="2" charset="2"/>
              <a:buNone/>
            </a:pPr>
            <a:r>
              <a:rPr lang="en-US" altLang="ko-KR" sz="1300" b="1" i="1" dirty="0" smtClean="0">
                <a:solidFill>
                  <a:srgbClr val="000000"/>
                </a:solidFill>
                <a:latin typeface="Arial" pitchFamily="34" charset="0"/>
                <a:ea typeface="HY헤드라인M" pitchFamily="18" charset="-127"/>
                <a:cs typeface="Arial" pitchFamily="34" charset="0"/>
              </a:rPr>
              <a:t>Thousand units, percent</a:t>
            </a:r>
            <a:endParaRPr lang="en-US" altLang="ko-KR" sz="1300" b="1" i="1" dirty="0">
              <a:solidFill>
                <a:srgbClr val="000000"/>
              </a:solidFill>
              <a:latin typeface="Arial" pitchFamily="34" charset="0"/>
              <a:ea typeface="HY헤드라인M" pitchFamily="18" charset="-127"/>
              <a:cs typeface="Arial" pitchFamily="34" charset="0"/>
            </a:endParaRPr>
          </a:p>
        </p:txBody>
      </p:sp>
      <p:sp>
        <p:nvSpPr>
          <p:cNvPr id="6326" name="Text Box 12"/>
          <p:cNvSpPr txBox="1">
            <a:spLocks noChangeArrowheads="1"/>
          </p:cNvSpPr>
          <p:nvPr/>
        </p:nvSpPr>
        <p:spPr bwMode="auto">
          <a:xfrm>
            <a:off x="350838" y="1459383"/>
            <a:ext cx="8434387" cy="357790"/>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 typeface="HY견고딕" pitchFamily="18" charset="-127"/>
              <a:buBlip>
                <a:blip r:embed="rId6"/>
              </a:buBlip>
            </a:pPr>
            <a:r>
              <a:rPr lang="en-US" altLang="ko-KR" sz="1700" b="1" dirty="0" smtClean="0">
                <a:solidFill>
                  <a:srgbClr val="0000A8"/>
                </a:solidFill>
                <a:latin typeface="Arial" pitchFamily="34" charset="0"/>
                <a:ea typeface="Verdana" pitchFamily="34" charset="0"/>
                <a:cs typeface="Arial" pitchFamily="34" charset="0"/>
              </a:rPr>
              <a:t>Rapid Growth of the Automobile Industry in Korea</a:t>
            </a:r>
            <a:endParaRPr lang="en-US" altLang="ko-KR" sz="1700" b="1" dirty="0">
              <a:solidFill>
                <a:srgbClr val="0000A8"/>
              </a:solidFill>
              <a:latin typeface="Arial" pitchFamily="34" charset="0"/>
              <a:ea typeface="Verdana" pitchFamily="34" charset="0"/>
              <a:cs typeface="Arial" pitchFamily="34" charset="0"/>
            </a:endParaRPr>
          </a:p>
        </p:txBody>
      </p:sp>
      <p:sp>
        <p:nvSpPr>
          <p:cNvPr id="22" name="직사각형 20"/>
          <p:cNvSpPr>
            <a:spLocks noChangeArrowheads="1"/>
          </p:cNvSpPr>
          <p:nvPr/>
        </p:nvSpPr>
        <p:spPr bwMode="auto">
          <a:xfrm>
            <a:off x="263466" y="5833834"/>
            <a:ext cx="7010496" cy="295466"/>
          </a:xfrm>
          <a:prstGeom prst="rect">
            <a:avLst/>
          </a:prstGeom>
          <a:noFill/>
          <a:ln w="9525">
            <a:noFill/>
            <a:miter lim="800000"/>
            <a:headEnd/>
            <a:tailEnd/>
          </a:ln>
        </p:spPr>
        <p:txBody>
          <a:bodyPr wrap="square">
            <a:spAutoFit/>
          </a:bodyPr>
          <a:lstStyle/>
          <a:p>
            <a:pPr marL="200025" indent="-200025" latinLnBrk="0">
              <a:lnSpc>
                <a:spcPct val="110000"/>
              </a:lnSpc>
              <a:spcBef>
                <a:spcPct val="10000"/>
              </a:spcBef>
              <a:buSzPct val="110000"/>
              <a:buFont typeface="Wingdings" pitchFamily="2" charset="2"/>
              <a:buNone/>
            </a:pPr>
            <a:r>
              <a:rPr lang="en-US" altLang="ko-KR" sz="1200" b="1" dirty="0" smtClean="0">
                <a:solidFill>
                  <a:srgbClr val="000000"/>
                </a:solidFill>
                <a:latin typeface="Arial" pitchFamily="34" charset="0"/>
                <a:ea typeface="HY헤드라인M" pitchFamily="18" charset="-127"/>
                <a:cs typeface="Arial" pitchFamily="34" charset="0"/>
              </a:rPr>
              <a:t>Source: Korea Automobile Manufacturers Association (KAMA)</a:t>
            </a:r>
            <a:endParaRPr lang="en-US" altLang="ko-KR" sz="1200" b="1" dirty="0">
              <a:solidFill>
                <a:srgbClr val="000000"/>
              </a:solidFill>
              <a:latin typeface="Arial" pitchFamily="34" charset="0"/>
              <a:ea typeface="HY헤드라인M" pitchFamily="18" charset="-127"/>
              <a:cs typeface="Arial" pitchFamily="34" charset="0"/>
            </a:endParaRPr>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27</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3"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3"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3" cstate="print"/>
          <a:srcRect l="25972"/>
          <a:stretch>
            <a:fillRect/>
          </a:stretch>
        </p:blipFill>
        <p:spPr bwMode="auto">
          <a:xfrm>
            <a:off x="6142059"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4"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5621154"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1 Development of the Korean Automobile Industry</a:t>
            </a:r>
            <a:endParaRPr lang="ko-KR" altLang="en-US" sz="1800" b="1" dirty="0">
              <a:solidFill>
                <a:schemeClr val="bg1"/>
              </a:solidFill>
              <a:latin typeface="Arial" pitchFamily="34" charset="0"/>
              <a:ea typeface="HY견고딕" pitchFamily="18" charset="-127"/>
              <a:cs typeface="Arial" pitchFamily="34" charset="0"/>
            </a:endParaRPr>
          </a:p>
        </p:txBody>
      </p:sp>
      <p:sp>
        <p:nvSpPr>
          <p:cNvPr id="43" name="Text Box 12"/>
          <p:cNvSpPr txBox="1">
            <a:spLocks noChangeArrowheads="1"/>
          </p:cNvSpPr>
          <p:nvPr/>
        </p:nvSpPr>
        <p:spPr bwMode="auto">
          <a:xfrm>
            <a:off x="350838" y="2103934"/>
            <a:ext cx="8566209" cy="1865126"/>
          </a:xfrm>
          <a:prstGeom prst="rect">
            <a:avLst/>
          </a:prstGeom>
          <a:noFill/>
          <a:ln w="9525" algn="ctr">
            <a:noFill/>
            <a:round/>
            <a:headEnd/>
            <a:tailEnd/>
          </a:ln>
        </p:spPr>
        <p:txBody>
          <a:bodyPr wrap="square">
            <a:spAutoFit/>
          </a:bodyPr>
          <a:lstStyle/>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Assembling imported parts from Japan and U.S.</a:t>
            </a:r>
          </a:p>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Increasing localization of parts such as batteries and tires</a:t>
            </a:r>
          </a:p>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Problems of high costs and low quality because of limited market size, low income level and underdevelopment of parts industry</a:t>
            </a:r>
          </a:p>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To tackle these bottlenecks, ‘Long-Term Automotive Industry Promotion Plan’ adopted in 1974  </a:t>
            </a:r>
            <a:endParaRPr lang="ko-KR" altLang="en-US" sz="1600" b="1" dirty="0">
              <a:solidFill>
                <a:srgbClr val="000000"/>
              </a:solidFill>
              <a:latin typeface="Arial" pitchFamily="34" charset="0"/>
              <a:ea typeface="HY헤드라인M" pitchFamily="18" charset="-127"/>
              <a:cs typeface="Arial" pitchFamily="34" charset="0"/>
            </a:endParaRPr>
          </a:p>
        </p:txBody>
      </p:sp>
      <p:grpSp>
        <p:nvGrpSpPr>
          <p:cNvPr id="5" name="그룹 4"/>
          <p:cNvGrpSpPr/>
          <p:nvPr/>
        </p:nvGrpSpPr>
        <p:grpSpPr>
          <a:xfrm>
            <a:off x="390524" y="1384878"/>
            <a:ext cx="8342925" cy="727297"/>
            <a:chOff x="390524" y="2024844"/>
            <a:chExt cx="8342925" cy="727297"/>
          </a:xfrm>
        </p:grpSpPr>
        <p:grpSp>
          <p:nvGrpSpPr>
            <p:cNvPr id="4" name="그룹 3"/>
            <p:cNvGrpSpPr/>
            <p:nvPr/>
          </p:nvGrpSpPr>
          <p:grpSpPr>
            <a:xfrm>
              <a:off x="390524" y="2024844"/>
              <a:ext cx="8342925" cy="727297"/>
              <a:chOff x="390524" y="2041506"/>
              <a:chExt cx="8342925" cy="727297"/>
            </a:xfrm>
          </p:grpSpPr>
          <p:grpSp>
            <p:nvGrpSpPr>
              <p:cNvPr id="2" name="Group 62"/>
              <p:cNvGrpSpPr>
                <a:grpSpLocks/>
              </p:cNvGrpSpPr>
              <p:nvPr/>
            </p:nvGrpSpPr>
            <p:grpSpPr bwMode="auto">
              <a:xfrm>
                <a:off x="390524" y="2041506"/>
                <a:ext cx="8342925" cy="727297"/>
                <a:chOff x="246" y="597"/>
                <a:chExt cx="3478" cy="309"/>
              </a:xfrm>
            </p:grpSpPr>
            <p:grpSp>
              <p:nvGrpSpPr>
                <p:cNvPr id="3" name="Group 18"/>
                <p:cNvGrpSpPr>
                  <a:grpSpLocks/>
                </p:cNvGrpSpPr>
                <p:nvPr/>
              </p:nvGrpSpPr>
              <p:grpSpPr bwMode="auto">
                <a:xfrm>
                  <a:off x="246" y="597"/>
                  <a:ext cx="3479" cy="309"/>
                  <a:chOff x="116" y="633"/>
                  <a:chExt cx="4161" cy="323"/>
                </a:xfrm>
              </p:grpSpPr>
              <p:pic>
                <p:nvPicPr>
                  <p:cNvPr id="48" name="Picture 19" descr="그림1"/>
                  <p:cNvPicPr>
                    <a:picLocks noChangeAspect="1" noChangeArrowheads="1"/>
                  </p:cNvPicPr>
                  <p:nvPr/>
                </p:nvPicPr>
                <p:blipFill>
                  <a:blip r:embed="rId6" cstate="print">
                    <a:lum bright="6000" contrast="12000"/>
                  </a:blip>
                  <a:srcRect r="73993"/>
                  <a:stretch>
                    <a:fillRect/>
                  </a:stretch>
                </p:blipFill>
                <p:spPr bwMode="auto">
                  <a:xfrm>
                    <a:off x="116" y="633"/>
                    <a:ext cx="2195" cy="323"/>
                  </a:xfrm>
                  <a:prstGeom prst="rect">
                    <a:avLst/>
                  </a:prstGeom>
                  <a:noFill/>
                  <a:ln w="9525">
                    <a:noFill/>
                    <a:miter lim="800000"/>
                    <a:headEnd/>
                    <a:tailEnd/>
                  </a:ln>
                </p:spPr>
              </p:pic>
              <p:pic>
                <p:nvPicPr>
                  <p:cNvPr id="49" name="Picture 20" descr="그림1"/>
                  <p:cNvPicPr>
                    <a:picLocks noChangeAspect="1" noChangeArrowheads="1"/>
                  </p:cNvPicPr>
                  <p:nvPr/>
                </p:nvPicPr>
                <p:blipFill>
                  <a:blip r:embed="rId6" cstate="print">
                    <a:lum bright="6000" contrast="12000"/>
                  </a:blip>
                  <a:srcRect l="18591" r="58347"/>
                  <a:stretch>
                    <a:fillRect/>
                  </a:stretch>
                </p:blipFill>
                <p:spPr bwMode="auto">
                  <a:xfrm>
                    <a:off x="1564" y="633"/>
                    <a:ext cx="1320" cy="323"/>
                  </a:xfrm>
                  <a:prstGeom prst="rect">
                    <a:avLst/>
                  </a:prstGeom>
                  <a:noFill/>
                  <a:ln w="9525">
                    <a:noFill/>
                    <a:miter lim="800000"/>
                    <a:headEnd/>
                    <a:tailEnd/>
                  </a:ln>
                </p:spPr>
              </p:pic>
              <p:pic>
                <p:nvPicPr>
                  <p:cNvPr id="50" name="Picture 21" descr="그림1"/>
                  <p:cNvPicPr>
                    <a:picLocks noChangeAspect="1" noChangeArrowheads="1"/>
                  </p:cNvPicPr>
                  <p:nvPr/>
                </p:nvPicPr>
                <p:blipFill>
                  <a:blip r:embed="rId6" cstate="print">
                    <a:lum bright="6000" contrast="12000"/>
                  </a:blip>
                  <a:srcRect l="37827" r="-6944"/>
                  <a:stretch>
                    <a:fillRect/>
                  </a:stretch>
                </p:blipFill>
                <p:spPr bwMode="auto">
                  <a:xfrm>
                    <a:off x="2236" y="633"/>
                    <a:ext cx="2041" cy="323"/>
                  </a:xfrm>
                  <a:prstGeom prst="rect">
                    <a:avLst/>
                  </a:prstGeom>
                  <a:noFill/>
                  <a:ln w="9525">
                    <a:noFill/>
                    <a:miter lim="800000"/>
                    <a:headEnd/>
                    <a:tailEnd/>
                  </a:ln>
                </p:spPr>
              </p:pic>
            </p:grpSp>
            <p:sp>
              <p:nvSpPr>
                <p:cNvPr id="47" name="Rectangle 4"/>
                <p:cNvSpPr>
                  <a:spLocks noChangeArrowheads="1"/>
                </p:cNvSpPr>
                <p:nvPr/>
              </p:nvSpPr>
              <p:spPr bwMode="auto">
                <a:xfrm>
                  <a:off x="1122" y="618"/>
                  <a:ext cx="1935" cy="260"/>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endParaRPr lang="en-US" altLang="en-US" sz="1700" b="1" dirty="0">
                    <a:solidFill>
                      <a:srgbClr val="000066"/>
                    </a:solidFill>
                    <a:latin typeface="Arial" pitchFamily="34" charset="0"/>
                    <a:ea typeface="HY헤드라인M" pitchFamily="18" charset="-127"/>
                    <a:cs typeface="Arial" pitchFamily="34" charset="0"/>
                    <a:sym typeface="Wingdings" pitchFamily="2" charset="2"/>
                  </a:endParaRPr>
                </a:p>
              </p:txBody>
            </p:sp>
          </p:grpSp>
          <p:sp>
            <p:nvSpPr>
              <p:cNvPr id="42" name="Rectangle 4"/>
              <p:cNvSpPr>
                <a:spLocks noChangeArrowheads="1"/>
              </p:cNvSpPr>
              <p:nvPr/>
            </p:nvSpPr>
            <p:spPr bwMode="auto">
              <a:xfrm>
                <a:off x="2771156" y="2257621"/>
                <a:ext cx="3297877" cy="382225"/>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r>
                  <a:rPr lang="en-US" altLang="en-US" sz="1700" b="1" dirty="0" smtClean="0">
                    <a:solidFill>
                      <a:srgbClr val="000066"/>
                    </a:solidFill>
                    <a:latin typeface="Arial" charset="0"/>
                    <a:ea typeface="HY헤드라인M" pitchFamily="18" charset="-127"/>
                    <a:sym typeface="Wingdings" pitchFamily="2" charset="2"/>
                  </a:rPr>
                  <a:t>Simple Assembly of Knock-down Components  </a:t>
                </a:r>
                <a:endParaRPr lang="en-US" altLang="en-US" sz="1700" b="1" dirty="0">
                  <a:solidFill>
                    <a:srgbClr val="000066"/>
                  </a:solidFill>
                  <a:latin typeface="Arial" charset="0"/>
                  <a:ea typeface="HY헤드라인M" pitchFamily="18" charset="-127"/>
                  <a:sym typeface="Wingdings" pitchFamily="2" charset="2"/>
                </a:endParaRPr>
              </a:p>
            </p:txBody>
          </p:sp>
        </p:grpSp>
        <p:sp>
          <p:nvSpPr>
            <p:cNvPr id="52" name="Rectangle 4"/>
            <p:cNvSpPr>
              <a:spLocks noChangeArrowheads="1"/>
            </p:cNvSpPr>
            <p:nvPr/>
          </p:nvSpPr>
          <p:spPr bwMode="auto">
            <a:xfrm>
              <a:off x="635977" y="2187558"/>
              <a:ext cx="1746276" cy="382225"/>
            </a:xfrm>
            <a:prstGeom prst="rect">
              <a:avLst/>
            </a:prstGeom>
            <a:noFill/>
            <a:ln w="9525">
              <a:noFill/>
              <a:miter lim="800000"/>
              <a:headEnd/>
              <a:tailEnd/>
            </a:ln>
          </p:spPr>
          <p:txBody>
            <a:bodyPr wrap="none" lIns="0" tIns="0" rIns="0" bIns="0" anchor="ctr"/>
            <a:lstStyle/>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Stage 1</a:t>
              </a:r>
            </a:p>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(1962-73)</a:t>
              </a:r>
              <a:endParaRPr lang="en-US" altLang="en-US" sz="1700" b="1" dirty="0">
                <a:solidFill>
                  <a:srgbClr val="FFFF00"/>
                </a:solidFill>
                <a:latin typeface="Arial" pitchFamily="34" charset="0"/>
                <a:ea typeface="HY헤드라인M" pitchFamily="18" charset="-127"/>
                <a:cs typeface="Arial" pitchFamily="34" charset="0"/>
                <a:sym typeface="Wingdings" pitchFamily="2" charset="2"/>
              </a:endParaRPr>
            </a:p>
          </p:txBody>
        </p:sp>
      </p:grpSp>
      <p:sp>
        <p:nvSpPr>
          <p:cNvPr id="21"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22" name="Text Box 12"/>
          <p:cNvSpPr txBox="1">
            <a:spLocks noChangeArrowheads="1"/>
          </p:cNvSpPr>
          <p:nvPr/>
        </p:nvSpPr>
        <p:spPr bwMode="auto">
          <a:xfrm>
            <a:off x="350400" y="4845372"/>
            <a:ext cx="8566209" cy="1815882"/>
          </a:xfrm>
          <a:prstGeom prst="rect">
            <a:avLst/>
          </a:prstGeom>
          <a:noFill/>
          <a:ln w="9525" algn="ctr">
            <a:noFill/>
            <a:round/>
            <a:headEnd/>
            <a:tailEnd/>
          </a:ln>
        </p:spPr>
        <p:txBody>
          <a:bodyPr wrap="square">
            <a:spAutoFit/>
          </a:bodyPr>
          <a:lstStyle/>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Developing indigenous car models with full domestic contents: eventually targeting exports</a:t>
            </a:r>
          </a:p>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Specifying ‘people’s car’ with 1.5 liter engine capacity and 95% domestic contents ratio</a:t>
            </a:r>
          </a:p>
          <a:p>
            <a:pPr marL="495300" lvl="1" indent="-228600" latinLnBrk="0">
              <a:lnSpc>
                <a:spcPct val="110000"/>
              </a:lnSpc>
              <a:spcBef>
                <a:spcPct val="20000"/>
              </a:spcBef>
              <a:buSzPct val="110000"/>
              <a:buFont typeface="Wingdings" pitchFamily="2" charset="2"/>
              <a:buBlip>
                <a:blip r:embed="rId5"/>
              </a:buBlip>
            </a:pPr>
            <a:r>
              <a:rPr lang="en-US" altLang="ko-KR" sz="1600" b="1" dirty="0" smtClean="0">
                <a:solidFill>
                  <a:srgbClr val="000000"/>
                </a:solidFill>
                <a:latin typeface="Arial" pitchFamily="34" charset="0"/>
                <a:ea typeface="Verdana" pitchFamily="34" charset="0"/>
                <a:cs typeface="Arial" pitchFamily="34" charset="0"/>
              </a:rPr>
              <a:t>In 1981, ‘The Rationalization Plan of the Automobile Industry’: reducing passenger car producers from three to two, Hyundai and </a:t>
            </a:r>
            <a:r>
              <a:rPr lang="en-US" altLang="ko-KR" sz="1600" b="1" dirty="0" err="1" smtClean="0">
                <a:solidFill>
                  <a:srgbClr val="000000"/>
                </a:solidFill>
                <a:latin typeface="Arial" pitchFamily="34" charset="0"/>
                <a:ea typeface="Verdana" pitchFamily="34" charset="0"/>
                <a:cs typeface="Arial" pitchFamily="34" charset="0"/>
              </a:rPr>
              <a:t>Saehan</a:t>
            </a:r>
            <a:r>
              <a:rPr lang="en-US" altLang="ko-KR" sz="1600" b="1" dirty="0" smtClean="0">
                <a:solidFill>
                  <a:srgbClr val="000000"/>
                </a:solidFill>
                <a:latin typeface="Arial" pitchFamily="34" charset="0"/>
                <a:ea typeface="Verdana" pitchFamily="34" charset="0"/>
                <a:cs typeface="Arial" pitchFamily="34" charset="0"/>
              </a:rPr>
              <a:t>     </a:t>
            </a:r>
            <a:endParaRPr lang="ko-KR" altLang="en-US" sz="1600" b="1" dirty="0">
              <a:solidFill>
                <a:srgbClr val="000000"/>
              </a:solidFill>
              <a:latin typeface="Arial" pitchFamily="34" charset="0"/>
              <a:ea typeface="HY헤드라인M" pitchFamily="18" charset="-127"/>
              <a:cs typeface="Arial" pitchFamily="34" charset="0"/>
            </a:endParaRPr>
          </a:p>
        </p:txBody>
      </p:sp>
      <p:grpSp>
        <p:nvGrpSpPr>
          <p:cNvPr id="23" name="그룹 22"/>
          <p:cNvGrpSpPr/>
          <p:nvPr/>
        </p:nvGrpSpPr>
        <p:grpSpPr>
          <a:xfrm>
            <a:off x="367919" y="4157186"/>
            <a:ext cx="8342925" cy="727297"/>
            <a:chOff x="390524" y="1420785"/>
            <a:chExt cx="8342925" cy="727297"/>
          </a:xfrm>
        </p:grpSpPr>
        <p:grpSp>
          <p:nvGrpSpPr>
            <p:cNvPr id="24" name="Group 62"/>
            <p:cNvGrpSpPr>
              <a:grpSpLocks/>
            </p:cNvGrpSpPr>
            <p:nvPr/>
          </p:nvGrpSpPr>
          <p:grpSpPr bwMode="auto">
            <a:xfrm>
              <a:off x="390524" y="1420785"/>
              <a:ext cx="8342925" cy="727297"/>
              <a:chOff x="246" y="597"/>
              <a:chExt cx="3478" cy="309"/>
            </a:xfrm>
          </p:grpSpPr>
          <p:grpSp>
            <p:nvGrpSpPr>
              <p:cNvPr id="27" name="Group 18"/>
              <p:cNvGrpSpPr>
                <a:grpSpLocks/>
              </p:cNvGrpSpPr>
              <p:nvPr/>
            </p:nvGrpSpPr>
            <p:grpSpPr bwMode="auto">
              <a:xfrm>
                <a:off x="246" y="597"/>
                <a:ext cx="3479" cy="309"/>
                <a:chOff x="116" y="633"/>
                <a:chExt cx="4161" cy="323"/>
              </a:xfrm>
            </p:grpSpPr>
            <p:pic>
              <p:nvPicPr>
                <p:cNvPr id="35" name="Picture 19" descr="그림1"/>
                <p:cNvPicPr>
                  <a:picLocks noChangeAspect="1" noChangeArrowheads="1"/>
                </p:cNvPicPr>
                <p:nvPr/>
              </p:nvPicPr>
              <p:blipFill>
                <a:blip r:embed="rId6" cstate="print">
                  <a:lum bright="6000" contrast="12000"/>
                </a:blip>
                <a:srcRect r="73993"/>
                <a:stretch>
                  <a:fillRect/>
                </a:stretch>
              </p:blipFill>
              <p:spPr bwMode="auto">
                <a:xfrm>
                  <a:off x="116" y="633"/>
                  <a:ext cx="2195" cy="323"/>
                </a:xfrm>
                <a:prstGeom prst="rect">
                  <a:avLst/>
                </a:prstGeom>
                <a:noFill/>
                <a:ln w="9525">
                  <a:noFill/>
                  <a:miter lim="800000"/>
                  <a:headEnd/>
                  <a:tailEnd/>
                </a:ln>
              </p:spPr>
            </p:pic>
            <p:pic>
              <p:nvPicPr>
                <p:cNvPr id="36" name="Picture 20" descr="그림1"/>
                <p:cNvPicPr>
                  <a:picLocks noChangeAspect="1" noChangeArrowheads="1"/>
                </p:cNvPicPr>
                <p:nvPr/>
              </p:nvPicPr>
              <p:blipFill>
                <a:blip r:embed="rId6" cstate="print">
                  <a:lum bright="6000" contrast="12000"/>
                </a:blip>
                <a:srcRect l="18591" r="58347"/>
                <a:stretch>
                  <a:fillRect/>
                </a:stretch>
              </p:blipFill>
              <p:spPr bwMode="auto">
                <a:xfrm>
                  <a:off x="1564" y="633"/>
                  <a:ext cx="1320" cy="323"/>
                </a:xfrm>
                <a:prstGeom prst="rect">
                  <a:avLst/>
                </a:prstGeom>
                <a:noFill/>
                <a:ln w="9525">
                  <a:noFill/>
                  <a:miter lim="800000"/>
                  <a:headEnd/>
                  <a:tailEnd/>
                </a:ln>
              </p:spPr>
            </p:pic>
            <p:pic>
              <p:nvPicPr>
                <p:cNvPr id="37" name="Picture 21" descr="그림1"/>
                <p:cNvPicPr>
                  <a:picLocks noChangeAspect="1" noChangeArrowheads="1"/>
                </p:cNvPicPr>
                <p:nvPr/>
              </p:nvPicPr>
              <p:blipFill>
                <a:blip r:embed="rId6" cstate="print">
                  <a:lum bright="6000" contrast="12000"/>
                </a:blip>
                <a:srcRect l="37827" r="-6944"/>
                <a:stretch>
                  <a:fillRect/>
                </a:stretch>
              </p:blipFill>
              <p:spPr bwMode="auto">
                <a:xfrm>
                  <a:off x="2236" y="633"/>
                  <a:ext cx="2041" cy="323"/>
                </a:xfrm>
                <a:prstGeom prst="rect">
                  <a:avLst/>
                </a:prstGeom>
                <a:noFill/>
                <a:ln w="9525">
                  <a:noFill/>
                  <a:miter lim="800000"/>
                  <a:headEnd/>
                  <a:tailEnd/>
                </a:ln>
              </p:spPr>
            </p:pic>
          </p:grpSp>
          <p:sp>
            <p:nvSpPr>
              <p:cNvPr id="34" name="Rectangle 4"/>
              <p:cNvSpPr>
                <a:spLocks noChangeArrowheads="1"/>
              </p:cNvSpPr>
              <p:nvPr/>
            </p:nvSpPr>
            <p:spPr bwMode="auto">
              <a:xfrm>
                <a:off x="1122" y="618"/>
                <a:ext cx="1935" cy="260"/>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endParaRPr lang="en-US" altLang="en-US" sz="1700" b="1" dirty="0">
                  <a:solidFill>
                    <a:srgbClr val="000066"/>
                  </a:solidFill>
                  <a:latin typeface="Arial" pitchFamily="34" charset="0"/>
                  <a:ea typeface="HY헤드라인M" pitchFamily="18" charset="-127"/>
                  <a:cs typeface="Arial" pitchFamily="34" charset="0"/>
                  <a:sym typeface="Wingdings" pitchFamily="2" charset="2"/>
                </a:endParaRPr>
              </a:p>
            </p:txBody>
          </p:sp>
        </p:grpSp>
        <p:sp>
          <p:nvSpPr>
            <p:cNvPr id="25" name="Rectangle 4"/>
            <p:cNvSpPr>
              <a:spLocks noChangeArrowheads="1"/>
            </p:cNvSpPr>
            <p:nvPr/>
          </p:nvSpPr>
          <p:spPr bwMode="auto">
            <a:xfrm>
              <a:off x="2636811" y="1586255"/>
              <a:ext cx="3297877" cy="382225"/>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r>
                <a:rPr lang="en-US" altLang="en-US" sz="1700" b="1" dirty="0" smtClean="0">
                  <a:solidFill>
                    <a:srgbClr val="000066"/>
                  </a:solidFill>
                  <a:latin typeface="Arial" charset="0"/>
                  <a:ea typeface="HY헤드라인M" pitchFamily="18" charset="-127"/>
                  <a:sym typeface="Wingdings" pitchFamily="2" charset="2"/>
                </a:rPr>
                <a:t>Establishment of an Industrial Base for Volume Production  </a:t>
              </a:r>
              <a:endParaRPr lang="en-US" altLang="en-US" sz="1700" b="1" dirty="0">
                <a:solidFill>
                  <a:srgbClr val="000066"/>
                </a:solidFill>
                <a:latin typeface="Arial" charset="0"/>
                <a:ea typeface="HY헤드라인M" pitchFamily="18" charset="-127"/>
                <a:sym typeface="Wingdings" pitchFamily="2" charset="2"/>
              </a:endParaRPr>
            </a:p>
          </p:txBody>
        </p:sp>
        <p:sp>
          <p:nvSpPr>
            <p:cNvPr id="26" name="Rectangle 4"/>
            <p:cNvSpPr>
              <a:spLocks noChangeArrowheads="1"/>
            </p:cNvSpPr>
            <p:nvPr/>
          </p:nvSpPr>
          <p:spPr bwMode="auto">
            <a:xfrm>
              <a:off x="635977" y="1599396"/>
              <a:ext cx="1746276" cy="382225"/>
            </a:xfrm>
            <a:prstGeom prst="rect">
              <a:avLst/>
            </a:prstGeom>
            <a:noFill/>
            <a:ln w="9525">
              <a:noFill/>
              <a:miter lim="800000"/>
              <a:headEnd/>
              <a:tailEnd/>
            </a:ln>
          </p:spPr>
          <p:txBody>
            <a:bodyPr wrap="none" lIns="0" tIns="0" rIns="0" bIns="0" anchor="ctr"/>
            <a:lstStyle/>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Stage 2 </a:t>
              </a:r>
            </a:p>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(1974-82)</a:t>
              </a:r>
              <a:endParaRPr lang="en-US" altLang="en-US" sz="1700" b="1" dirty="0">
                <a:solidFill>
                  <a:srgbClr val="FFFF00"/>
                </a:solidFill>
                <a:latin typeface="Arial" pitchFamily="34" charset="0"/>
                <a:ea typeface="HY헤드라인M" pitchFamily="18" charset="-127"/>
                <a:cs typeface="Arial" pitchFamily="34" charset="0"/>
                <a:sym typeface="Wingdings" pitchFamily="2" charset="2"/>
              </a:endParaRPr>
            </a:p>
          </p:txBody>
        </p:sp>
      </p:gr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2"/>
          <p:cNvGrpSpPr>
            <a:grpSpLocks/>
          </p:cNvGrpSpPr>
          <p:nvPr/>
        </p:nvGrpSpPr>
        <p:grpSpPr bwMode="auto">
          <a:xfrm>
            <a:off x="390524" y="3943145"/>
            <a:ext cx="8342925" cy="727297"/>
            <a:chOff x="246" y="597"/>
            <a:chExt cx="3478" cy="309"/>
          </a:xfrm>
        </p:grpSpPr>
        <p:grpSp>
          <p:nvGrpSpPr>
            <p:cNvPr id="3" name="Group 18"/>
            <p:cNvGrpSpPr>
              <a:grpSpLocks/>
            </p:cNvGrpSpPr>
            <p:nvPr/>
          </p:nvGrpSpPr>
          <p:grpSpPr bwMode="auto">
            <a:xfrm>
              <a:off x="246" y="597"/>
              <a:ext cx="3479" cy="309"/>
              <a:chOff x="116" y="633"/>
              <a:chExt cx="4161" cy="323"/>
            </a:xfrm>
          </p:grpSpPr>
          <p:pic>
            <p:nvPicPr>
              <p:cNvPr id="45" name="Picture 19" descr="그림1"/>
              <p:cNvPicPr>
                <a:picLocks noChangeAspect="1" noChangeArrowheads="1"/>
              </p:cNvPicPr>
              <p:nvPr/>
            </p:nvPicPr>
            <p:blipFill>
              <a:blip r:embed="rId3" cstate="print">
                <a:lum bright="6000" contrast="12000"/>
              </a:blip>
              <a:srcRect r="73993"/>
              <a:stretch>
                <a:fillRect/>
              </a:stretch>
            </p:blipFill>
            <p:spPr bwMode="auto">
              <a:xfrm>
                <a:off x="116" y="633"/>
                <a:ext cx="2195" cy="323"/>
              </a:xfrm>
              <a:prstGeom prst="rect">
                <a:avLst/>
              </a:prstGeom>
              <a:noFill/>
              <a:ln w="9525">
                <a:noFill/>
                <a:miter lim="800000"/>
                <a:headEnd/>
                <a:tailEnd/>
              </a:ln>
            </p:spPr>
          </p:pic>
          <p:pic>
            <p:nvPicPr>
              <p:cNvPr id="46" name="Picture 20" descr="그림1"/>
              <p:cNvPicPr>
                <a:picLocks noChangeAspect="1" noChangeArrowheads="1"/>
              </p:cNvPicPr>
              <p:nvPr/>
            </p:nvPicPr>
            <p:blipFill>
              <a:blip r:embed="rId3" cstate="print">
                <a:lum bright="6000" contrast="12000"/>
              </a:blip>
              <a:srcRect l="18591" r="58347"/>
              <a:stretch>
                <a:fillRect/>
              </a:stretch>
            </p:blipFill>
            <p:spPr bwMode="auto">
              <a:xfrm>
                <a:off x="1564" y="633"/>
                <a:ext cx="1320" cy="323"/>
              </a:xfrm>
              <a:prstGeom prst="rect">
                <a:avLst/>
              </a:prstGeom>
              <a:noFill/>
              <a:ln w="9525">
                <a:noFill/>
                <a:miter lim="800000"/>
                <a:headEnd/>
                <a:tailEnd/>
              </a:ln>
            </p:spPr>
          </p:pic>
          <p:pic>
            <p:nvPicPr>
              <p:cNvPr id="47" name="Picture 21" descr="그림1"/>
              <p:cNvPicPr>
                <a:picLocks noChangeAspect="1" noChangeArrowheads="1"/>
              </p:cNvPicPr>
              <p:nvPr/>
            </p:nvPicPr>
            <p:blipFill>
              <a:blip r:embed="rId3" cstate="print">
                <a:lum bright="6000" contrast="12000"/>
              </a:blip>
              <a:srcRect l="37827" r="-6944"/>
              <a:stretch>
                <a:fillRect/>
              </a:stretch>
            </p:blipFill>
            <p:spPr bwMode="auto">
              <a:xfrm>
                <a:off x="2236" y="633"/>
                <a:ext cx="2041" cy="323"/>
              </a:xfrm>
              <a:prstGeom prst="rect">
                <a:avLst/>
              </a:prstGeom>
              <a:noFill/>
              <a:ln w="9525">
                <a:noFill/>
                <a:miter lim="800000"/>
                <a:headEnd/>
                <a:tailEnd/>
              </a:ln>
            </p:spPr>
          </p:pic>
        </p:grpSp>
        <p:sp>
          <p:nvSpPr>
            <p:cNvPr id="44" name="Rectangle 4"/>
            <p:cNvSpPr>
              <a:spLocks noChangeArrowheads="1"/>
            </p:cNvSpPr>
            <p:nvPr/>
          </p:nvSpPr>
          <p:spPr bwMode="auto">
            <a:xfrm>
              <a:off x="1122" y="618"/>
              <a:ext cx="1935" cy="260"/>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endParaRPr lang="en-US" altLang="en-US" sz="1700" b="1" dirty="0">
                <a:solidFill>
                  <a:srgbClr val="000066"/>
                </a:solidFill>
                <a:latin typeface="Arial" pitchFamily="34" charset="0"/>
                <a:ea typeface="HY헤드라인M" pitchFamily="18" charset="-127"/>
                <a:cs typeface="Arial" pitchFamily="34" charset="0"/>
                <a:sym typeface="Wingdings" pitchFamily="2" charset="2"/>
              </a:endParaRPr>
            </a:p>
          </p:txBody>
        </p:sp>
      </p:grpSp>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28</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4"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4"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4" cstate="print"/>
          <a:srcRect l="25972"/>
          <a:stretch>
            <a:fillRect/>
          </a:stretch>
        </p:blipFill>
        <p:spPr bwMode="auto">
          <a:xfrm>
            <a:off x="6142059"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5"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5557034"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1. Development of the Korean Automobile Industry</a:t>
            </a:r>
            <a:endParaRPr lang="ko-KR" altLang="en-US" sz="1800" b="1" dirty="0">
              <a:solidFill>
                <a:schemeClr val="bg1"/>
              </a:solidFill>
              <a:latin typeface="Arial" pitchFamily="34" charset="0"/>
              <a:ea typeface="HY견고딕" pitchFamily="18" charset="-127"/>
              <a:cs typeface="Arial" pitchFamily="34" charset="0"/>
            </a:endParaRPr>
          </a:p>
        </p:txBody>
      </p:sp>
      <p:grpSp>
        <p:nvGrpSpPr>
          <p:cNvPr id="4" name="Group 62"/>
          <p:cNvGrpSpPr>
            <a:grpSpLocks/>
          </p:cNvGrpSpPr>
          <p:nvPr/>
        </p:nvGrpSpPr>
        <p:grpSpPr bwMode="auto">
          <a:xfrm>
            <a:off x="390524" y="1387235"/>
            <a:ext cx="8342925" cy="727297"/>
            <a:chOff x="246" y="597"/>
            <a:chExt cx="3478" cy="309"/>
          </a:xfrm>
        </p:grpSpPr>
        <p:grpSp>
          <p:nvGrpSpPr>
            <p:cNvPr id="5" name="Group 18"/>
            <p:cNvGrpSpPr>
              <a:grpSpLocks/>
            </p:cNvGrpSpPr>
            <p:nvPr/>
          </p:nvGrpSpPr>
          <p:grpSpPr bwMode="auto">
            <a:xfrm>
              <a:off x="246" y="597"/>
              <a:ext cx="3478" cy="309"/>
              <a:chOff x="116" y="633"/>
              <a:chExt cx="4161" cy="323"/>
            </a:xfrm>
          </p:grpSpPr>
          <p:pic>
            <p:nvPicPr>
              <p:cNvPr id="38" name="Picture 19" descr="그림1"/>
              <p:cNvPicPr>
                <a:picLocks noChangeAspect="1" noChangeArrowheads="1"/>
              </p:cNvPicPr>
              <p:nvPr/>
            </p:nvPicPr>
            <p:blipFill>
              <a:blip r:embed="rId3" cstate="print">
                <a:lum bright="6000" contrast="12000"/>
              </a:blip>
              <a:srcRect r="73993"/>
              <a:stretch>
                <a:fillRect/>
              </a:stretch>
            </p:blipFill>
            <p:spPr bwMode="auto">
              <a:xfrm>
                <a:off x="116" y="633"/>
                <a:ext cx="2195" cy="323"/>
              </a:xfrm>
              <a:prstGeom prst="rect">
                <a:avLst/>
              </a:prstGeom>
              <a:noFill/>
              <a:ln w="9525">
                <a:noFill/>
                <a:miter lim="800000"/>
                <a:headEnd/>
                <a:tailEnd/>
              </a:ln>
            </p:spPr>
          </p:pic>
          <p:pic>
            <p:nvPicPr>
              <p:cNvPr id="39" name="Picture 20" descr="그림1"/>
              <p:cNvPicPr>
                <a:picLocks noChangeAspect="1" noChangeArrowheads="1"/>
              </p:cNvPicPr>
              <p:nvPr/>
            </p:nvPicPr>
            <p:blipFill>
              <a:blip r:embed="rId3" cstate="print">
                <a:lum bright="6000" contrast="12000"/>
              </a:blip>
              <a:srcRect l="18591" r="58347"/>
              <a:stretch>
                <a:fillRect/>
              </a:stretch>
            </p:blipFill>
            <p:spPr bwMode="auto">
              <a:xfrm>
                <a:off x="1564" y="633"/>
                <a:ext cx="1320" cy="323"/>
              </a:xfrm>
              <a:prstGeom prst="rect">
                <a:avLst/>
              </a:prstGeom>
              <a:noFill/>
              <a:ln w="9525">
                <a:noFill/>
                <a:miter lim="800000"/>
                <a:headEnd/>
                <a:tailEnd/>
              </a:ln>
            </p:spPr>
          </p:pic>
          <p:pic>
            <p:nvPicPr>
              <p:cNvPr id="40" name="Picture 21" descr="그림1"/>
              <p:cNvPicPr>
                <a:picLocks noChangeAspect="1" noChangeArrowheads="1"/>
              </p:cNvPicPr>
              <p:nvPr/>
            </p:nvPicPr>
            <p:blipFill>
              <a:blip r:embed="rId3" cstate="print">
                <a:lum bright="6000" contrast="12000"/>
              </a:blip>
              <a:srcRect l="37827" r="-6944"/>
              <a:stretch>
                <a:fillRect/>
              </a:stretch>
            </p:blipFill>
            <p:spPr bwMode="auto">
              <a:xfrm>
                <a:off x="2236" y="633"/>
                <a:ext cx="2041" cy="323"/>
              </a:xfrm>
              <a:prstGeom prst="rect">
                <a:avLst/>
              </a:prstGeom>
              <a:noFill/>
              <a:ln w="9525">
                <a:noFill/>
                <a:miter lim="800000"/>
                <a:headEnd/>
                <a:tailEnd/>
              </a:ln>
            </p:spPr>
          </p:pic>
        </p:grpSp>
        <p:sp>
          <p:nvSpPr>
            <p:cNvPr id="36" name="Rectangle 4"/>
            <p:cNvSpPr>
              <a:spLocks noChangeArrowheads="1"/>
            </p:cNvSpPr>
            <p:nvPr/>
          </p:nvSpPr>
          <p:spPr bwMode="auto">
            <a:xfrm>
              <a:off x="1122" y="618"/>
              <a:ext cx="1935" cy="260"/>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endParaRPr lang="en-US" altLang="en-US" sz="1700" b="1" dirty="0">
                <a:solidFill>
                  <a:srgbClr val="000066"/>
                </a:solidFill>
                <a:latin typeface="Arial" pitchFamily="34" charset="0"/>
                <a:ea typeface="HY헤드라인M" pitchFamily="18" charset="-127"/>
                <a:cs typeface="Arial" pitchFamily="34" charset="0"/>
                <a:sym typeface="Wingdings" pitchFamily="2" charset="2"/>
              </a:endParaRPr>
            </a:p>
          </p:txBody>
        </p:sp>
      </p:grpSp>
      <p:sp>
        <p:nvSpPr>
          <p:cNvPr id="41" name="Rectangle 4"/>
          <p:cNvSpPr>
            <a:spLocks noChangeArrowheads="1"/>
          </p:cNvSpPr>
          <p:nvPr/>
        </p:nvSpPr>
        <p:spPr bwMode="auto">
          <a:xfrm>
            <a:off x="634944" y="1549742"/>
            <a:ext cx="1746276" cy="382225"/>
          </a:xfrm>
          <a:prstGeom prst="rect">
            <a:avLst/>
          </a:prstGeom>
          <a:noFill/>
          <a:ln w="9525">
            <a:noFill/>
            <a:miter lim="800000"/>
            <a:headEnd/>
            <a:tailEnd/>
          </a:ln>
        </p:spPr>
        <p:txBody>
          <a:bodyPr wrap="none" lIns="0" tIns="0" rIns="0" bIns="0" anchor="ctr"/>
          <a:lstStyle/>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Stage 3 </a:t>
            </a:r>
          </a:p>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(1983-97)</a:t>
            </a:r>
            <a:endParaRPr lang="en-US" altLang="en-US" sz="1700" b="1" dirty="0">
              <a:solidFill>
                <a:srgbClr val="FFFF00"/>
              </a:solidFill>
              <a:latin typeface="Arial" pitchFamily="34" charset="0"/>
              <a:ea typeface="HY헤드라인M" pitchFamily="18" charset="-127"/>
              <a:cs typeface="Arial" pitchFamily="34" charset="0"/>
              <a:sym typeface="Wingdings" pitchFamily="2" charset="2"/>
            </a:endParaRPr>
          </a:p>
        </p:txBody>
      </p:sp>
      <p:sp>
        <p:nvSpPr>
          <p:cNvPr id="42" name="Rectangle 4"/>
          <p:cNvSpPr>
            <a:spLocks noChangeArrowheads="1"/>
          </p:cNvSpPr>
          <p:nvPr/>
        </p:nvSpPr>
        <p:spPr bwMode="auto">
          <a:xfrm>
            <a:off x="2636811" y="1473402"/>
            <a:ext cx="5038794" cy="568104"/>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r>
              <a:rPr lang="en-US" altLang="en-US" sz="1700" b="1" dirty="0" smtClean="0">
                <a:solidFill>
                  <a:srgbClr val="000066"/>
                </a:solidFill>
                <a:latin typeface="Arial" charset="0"/>
                <a:ea typeface="HY헤드라인M" pitchFamily="18" charset="-127"/>
                <a:sym typeface="Wingdings" pitchFamily="2" charset="2"/>
              </a:rPr>
              <a:t>Advanced in Mass Production and Promotion of </a:t>
            </a:r>
          </a:p>
          <a:p>
            <a:pPr algn="dist" latinLnBrk="0">
              <a:lnSpc>
                <a:spcPct val="110000"/>
              </a:lnSpc>
              <a:buClr>
                <a:srgbClr val="33CC33"/>
              </a:buClr>
              <a:buSzPct val="125000"/>
              <a:buFont typeface="굴림" pitchFamily="50" charset="-127"/>
              <a:buNone/>
            </a:pPr>
            <a:r>
              <a:rPr lang="en-US" altLang="en-US" sz="1700" b="1" dirty="0" smtClean="0">
                <a:solidFill>
                  <a:srgbClr val="000066"/>
                </a:solidFill>
                <a:latin typeface="Arial" charset="0"/>
                <a:ea typeface="HY헤드라인M" pitchFamily="18" charset="-127"/>
                <a:sym typeface="Wingdings" pitchFamily="2" charset="2"/>
              </a:rPr>
              <a:t>Automobile Exports</a:t>
            </a:r>
            <a:endParaRPr lang="en-US" altLang="en-US" sz="1700" b="1" dirty="0">
              <a:solidFill>
                <a:srgbClr val="000066"/>
              </a:solidFill>
              <a:latin typeface="Arial" charset="0"/>
              <a:ea typeface="HY헤드라인M" pitchFamily="18" charset="-127"/>
              <a:sym typeface="Wingdings" pitchFamily="2" charset="2"/>
            </a:endParaRPr>
          </a:p>
        </p:txBody>
      </p:sp>
      <p:sp>
        <p:nvSpPr>
          <p:cNvPr id="43" name="Text Box 12"/>
          <p:cNvSpPr txBox="1">
            <a:spLocks noChangeArrowheads="1"/>
          </p:cNvSpPr>
          <p:nvPr/>
        </p:nvSpPr>
        <p:spPr bwMode="auto">
          <a:xfrm>
            <a:off x="350838" y="2078019"/>
            <a:ext cx="8566209" cy="1865126"/>
          </a:xfrm>
          <a:prstGeom prst="rect">
            <a:avLst/>
          </a:prstGeom>
          <a:noFill/>
          <a:ln w="9525" algn="ctr">
            <a:noFill/>
            <a:round/>
            <a:headEnd/>
            <a:tailEnd/>
          </a:ln>
        </p:spPr>
        <p:txBody>
          <a:bodyPr wrap="square">
            <a:spAutoFit/>
          </a:bodyPr>
          <a:lstStyle/>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With the recovery of the economy after 1982, production capacity doubled from 337 thousand units in 1983 to 683 thousand units in 1985</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 In 1984, the first year of volume car exports: 24 thousand units sales in the Canadian market</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In 1987, Hyundai exported 314 thousand units to the U.S. market</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In the 1980s, domestic demand for cars increased by 24.8 percent annually</a:t>
            </a:r>
            <a:endParaRPr lang="ko-KR" altLang="en-US" sz="1600" b="1" dirty="0">
              <a:solidFill>
                <a:srgbClr val="000000"/>
              </a:solidFill>
              <a:latin typeface="Arial" pitchFamily="34" charset="0"/>
              <a:ea typeface="HY헤드라인M" pitchFamily="18" charset="-127"/>
              <a:cs typeface="Arial" pitchFamily="34" charset="0"/>
            </a:endParaRPr>
          </a:p>
        </p:txBody>
      </p:sp>
      <p:sp>
        <p:nvSpPr>
          <p:cNvPr id="34" name="Text Box 12"/>
          <p:cNvSpPr txBox="1">
            <a:spLocks noChangeArrowheads="1"/>
          </p:cNvSpPr>
          <p:nvPr/>
        </p:nvSpPr>
        <p:spPr bwMode="auto">
          <a:xfrm>
            <a:off x="336492" y="4591932"/>
            <a:ext cx="8566209" cy="1815882"/>
          </a:xfrm>
          <a:prstGeom prst="rect">
            <a:avLst/>
          </a:prstGeom>
          <a:noFill/>
          <a:ln w="9525" algn="ctr">
            <a:noFill/>
            <a:round/>
            <a:headEnd/>
            <a:tailEnd/>
          </a:ln>
        </p:spPr>
        <p:txBody>
          <a:bodyPr wrap="square">
            <a:spAutoFit/>
          </a:bodyPr>
          <a:lstStyle/>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Under the economic crisis in 1997-1998, domestic sales plummeted to one half of the previous year with 50% capacity utilization rate</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Inevitable dramatic restructuring and Mega merger: Hyundai took over Kia, Renault bought out Samsung Motors, GM took over Daewoo, and Shanghai Motors bought out </a:t>
            </a:r>
            <a:r>
              <a:rPr lang="en-US" altLang="ko-KR" sz="1600" b="1" dirty="0" err="1" smtClean="0">
                <a:solidFill>
                  <a:srgbClr val="000000"/>
                </a:solidFill>
                <a:latin typeface="Arial" pitchFamily="34" charset="0"/>
                <a:ea typeface="Verdana" pitchFamily="34" charset="0"/>
                <a:cs typeface="Arial" pitchFamily="34" charset="0"/>
              </a:rPr>
              <a:t>Ssangyong</a:t>
            </a:r>
            <a:r>
              <a:rPr lang="en-US" altLang="ko-KR" sz="1600" b="1" dirty="0" smtClean="0">
                <a:solidFill>
                  <a:srgbClr val="000000"/>
                </a:solidFill>
                <a:latin typeface="Arial" pitchFamily="34" charset="0"/>
                <a:ea typeface="Verdana" pitchFamily="34" charset="0"/>
                <a:cs typeface="Arial" pitchFamily="34" charset="0"/>
              </a:rPr>
              <a:t> Motors  </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The number of automobile makers decreased to five in 2009 from eight in 1998</a:t>
            </a:r>
            <a:endParaRPr lang="ko-KR" altLang="en-US" sz="1600" b="1" dirty="0">
              <a:solidFill>
                <a:srgbClr val="000000"/>
              </a:solidFill>
              <a:latin typeface="Arial" pitchFamily="34" charset="0"/>
              <a:ea typeface="HY헤드라인M" pitchFamily="18" charset="-127"/>
              <a:cs typeface="Arial" pitchFamily="34" charset="0"/>
            </a:endParaRPr>
          </a:p>
        </p:txBody>
      </p:sp>
      <p:sp>
        <p:nvSpPr>
          <p:cNvPr id="25" name="Rectangle 4"/>
          <p:cNvSpPr>
            <a:spLocks noChangeArrowheads="1"/>
          </p:cNvSpPr>
          <p:nvPr/>
        </p:nvSpPr>
        <p:spPr bwMode="auto">
          <a:xfrm>
            <a:off x="635977" y="4121756"/>
            <a:ext cx="1746276" cy="382225"/>
          </a:xfrm>
          <a:prstGeom prst="rect">
            <a:avLst/>
          </a:prstGeom>
          <a:noFill/>
          <a:ln w="9525">
            <a:noFill/>
            <a:miter lim="800000"/>
            <a:headEnd/>
            <a:tailEnd/>
          </a:ln>
        </p:spPr>
        <p:txBody>
          <a:bodyPr wrap="none" lIns="0" tIns="0" rIns="0" bIns="0" anchor="ctr"/>
          <a:lstStyle/>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Stage 4 </a:t>
            </a:r>
          </a:p>
          <a:p>
            <a:pPr algn="ctr" latinLnBrk="0">
              <a:lnSpc>
                <a:spcPct val="110000"/>
              </a:lnSpc>
              <a:buClr>
                <a:srgbClr val="33CC33"/>
              </a:buClr>
              <a:buSzPct val="125000"/>
              <a:buFont typeface="굴림" pitchFamily="50" charset="-127"/>
              <a:buNone/>
            </a:pPr>
            <a:r>
              <a:rPr lang="en-US" altLang="en-US" sz="1700" b="1" dirty="0" smtClean="0">
                <a:solidFill>
                  <a:srgbClr val="FFFF00"/>
                </a:solidFill>
                <a:latin typeface="Arial" pitchFamily="34" charset="0"/>
                <a:ea typeface="HY헤드라인M" pitchFamily="18" charset="-127"/>
                <a:cs typeface="Arial" pitchFamily="34" charset="0"/>
                <a:sym typeface="Wingdings" pitchFamily="2" charset="2"/>
              </a:rPr>
              <a:t>(1998-present)</a:t>
            </a:r>
            <a:endParaRPr lang="en-US" altLang="en-US" sz="1700" b="1" dirty="0">
              <a:solidFill>
                <a:srgbClr val="FFFF00"/>
              </a:solidFill>
              <a:latin typeface="Arial" pitchFamily="34" charset="0"/>
              <a:ea typeface="HY헤드라인M" pitchFamily="18" charset="-127"/>
              <a:cs typeface="Arial" pitchFamily="34" charset="0"/>
              <a:sym typeface="Wingdings" pitchFamily="2" charset="2"/>
            </a:endParaRPr>
          </a:p>
        </p:txBody>
      </p:sp>
      <p:sp>
        <p:nvSpPr>
          <p:cNvPr id="26" name="Rectangle 4"/>
          <p:cNvSpPr>
            <a:spLocks noChangeArrowheads="1"/>
          </p:cNvSpPr>
          <p:nvPr/>
        </p:nvSpPr>
        <p:spPr bwMode="auto">
          <a:xfrm>
            <a:off x="2637844" y="4138851"/>
            <a:ext cx="3297877" cy="382225"/>
          </a:xfrm>
          <a:prstGeom prst="rect">
            <a:avLst/>
          </a:prstGeom>
          <a:noFill/>
          <a:ln w="9525">
            <a:noFill/>
            <a:miter lim="800000"/>
            <a:headEnd/>
            <a:tailEnd/>
          </a:ln>
        </p:spPr>
        <p:txBody>
          <a:bodyPr wrap="none" lIns="0" tIns="0" rIns="0" bIns="0" anchor="ctr"/>
          <a:lstStyle/>
          <a:p>
            <a:pPr algn="dist" latinLnBrk="0">
              <a:lnSpc>
                <a:spcPct val="110000"/>
              </a:lnSpc>
              <a:buClr>
                <a:srgbClr val="33CC33"/>
              </a:buClr>
              <a:buSzPct val="125000"/>
              <a:buFont typeface="굴림" pitchFamily="50" charset="-127"/>
              <a:buNone/>
            </a:pPr>
            <a:r>
              <a:rPr lang="en-US" altLang="en-US" sz="1700" b="1" dirty="0" smtClean="0">
                <a:solidFill>
                  <a:srgbClr val="000066"/>
                </a:solidFill>
                <a:latin typeface="Arial" charset="0"/>
                <a:ea typeface="HY헤드라인M" pitchFamily="18" charset="-127"/>
                <a:sym typeface="Wingdings" pitchFamily="2" charset="2"/>
              </a:rPr>
              <a:t>Globalization  </a:t>
            </a:r>
            <a:endParaRPr lang="en-US" altLang="en-US" sz="1700" b="1" dirty="0">
              <a:solidFill>
                <a:srgbClr val="000066"/>
              </a:solidFill>
              <a:latin typeface="Arial" charset="0"/>
              <a:ea typeface="HY헤드라인M" pitchFamily="18" charset="-127"/>
              <a:sym typeface="Wingdings" pitchFamily="2" charset="2"/>
            </a:endParaRPr>
          </a:p>
        </p:txBody>
      </p:sp>
      <p:sp>
        <p:nvSpPr>
          <p:cNvPr id="37"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29</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3"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3"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3" cstate="print"/>
          <a:srcRect l="25972"/>
          <a:stretch>
            <a:fillRect/>
          </a:stretch>
        </p:blipFill>
        <p:spPr bwMode="auto">
          <a:xfrm>
            <a:off x="6829487"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4"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8224496"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2. Transformation of Government Policy in the Korean Automobile Industry</a:t>
            </a:r>
            <a:endParaRPr lang="ko-KR" altLang="en-US" sz="1800" b="1" dirty="0">
              <a:solidFill>
                <a:schemeClr val="bg1"/>
              </a:solidFill>
              <a:latin typeface="Arial" pitchFamily="34" charset="0"/>
              <a:ea typeface="HY견고딕" pitchFamily="18" charset="-127"/>
              <a:cs typeface="Arial" pitchFamily="34" charset="0"/>
            </a:endParaRPr>
          </a:p>
        </p:txBody>
      </p:sp>
      <p:sp>
        <p:nvSpPr>
          <p:cNvPr id="35" name="Text Box 12"/>
          <p:cNvSpPr txBox="1">
            <a:spLocks noChangeArrowheads="1"/>
          </p:cNvSpPr>
          <p:nvPr/>
        </p:nvSpPr>
        <p:spPr bwMode="auto">
          <a:xfrm>
            <a:off x="350838" y="1484420"/>
            <a:ext cx="8434387" cy="4801314"/>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 typeface="HY견고딕" pitchFamily="18" charset="-127"/>
              <a:buBlip>
                <a:blip r:embed="rId5"/>
              </a:buBlip>
            </a:pPr>
            <a:r>
              <a:rPr lang="en-US" altLang="ko-KR" sz="1800" b="1" dirty="0" smtClean="0">
                <a:solidFill>
                  <a:srgbClr val="0000A8"/>
                </a:solidFill>
                <a:latin typeface="Arial" pitchFamily="34" charset="0"/>
                <a:ea typeface="Verdana" pitchFamily="34" charset="0"/>
                <a:cs typeface="Arial" pitchFamily="34" charset="0"/>
              </a:rPr>
              <a:t>Import-substitution Policy</a:t>
            </a:r>
            <a:endParaRPr lang="en-US" altLang="ko-KR" sz="1800" b="1" dirty="0">
              <a:solidFill>
                <a:srgbClr val="0000A8"/>
              </a:solidFill>
              <a:latin typeface="Arial" pitchFamily="34" charset="0"/>
              <a:ea typeface="Verdana" pitchFamily="34" charset="0"/>
              <a:cs typeface="Arial" pitchFamily="34" charset="0"/>
            </a:endParaRP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In 1969, ‘The Basic Plan for the Promotion of the Automobile Industry’ setting domestic contents schedules for each major part</a:t>
            </a: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This policy assigned domestic production of items to specific producers with a variety of incentive schemes.</a:t>
            </a: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With increased local content ratio, embarking on a program for developing our own models</a:t>
            </a: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Never ended R&amp;D investment for localization </a:t>
            </a:r>
            <a:endParaRPr lang="en-US" altLang="ko-KR" sz="1800" b="1" dirty="0">
              <a:solidFill>
                <a:srgbClr val="000000"/>
              </a:solidFill>
              <a:latin typeface="Arial" pitchFamily="34" charset="0"/>
              <a:ea typeface="Verdana" pitchFamily="34" charset="0"/>
              <a:cs typeface="Arial" pitchFamily="34" charset="0"/>
            </a:endParaRPr>
          </a:p>
          <a:p>
            <a:pPr marL="263525" indent="-263525" latinLnBrk="0">
              <a:lnSpc>
                <a:spcPct val="110000"/>
              </a:lnSpc>
              <a:spcBef>
                <a:spcPct val="20000"/>
              </a:spcBef>
              <a:buSzPct val="140000"/>
              <a:buFont typeface="HY견고딕" pitchFamily="18" charset="-127"/>
              <a:buBlip>
                <a:blip r:embed="rId5"/>
              </a:buBlip>
            </a:pPr>
            <a:r>
              <a:rPr lang="en-US" altLang="ko-KR" sz="1800" b="1" dirty="0" smtClean="0">
                <a:solidFill>
                  <a:srgbClr val="0000A8"/>
                </a:solidFill>
                <a:latin typeface="Arial" pitchFamily="34" charset="0"/>
                <a:ea typeface="Verdana" pitchFamily="34" charset="0"/>
                <a:cs typeface="Arial" pitchFamily="34" charset="0"/>
              </a:rPr>
              <a:t>Export-promotion Policy</a:t>
            </a:r>
            <a:endParaRPr lang="en-US" altLang="ko-KR" sz="1800" b="1" dirty="0">
              <a:solidFill>
                <a:srgbClr val="0000A8"/>
              </a:solidFill>
              <a:latin typeface="Arial" pitchFamily="34" charset="0"/>
              <a:ea typeface="Verdana" pitchFamily="34" charset="0"/>
              <a:cs typeface="Arial" pitchFamily="34" charset="0"/>
            </a:endParaRP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In 1972, the low-priced ‘people’s car’ selected for development and exportation</a:t>
            </a: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Technologically backward Korea could compete only on the basis of price rather than quality.</a:t>
            </a:r>
          </a:p>
          <a:p>
            <a:pPr marL="495300" lvl="1" indent="-228600" latinLnBrk="0">
              <a:lnSpc>
                <a:spcPct val="110000"/>
              </a:lnSpc>
              <a:spcBef>
                <a:spcPct val="20000"/>
              </a:spcBef>
              <a:buSzPct val="110000"/>
              <a:buFont typeface="Wingdings" pitchFamily="2" charset="2"/>
              <a:buBlip>
                <a:blip r:embed="rId6"/>
              </a:buBlip>
            </a:pPr>
            <a:r>
              <a:rPr lang="en-US" altLang="ko-KR" sz="1800" b="1" dirty="0" smtClean="0">
                <a:solidFill>
                  <a:srgbClr val="000000"/>
                </a:solidFill>
                <a:latin typeface="Arial" pitchFamily="34" charset="0"/>
                <a:ea typeface="Verdana" pitchFamily="34" charset="0"/>
                <a:cs typeface="Arial" pitchFamily="34" charset="0"/>
              </a:rPr>
              <a:t>Having one’s own model is necessary in order to export. </a:t>
            </a:r>
            <a:endParaRPr lang="ko-KR" altLang="en-US" sz="1800" b="1" dirty="0">
              <a:solidFill>
                <a:srgbClr val="000000"/>
              </a:solidFill>
              <a:latin typeface="Arial" pitchFamily="34" charset="0"/>
              <a:ea typeface="HY헤드라인M" pitchFamily="18" charset="-127"/>
              <a:cs typeface="Arial" pitchFamily="34" charset="0"/>
            </a:endParaRPr>
          </a:p>
        </p:txBody>
      </p:sp>
      <p:sp>
        <p:nvSpPr>
          <p:cNvPr id="12"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30</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3"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3"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3" cstate="print"/>
          <a:srcRect l="25972"/>
          <a:stretch>
            <a:fillRect/>
          </a:stretch>
        </p:blipFill>
        <p:spPr bwMode="auto">
          <a:xfrm>
            <a:off x="6829487"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4"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8224496"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2. Transformation of Government Policy in the Korean Automobile Industry</a:t>
            </a:r>
            <a:endParaRPr lang="ko-KR" altLang="en-US" sz="1800" b="1" dirty="0">
              <a:solidFill>
                <a:schemeClr val="bg1"/>
              </a:solidFill>
              <a:latin typeface="Arial" pitchFamily="34" charset="0"/>
              <a:ea typeface="HY견고딕" pitchFamily="18" charset="-127"/>
              <a:cs typeface="Arial" pitchFamily="34" charset="0"/>
            </a:endParaRPr>
          </a:p>
        </p:txBody>
      </p:sp>
      <p:sp>
        <p:nvSpPr>
          <p:cNvPr id="35" name="Text Box 12"/>
          <p:cNvSpPr txBox="1">
            <a:spLocks noChangeArrowheads="1"/>
          </p:cNvSpPr>
          <p:nvPr/>
        </p:nvSpPr>
        <p:spPr bwMode="auto">
          <a:xfrm>
            <a:off x="226954" y="1386734"/>
            <a:ext cx="8471016" cy="3384003"/>
          </a:xfrm>
          <a:prstGeom prst="rect">
            <a:avLst/>
          </a:prstGeom>
          <a:noFill/>
          <a:ln w="9525" algn="ctr">
            <a:noFill/>
            <a:round/>
            <a:headEnd/>
            <a:tailEnd/>
          </a:ln>
        </p:spPr>
        <p:txBody>
          <a:bodyPr wrap="square">
            <a:spAutoFit/>
          </a:bodyPr>
          <a:lstStyle/>
          <a:p>
            <a:pPr marL="263525" indent="-263525" latinLnBrk="0">
              <a:lnSpc>
                <a:spcPct val="110000"/>
              </a:lnSpc>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Rationalization Policy</a:t>
            </a:r>
            <a:endParaRPr lang="en-US" altLang="ko-KR" sz="1700" b="1" dirty="0">
              <a:solidFill>
                <a:srgbClr val="0000A8"/>
              </a:solidFill>
              <a:latin typeface="Arial" pitchFamily="34" charset="0"/>
              <a:ea typeface="Verdana" pitchFamily="34" charset="0"/>
              <a:cs typeface="Arial" pitchFamily="34" charset="0"/>
            </a:endParaRP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Problems of the excess supply and overlapping investments, the slow export growth, limited domestic market </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Rationalization is the government’s answer to the problem of limited demand.</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In 1981, ‘The Rationalization Plan of the Automobile Industry’ allowed two companies for passenger cars(Hyundai, </a:t>
            </a:r>
            <a:r>
              <a:rPr lang="en-US" altLang="ko-KR" sz="1600" b="1" dirty="0" err="1" smtClean="0">
                <a:solidFill>
                  <a:srgbClr val="000000"/>
                </a:solidFill>
                <a:latin typeface="Arial" pitchFamily="34" charset="0"/>
                <a:ea typeface="Verdana" pitchFamily="34" charset="0"/>
                <a:cs typeface="Arial" pitchFamily="34" charset="0"/>
              </a:rPr>
              <a:t>Saehan</a:t>
            </a:r>
            <a:r>
              <a:rPr lang="en-US" altLang="ko-KR" sz="1600" b="1" dirty="0" smtClean="0">
                <a:solidFill>
                  <a:srgbClr val="000000"/>
                </a:solidFill>
                <a:latin typeface="Arial" pitchFamily="34" charset="0"/>
                <a:ea typeface="Verdana" pitchFamily="34" charset="0"/>
                <a:cs typeface="Arial" pitchFamily="34" charset="0"/>
              </a:rPr>
              <a:t>) and only one for commercial vehicles(a merger between Kia and Dong-Ah) </a:t>
            </a:r>
          </a:p>
          <a:p>
            <a:pPr marL="495300" lvl="1" indent="-228600" latinLnBrk="0">
              <a:lnSpc>
                <a:spcPct val="110000"/>
              </a:lnSpc>
              <a:spcBef>
                <a:spcPct val="20000"/>
              </a:spcBef>
              <a:buSzPct val="110000"/>
              <a:buBlip>
                <a:blip r:embed="rId6"/>
              </a:buBlip>
            </a:pPr>
            <a:r>
              <a:rPr lang="en-US" altLang="ko-KR" sz="1600" b="1" dirty="0" smtClean="0">
                <a:solidFill>
                  <a:srgbClr val="000000"/>
                </a:solidFill>
                <a:latin typeface="Arial" pitchFamily="34" charset="0"/>
                <a:ea typeface="Verdana" pitchFamily="34" charset="0"/>
                <a:cs typeface="Arial" pitchFamily="34" charset="0"/>
              </a:rPr>
              <a:t>The sector’s rationalization policy partially lifted in 1985, completely in 1989.</a:t>
            </a:r>
          </a:p>
          <a:p>
            <a:pPr marL="495300" lvl="1" indent="-228600" latinLnBrk="0">
              <a:lnSpc>
                <a:spcPct val="110000"/>
              </a:lnSpc>
              <a:spcBef>
                <a:spcPct val="20000"/>
              </a:spcBef>
              <a:buSzPct val="110000"/>
              <a:buBlip>
                <a:blip r:embed="rId6"/>
              </a:buBlip>
            </a:pPr>
            <a:r>
              <a:rPr lang="en-US" altLang="ko-KR" sz="1600" b="1" dirty="0" smtClean="0">
                <a:solidFill>
                  <a:srgbClr val="000000"/>
                </a:solidFill>
                <a:latin typeface="Arial" pitchFamily="34" charset="0"/>
                <a:ea typeface="Verdana" pitchFamily="34" charset="0"/>
                <a:cs typeface="Arial" pitchFamily="34" charset="0"/>
              </a:rPr>
              <a:t>Deregulation and liberalization intensified market competition to improve quality of products  </a:t>
            </a:r>
          </a:p>
          <a:p>
            <a:pPr marL="495300" lvl="1" indent="-228600" latinLnBrk="0">
              <a:lnSpc>
                <a:spcPct val="110000"/>
              </a:lnSpc>
              <a:spcBef>
                <a:spcPct val="20000"/>
              </a:spcBef>
              <a:buSzPct val="110000"/>
              <a:buFont typeface="Wingdings" pitchFamily="2" charset="2"/>
              <a:buBlip>
                <a:blip r:embed="rId6"/>
              </a:buBlip>
            </a:pPr>
            <a:endParaRPr lang="en-US" altLang="ko-KR" sz="1600" b="1" dirty="0" smtClean="0">
              <a:solidFill>
                <a:srgbClr val="000000"/>
              </a:solidFill>
              <a:latin typeface="Arial" pitchFamily="34" charset="0"/>
              <a:ea typeface="Verdana" pitchFamily="34" charset="0"/>
              <a:cs typeface="Arial" pitchFamily="34" charset="0"/>
            </a:endParaRPr>
          </a:p>
        </p:txBody>
      </p:sp>
      <p:sp>
        <p:nvSpPr>
          <p:cNvPr id="12"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11" name="직사각형 10"/>
          <p:cNvSpPr/>
          <p:nvPr/>
        </p:nvSpPr>
        <p:spPr>
          <a:xfrm>
            <a:off x="243481" y="4427266"/>
            <a:ext cx="8324963" cy="1882054"/>
          </a:xfrm>
          <a:prstGeom prst="rect">
            <a:avLst/>
          </a:prstGeom>
        </p:spPr>
        <p:txBody>
          <a:bodyPr wrap="square">
            <a:spAutoFit/>
          </a:bodyPr>
          <a:lstStyle/>
          <a:p>
            <a:pPr marL="263525" indent="-263525" latinLnBrk="0">
              <a:lnSpc>
                <a:spcPct val="110000"/>
              </a:lnSpc>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Liberalization Policy</a:t>
            </a:r>
            <a:endParaRPr lang="en-US" altLang="ko-KR" sz="1600" b="1" dirty="0" smtClean="0">
              <a:solidFill>
                <a:srgbClr val="0000A8"/>
              </a:solidFill>
              <a:latin typeface="Arial" pitchFamily="34" charset="0"/>
              <a:ea typeface="Verdana" pitchFamily="34" charset="0"/>
              <a:cs typeface="Arial" pitchFamily="34" charset="0"/>
            </a:endParaRP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In 1987, lifted various restrictions on the importation of cars with two liter engine capacity or above</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Tariff on automobiles progressively reduced from 50% in 1987 to 8% in 1994</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As of the end of June 1999, ‘The Import Diversification Policy’ completely lifted, allowing small sized Japanese cars to be imported</a:t>
            </a: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31</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3"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3"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3" cstate="print"/>
          <a:srcRect l="25972"/>
          <a:stretch>
            <a:fillRect/>
          </a:stretch>
        </p:blipFill>
        <p:spPr bwMode="auto">
          <a:xfrm>
            <a:off x="6829487"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4"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6582956"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3. Recent Restructuring of the Korean Automobile Industry  </a:t>
            </a:r>
            <a:endParaRPr lang="ko-KR" altLang="en-US" sz="1800" b="1" dirty="0">
              <a:solidFill>
                <a:schemeClr val="bg1"/>
              </a:solidFill>
              <a:latin typeface="Arial" pitchFamily="34" charset="0"/>
              <a:ea typeface="HY견고딕" pitchFamily="18" charset="-127"/>
              <a:cs typeface="Arial" pitchFamily="34" charset="0"/>
            </a:endParaRPr>
          </a:p>
        </p:txBody>
      </p:sp>
      <p:sp>
        <p:nvSpPr>
          <p:cNvPr id="11" name="직사각형 10"/>
          <p:cNvSpPr/>
          <p:nvPr/>
        </p:nvSpPr>
        <p:spPr>
          <a:xfrm>
            <a:off x="431540" y="1413873"/>
            <a:ext cx="8324963" cy="5167568"/>
          </a:xfrm>
          <a:prstGeom prst="rect">
            <a:avLst/>
          </a:prstGeom>
        </p:spPr>
        <p:txBody>
          <a:bodyPr wrap="square">
            <a:spAutoFit/>
          </a:bodyPr>
          <a:lstStyle/>
          <a:p>
            <a:pPr marL="263525" indent="-263525" latinLnBrk="0">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Background of Recent Industrial Adjustment</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Due to economic crisis, minus 5.8% GDP growth in 1998</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Because of shrunken demands, credit restrictions and high interest rate, many companies went bankrupt</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To reduce the transaction cost of inter or intra industry adjustment in the short term, strong government intervention was adopted</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To solve the overcapacity and insolvent enterprises, it required a variety of restructuring efforts including M&amp;A and strategic alliance.</a:t>
            </a:r>
          </a:p>
          <a:p>
            <a:pPr marL="495300" lvl="1" indent="-228600" latinLnBrk="0">
              <a:spcBef>
                <a:spcPct val="20000"/>
              </a:spcBef>
              <a:buSzPct val="110000"/>
              <a:buFont typeface="Wingdings" pitchFamily="2" charset="2"/>
              <a:buBlip>
                <a:blip r:embed="rId6"/>
              </a:buBlip>
            </a:pPr>
            <a:endParaRPr lang="en-US" altLang="ko-KR" sz="1700" b="1" dirty="0" smtClean="0">
              <a:solidFill>
                <a:srgbClr val="000000"/>
              </a:solidFill>
              <a:latin typeface="Arial" pitchFamily="34" charset="0"/>
              <a:ea typeface="Verdana" pitchFamily="34" charset="0"/>
              <a:cs typeface="Arial" pitchFamily="34" charset="0"/>
            </a:endParaRPr>
          </a:p>
          <a:p>
            <a:pPr marL="263525" indent="-263525" latinLnBrk="0">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Restructuring Process of the Korean Automobile Industry</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mid-1998, the Korea government strongly persuaded conglomerates into propelling business restructuring</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1998, Hyundai Motors took over insolvent Kia Motors.</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2000, Renault acquired Samsung Motors.</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2002, GM purchased Daewoo Motors which went bankrupt in 2000.</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2004, Shanghai Motors took over </a:t>
            </a:r>
            <a:r>
              <a:rPr lang="en-US" altLang="ko-KR" sz="1700" b="1" dirty="0" err="1" smtClean="0">
                <a:solidFill>
                  <a:srgbClr val="000000"/>
                </a:solidFill>
                <a:latin typeface="Arial" pitchFamily="34" charset="0"/>
                <a:ea typeface="Verdana" pitchFamily="34" charset="0"/>
                <a:cs typeface="Arial" pitchFamily="34" charset="0"/>
              </a:rPr>
              <a:t>Ssangyong</a:t>
            </a:r>
            <a:r>
              <a:rPr lang="en-US" altLang="ko-KR" sz="1700" b="1" dirty="0" smtClean="0">
                <a:solidFill>
                  <a:srgbClr val="000000"/>
                </a:solidFill>
                <a:latin typeface="Arial" pitchFamily="34" charset="0"/>
                <a:ea typeface="Verdana" pitchFamily="34" charset="0"/>
                <a:cs typeface="Arial" pitchFamily="34" charset="0"/>
              </a:rPr>
              <a:t> Motors.  </a:t>
            </a:r>
          </a:p>
          <a:p>
            <a:pPr marL="495300" lvl="1" indent="-228600" latinLnBrk="0">
              <a:spcBef>
                <a:spcPct val="20000"/>
              </a:spcBef>
              <a:buSzPct val="110000"/>
              <a:buFont typeface="Wingdings" pitchFamily="2" charset="2"/>
              <a:buBlip>
                <a:blip r:embed="rId6"/>
              </a:buBlip>
            </a:pPr>
            <a:r>
              <a:rPr lang="en-US" altLang="ko-KR" sz="1700" b="1" dirty="0" smtClean="0">
                <a:solidFill>
                  <a:srgbClr val="000000"/>
                </a:solidFill>
                <a:latin typeface="Arial" pitchFamily="34" charset="0"/>
                <a:ea typeface="Verdana" pitchFamily="34" charset="0"/>
                <a:cs typeface="Arial" pitchFamily="34" charset="0"/>
              </a:rPr>
              <a:t>In 2011, Mahindra(India) took over </a:t>
            </a:r>
            <a:r>
              <a:rPr lang="en-US" altLang="ko-KR" sz="1700" b="1" dirty="0" err="1" smtClean="0">
                <a:solidFill>
                  <a:srgbClr val="000000"/>
                </a:solidFill>
                <a:latin typeface="Arial" pitchFamily="34" charset="0"/>
                <a:ea typeface="Verdana" pitchFamily="34" charset="0"/>
                <a:cs typeface="Arial" pitchFamily="34" charset="0"/>
              </a:rPr>
              <a:t>Ssangyong</a:t>
            </a:r>
            <a:r>
              <a:rPr lang="en-US" altLang="ko-KR" sz="1700" b="1" dirty="0" smtClean="0">
                <a:solidFill>
                  <a:srgbClr val="000000"/>
                </a:solidFill>
                <a:latin typeface="Arial" pitchFamily="34" charset="0"/>
                <a:ea typeface="Verdana" pitchFamily="34" charset="0"/>
                <a:cs typeface="Arial" pitchFamily="34" charset="0"/>
              </a:rPr>
              <a:t> Motors. </a:t>
            </a:r>
          </a:p>
        </p:txBody>
      </p:sp>
      <p:sp>
        <p:nvSpPr>
          <p:cNvPr id="13"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b="1">
                <a:solidFill>
                  <a:srgbClr val="000000"/>
                </a:solidFill>
                <a:latin typeface="Arial" pitchFamily="34" charset="0"/>
                <a:ea typeface="HY견고딕" pitchFamily="18" charset="-127"/>
                <a:cs typeface="Arial" pitchFamily="34" charset="0"/>
              </a:rPr>
              <a:t>- </a:t>
            </a:r>
            <a:fld id="{28438D86-43A2-495A-96F1-3E8709F35C49}" type="slidenum">
              <a:rPr lang="en-US" altLang="ko-KR" sz="1100" b="1">
                <a:solidFill>
                  <a:srgbClr val="000000"/>
                </a:solidFill>
                <a:latin typeface="Arial" pitchFamily="34" charset="0"/>
                <a:ea typeface="HY견고딕" pitchFamily="18" charset="-127"/>
                <a:cs typeface="Arial" pitchFamily="34" charset="0"/>
              </a:rPr>
              <a:pPr algn="ctr"/>
              <a:t>32</a:t>
            </a:fld>
            <a:r>
              <a:rPr lang="en-US" altLang="ko-KR" sz="1100" b="1">
                <a:solidFill>
                  <a:srgbClr val="000000"/>
                </a:solidFill>
                <a:latin typeface="Arial" pitchFamily="34" charset="0"/>
                <a:ea typeface="HY견고딕" pitchFamily="18" charset="-127"/>
                <a:cs typeface="Arial" pitchFamily="34" charset="0"/>
              </a:rPr>
              <a:t> -</a:t>
            </a:r>
          </a:p>
        </p:txBody>
      </p:sp>
      <p:sp>
        <p:nvSpPr>
          <p:cNvPr id="30" name="Rectangle 18"/>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ko-KR" altLang="en-US" sz="1800">
              <a:ea typeface="HY헤드라인M" pitchFamily="18" charset="-127"/>
            </a:endParaRPr>
          </a:p>
        </p:txBody>
      </p:sp>
      <p:pic>
        <p:nvPicPr>
          <p:cNvPr id="28" name="Picture 38" descr="설명회 기본 메뉴바2 green"/>
          <p:cNvPicPr>
            <a:picLocks noChangeAspect="1" noChangeArrowheads="1"/>
          </p:cNvPicPr>
          <p:nvPr/>
        </p:nvPicPr>
        <p:blipFill>
          <a:blip r:embed="rId3" cstate="print"/>
          <a:srcRect r="37148"/>
          <a:stretch>
            <a:fillRect/>
          </a:stretch>
        </p:blipFill>
        <p:spPr bwMode="auto">
          <a:xfrm>
            <a:off x="180975" y="873090"/>
            <a:ext cx="2022475" cy="554038"/>
          </a:xfrm>
          <a:prstGeom prst="rect">
            <a:avLst/>
          </a:prstGeom>
          <a:noFill/>
          <a:ln w="9525" algn="ctr">
            <a:noFill/>
            <a:miter lim="800000"/>
            <a:headEnd/>
            <a:tailEnd/>
          </a:ln>
        </p:spPr>
      </p:pic>
      <p:pic>
        <p:nvPicPr>
          <p:cNvPr id="29" name="Picture 38" descr="설명회 기본 메뉴바2 green"/>
          <p:cNvPicPr>
            <a:picLocks noChangeAspect="1" noChangeArrowheads="1"/>
          </p:cNvPicPr>
          <p:nvPr/>
        </p:nvPicPr>
        <p:blipFill>
          <a:blip r:embed="rId3" cstate="print"/>
          <a:srcRect l="25972" r="26170"/>
          <a:stretch>
            <a:fillRect/>
          </a:stretch>
        </p:blipFill>
        <p:spPr bwMode="auto">
          <a:xfrm>
            <a:off x="1308099" y="873090"/>
            <a:ext cx="5710271" cy="554038"/>
          </a:xfrm>
          <a:prstGeom prst="rect">
            <a:avLst/>
          </a:prstGeom>
          <a:noFill/>
          <a:ln w="9525" algn="ctr">
            <a:noFill/>
            <a:miter lim="800000"/>
            <a:headEnd/>
            <a:tailEnd/>
          </a:ln>
        </p:spPr>
      </p:pic>
      <p:pic>
        <p:nvPicPr>
          <p:cNvPr id="31" name="Picture 38" descr="설명회 기본 메뉴바2 green"/>
          <p:cNvPicPr>
            <a:picLocks noChangeAspect="1" noChangeArrowheads="1"/>
          </p:cNvPicPr>
          <p:nvPr/>
        </p:nvPicPr>
        <p:blipFill>
          <a:blip r:embed="rId3" cstate="print"/>
          <a:srcRect l="25972"/>
          <a:stretch>
            <a:fillRect/>
          </a:stretch>
        </p:blipFill>
        <p:spPr bwMode="auto">
          <a:xfrm>
            <a:off x="6829487" y="873090"/>
            <a:ext cx="2233612" cy="554038"/>
          </a:xfrm>
          <a:prstGeom prst="rect">
            <a:avLst/>
          </a:prstGeom>
          <a:noFill/>
          <a:ln w="9525" algn="ctr">
            <a:noFill/>
            <a:miter lim="800000"/>
            <a:headEnd/>
            <a:tailEnd/>
          </a:ln>
        </p:spPr>
      </p:pic>
      <p:pic>
        <p:nvPicPr>
          <p:cNvPr id="32" name="Picture 681" descr="j0431561[1]"/>
          <p:cNvPicPr>
            <a:picLocks noChangeAspect="1" noChangeArrowheads="1"/>
          </p:cNvPicPr>
          <p:nvPr/>
        </p:nvPicPr>
        <p:blipFill>
          <a:blip r:embed="rId4" cstate="print"/>
          <a:srcRect/>
          <a:stretch>
            <a:fillRect/>
          </a:stretch>
        </p:blipFill>
        <p:spPr bwMode="auto">
          <a:xfrm>
            <a:off x="390525" y="985803"/>
            <a:ext cx="174625" cy="271462"/>
          </a:xfrm>
          <a:prstGeom prst="rect">
            <a:avLst/>
          </a:prstGeom>
          <a:noFill/>
          <a:ln w="9525">
            <a:noFill/>
            <a:miter lim="800000"/>
            <a:headEnd/>
            <a:tailEnd/>
          </a:ln>
        </p:spPr>
      </p:pic>
      <p:sp>
        <p:nvSpPr>
          <p:cNvPr id="33" name="Rectangle 682"/>
          <p:cNvSpPr>
            <a:spLocks noChangeArrowheads="1"/>
          </p:cNvSpPr>
          <p:nvPr/>
        </p:nvSpPr>
        <p:spPr bwMode="auto">
          <a:xfrm>
            <a:off x="669925" y="974690"/>
            <a:ext cx="5723746"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latinLnBrk="0">
              <a:defRPr/>
            </a:pPr>
            <a:r>
              <a:rPr lang="en-US" altLang="ko-KR" sz="1800" b="1" dirty="0" smtClean="0">
                <a:solidFill>
                  <a:schemeClr val="bg1"/>
                </a:solidFill>
                <a:latin typeface="Arial" pitchFamily="34" charset="0"/>
                <a:ea typeface="HY견고딕" pitchFamily="18" charset="-127"/>
                <a:cs typeface="Arial" pitchFamily="34" charset="0"/>
              </a:rPr>
              <a:t>4. Current Status of the Automobile Makers in Korea</a:t>
            </a:r>
            <a:endParaRPr lang="ko-KR" altLang="en-US" sz="1800" b="1" dirty="0">
              <a:solidFill>
                <a:schemeClr val="bg1"/>
              </a:solidFill>
              <a:latin typeface="Arial" pitchFamily="34" charset="0"/>
              <a:ea typeface="HY견고딕" pitchFamily="18" charset="-127"/>
              <a:cs typeface="Arial" pitchFamily="34" charset="0"/>
            </a:endParaRPr>
          </a:p>
        </p:txBody>
      </p:sp>
      <p:sp>
        <p:nvSpPr>
          <p:cNvPr id="11" name="직사각형 10"/>
          <p:cNvSpPr/>
          <p:nvPr/>
        </p:nvSpPr>
        <p:spPr>
          <a:xfrm>
            <a:off x="373005" y="1461189"/>
            <a:ext cx="8324963" cy="1360372"/>
          </a:xfrm>
          <a:prstGeom prst="rect">
            <a:avLst/>
          </a:prstGeom>
        </p:spPr>
        <p:txBody>
          <a:bodyPr wrap="square">
            <a:spAutoFit/>
          </a:bodyPr>
          <a:lstStyle/>
          <a:p>
            <a:pPr marL="263525" indent="-263525" latinLnBrk="0">
              <a:lnSpc>
                <a:spcPct val="110000"/>
              </a:lnSpc>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Korean Market Dominated by Hyundai-Kia Motors </a:t>
            </a:r>
            <a:endParaRPr lang="en-US" altLang="ko-KR" sz="1600" b="1" dirty="0" smtClean="0">
              <a:solidFill>
                <a:srgbClr val="0000A8"/>
              </a:solidFill>
              <a:latin typeface="Arial" pitchFamily="34" charset="0"/>
              <a:ea typeface="Verdana" pitchFamily="34" charset="0"/>
              <a:cs typeface="Arial" pitchFamily="34" charset="0"/>
            </a:endParaRP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The market share of Hyundai-Kia was 70% in 2013.</a:t>
            </a:r>
          </a:p>
          <a:p>
            <a:pPr marL="495300" lvl="1" indent="-228600" latinLnBrk="0">
              <a:lnSpc>
                <a:spcPct val="110000"/>
              </a:lnSpc>
              <a:spcBef>
                <a:spcPct val="20000"/>
              </a:spcBef>
              <a:buSzPct val="110000"/>
              <a:buFont typeface="Wingdings" pitchFamily="2" charset="2"/>
              <a:buBlip>
                <a:blip r:embed="rId6"/>
              </a:buBlip>
            </a:pPr>
            <a:r>
              <a:rPr lang="en-US" altLang="ko-KR" sz="1600" b="1" dirty="0" smtClean="0">
                <a:solidFill>
                  <a:srgbClr val="000000"/>
                </a:solidFill>
                <a:latin typeface="Arial" pitchFamily="34" charset="0"/>
                <a:ea typeface="Verdana" pitchFamily="34" charset="0"/>
                <a:cs typeface="Arial" pitchFamily="34" charset="0"/>
              </a:rPr>
              <a:t>3 other Makers substantially owned by foreign companies. </a:t>
            </a:r>
          </a:p>
          <a:p>
            <a:pPr marL="263525" indent="-263525" latinLnBrk="0">
              <a:lnSpc>
                <a:spcPct val="110000"/>
              </a:lnSpc>
              <a:spcBef>
                <a:spcPct val="20000"/>
              </a:spcBef>
              <a:buSzPct val="140000"/>
              <a:buFont typeface="HY견고딕" pitchFamily="18" charset="-127"/>
              <a:buBlip>
                <a:blip r:embed="rId5"/>
              </a:buBlip>
            </a:pPr>
            <a:r>
              <a:rPr lang="en-US" altLang="ko-KR" sz="1700" b="1" dirty="0" smtClean="0">
                <a:solidFill>
                  <a:srgbClr val="0000A8"/>
                </a:solidFill>
                <a:latin typeface="Arial" pitchFamily="34" charset="0"/>
                <a:ea typeface="Verdana" pitchFamily="34" charset="0"/>
                <a:cs typeface="Arial" pitchFamily="34" charset="0"/>
              </a:rPr>
              <a:t>Increasing the Market Share of Imported Cars: 12.2% in 2013. </a:t>
            </a:r>
            <a:endParaRPr lang="en-US" altLang="ko-KR" sz="1600" b="1" dirty="0" smtClean="0">
              <a:solidFill>
                <a:srgbClr val="000000"/>
              </a:solidFill>
              <a:latin typeface="Arial" pitchFamily="34" charset="0"/>
              <a:ea typeface="Verdana" pitchFamily="34" charset="0"/>
              <a:cs typeface="Arial" pitchFamily="34" charset="0"/>
            </a:endParaRPr>
          </a:p>
        </p:txBody>
      </p:sp>
      <p:pic>
        <p:nvPicPr>
          <p:cNvPr id="13" name="Picture 31" descr="기본도식_purple_long_bar"/>
          <p:cNvPicPr>
            <a:picLocks noChangeAspect="1" noChangeArrowheads="1"/>
          </p:cNvPicPr>
          <p:nvPr/>
        </p:nvPicPr>
        <p:blipFill>
          <a:blip r:embed="rId7" cstate="print"/>
          <a:srcRect/>
          <a:stretch>
            <a:fillRect/>
          </a:stretch>
        </p:blipFill>
        <p:spPr bwMode="auto">
          <a:xfrm>
            <a:off x="1727684" y="2960948"/>
            <a:ext cx="5590266" cy="511182"/>
          </a:xfrm>
          <a:prstGeom prst="rect">
            <a:avLst/>
          </a:prstGeom>
          <a:noFill/>
          <a:effectLst>
            <a:outerShdw dist="28398" dir="3806097" algn="ctr" rotWithShape="0">
              <a:srgbClr val="808080"/>
            </a:outerShdw>
          </a:effectLst>
        </p:spPr>
      </p:pic>
      <p:sp>
        <p:nvSpPr>
          <p:cNvPr id="14" name="TextBox 12"/>
          <p:cNvSpPr txBox="1">
            <a:spLocks noChangeArrowheads="1"/>
          </p:cNvSpPr>
          <p:nvPr/>
        </p:nvSpPr>
        <p:spPr bwMode="auto">
          <a:xfrm>
            <a:off x="1763688" y="2996952"/>
            <a:ext cx="5403924" cy="353943"/>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algn="ctr">
              <a:defRPr/>
            </a:pPr>
            <a:r>
              <a:rPr lang="en-US" altLang="ko-KR" sz="1700" b="1" dirty="0" smtClean="0">
                <a:solidFill>
                  <a:schemeClr val="bg1"/>
                </a:solidFill>
                <a:latin typeface="Arial" pitchFamily="34" charset="0"/>
                <a:ea typeface="HY헤드라인M" pitchFamily="18" charset="-127"/>
                <a:cs typeface="Arial" pitchFamily="34" charset="0"/>
              </a:rPr>
              <a:t>Domestic Market Shares by Company(%)</a:t>
            </a:r>
          </a:p>
        </p:txBody>
      </p:sp>
      <p:graphicFrame>
        <p:nvGraphicFramePr>
          <p:cNvPr id="15" name="표 14"/>
          <p:cNvGraphicFramePr>
            <a:graphicFrameLocks noGrp="1"/>
          </p:cNvGraphicFramePr>
          <p:nvPr>
            <p:extLst>
              <p:ext uri="{D42A27DB-BD31-4B8C-83A1-F6EECF244321}">
                <p14:modId xmlns:p14="http://schemas.microsoft.com/office/powerpoint/2010/main" xmlns="" val="4073410450"/>
              </p:ext>
            </p:extLst>
          </p:nvPr>
        </p:nvGraphicFramePr>
        <p:xfrm>
          <a:off x="1223629" y="3609020"/>
          <a:ext cx="6696743" cy="2437575"/>
        </p:xfrm>
        <a:graphic>
          <a:graphicData uri="http://schemas.openxmlformats.org/drawingml/2006/table">
            <a:tbl>
              <a:tblPr/>
              <a:tblGrid>
                <a:gridCol w="1939493"/>
                <a:gridCol w="1171016"/>
                <a:gridCol w="1171016"/>
                <a:gridCol w="1207609"/>
                <a:gridCol w="1207609"/>
              </a:tblGrid>
              <a:tr h="396044">
                <a:tc>
                  <a:txBody>
                    <a:bodyPr/>
                    <a:lstStyle/>
                    <a:p>
                      <a:pPr algn="ctr" fontAlgn="ctr"/>
                      <a:r>
                        <a:rPr lang="en-US" altLang="ko-KR" sz="1800" b="1" i="0" u="none" strike="noStrike" dirty="0" smtClean="0">
                          <a:solidFill>
                            <a:srgbClr val="FFFFFF"/>
                          </a:solidFill>
                          <a:latin typeface="Arial" pitchFamily="34" charset="0"/>
                          <a:cs typeface="Arial" pitchFamily="34" charset="0"/>
                        </a:rPr>
                        <a:t>Companies</a:t>
                      </a:r>
                      <a:r>
                        <a:rPr lang="ko-KR" altLang="en-US" sz="1300" b="1" i="0" u="none" strike="noStrike" dirty="0">
                          <a:solidFill>
                            <a:srgbClr val="FFFFFF"/>
                          </a:solidFill>
                          <a:latin typeface="Arial" pitchFamily="34" charset="0"/>
                          <a:cs typeface="Arial"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n-US" altLang="ko-KR" sz="1800" b="1" i="0" u="none" strike="noStrike" dirty="0" smtClean="0">
                          <a:solidFill>
                            <a:srgbClr val="FFFFFF"/>
                          </a:solidFill>
                          <a:latin typeface="Arial" pitchFamily="34" charset="0"/>
                          <a:cs typeface="Arial" pitchFamily="34" charset="0"/>
                        </a:rPr>
                        <a:t>2003</a:t>
                      </a:r>
                      <a:endParaRPr lang="en-US" altLang="ko-KR" sz="1800" b="1" i="0" u="none" strike="noStrike" dirty="0">
                        <a:solidFill>
                          <a:srgbClr val="FFFFFF"/>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n-US" altLang="ko-KR" sz="1800" b="1" i="0" u="none" strike="noStrike" dirty="0" smtClean="0">
                          <a:solidFill>
                            <a:srgbClr val="FFFFFF"/>
                          </a:solidFill>
                          <a:latin typeface="Arial" pitchFamily="34" charset="0"/>
                          <a:cs typeface="Arial" pitchFamily="34" charset="0"/>
                        </a:rPr>
                        <a:t>2006</a:t>
                      </a:r>
                      <a:endParaRPr lang="en-US" altLang="ko-KR" sz="1800" b="1" i="0" u="none" strike="noStrike" dirty="0">
                        <a:solidFill>
                          <a:srgbClr val="FFFFFF"/>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n-US" altLang="ko-KR" sz="1800" b="1" i="0" u="none" strike="noStrike" dirty="0" smtClean="0">
                          <a:solidFill>
                            <a:srgbClr val="FFFFFF"/>
                          </a:solidFill>
                          <a:latin typeface="Arial" pitchFamily="34" charset="0"/>
                          <a:cs typeface="Arial" pitchFamily="34" charset="0"/>
                        </a:rPr>
                        <a:t>2009</a:t>
                      </a:r>
                      <a:endParaRPr lang="en-US" altLang="ko-KR" sz="1800" b="1" i="0" u="none" strike="noStrike" dirty="0">
                        <a:solidFill>
                          <a:srgbClr val="FFFFFF"/>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n-US" altLang="ko-KR" sz="1800" b="1" i="0" u="none" strike="noStrike" dirty="0" smtClean="0">
                          <a:solidFill>
                            <a:srgbClr val="FFFFFF"/>
                          </a:solidFill>
                          <a:latin typeface="Arial" pitchFamily="34" charset="0"/>
                          <a:cs typeface="Arial" pitchFamily="34" charset="0"/>
                        </a:rPr>
                        <a:t>2013</a:t>
                      </a:r>
                      <a:endParaRPr lang="en-US" altLang="ko-KR" sz="1800" b="1" i="0" u="none" strike="noStrike" dirty="0">
                        <a:solidFill>
                          <a:srgbClr val="FFFFFF"/>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r>
              <a:tr h="377745">
                <a:tc>
                  <a:txBody>
                    <a:bodyPr/>
                    <a:lstStyle/>
                    <a:p>
                      <a:pPr algn="ctr" fontAlgn="ctr"/>
                      <a:r>
                        <a:rPr lang="en-US" sz="1600" b="0" i="0" u="none" strike="noStrike" dirty="0" smtClean="0">
                          <a:solidFill>
                            <a:srgbClr val="000000"/>
                          </a:solidFill>
                          <a:latin typeface="Arial" pitchFamily="34" charset="0"/>
                          <a:cs typeface="Arial" pitchFamily="34" charset="0"/>
                        </a:rPr>
                        <a:t>Hyundai</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47.4</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48.6</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48.6</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40.8</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r h="373909">
                <a:tc>
                  <a:txBody>
                    <a:bodyPr/>
                    <a:lstStyle/>
                    <a:p>
                      <a:pPr algn="ctr" fontAlgn="ctr"/>
                      <a:r>
                        <a:rPr lang="en-US" sz="1600" b="0" i="0" u="none" strike="noStrike" dirty="0" smtClean="0">
                          <a:solidFill>
                            <a:srgbClr val="000000"/>
                          </a:solidFill>
                          <a:latin typeface="Arial" pitchFamily="34" charset="0"/>
                          <a:cs typeface="Arial" pitchFamily="34" charset="0"/>
                        </a:rPr>
                        <a:t>Kia     </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23.6</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33.8</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28.5</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29.2</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r h="311641">
                <a:tc>
                  <a:txBody>
                    <a:bodyPr/>
                    <a:lstStyle/>
                    <a:p>
                      <a:pPr algn="ctr" fontAlgn="ctr"/>
                      <a:r>
                        <a:rPr lang="en-US" sz="1600" b="0" i="0" u="none" strike="noStrike" dirty="0" smtClean="0">
                          <a:solidFill>
                            <a:srgbClr val="000000"/>
                          </a:solidFill>
                          <a:latin typeface="Arial" pitchFamily="34" charset="0"/>
                          <a:cs typeface="Arial" pitchFamily="34" charset="0"/>
                        </a:rPr>
                        <a:t>GM</a:t>
                      </a:r>
                      <a:r>
                        <a:rPr lang="en-US" sz="1600" b="0" i="0" u="none" strike="noStrike" baseline="0" dirty="0" smtClean="0">
                          <a:solidFill>
                            <a:srgbClr val="000000"/>
                          </a:solidFill>
                          <a:latin typeface="Arial" pitchFamily="34" charset="0"/>
                          <a:cs typeface="Arial" pitchFamily="34" charset="0"/>
                        </a:rPr>
                        <a:t> Korea</a:t>
                      </a:r>
                      <a:r>
                        <a:rPr lang="en-US" sz="1600" b="0" i="0" u="none" strike="noStrike" dirty="0" smtClean="0">
                          <a:solidFill>
                            <a:srgbClr val="000000"/>
                          </a:solidFill>
                          <a:latin typeface="Arial" pitchFamily="34" charset="0"/>
                          <a:cs typeface="Arial" pitchFamily="34" charset="0"/>
                        </a:rPr>
                        <a:t> </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9.6</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10.7</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7.9</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9.7</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r h="299747">
                <a:tc>
                  <a:txBody>
                    <a:bodyPr/>
                    <a:lstStyle/>
                    <a:p>
                      <a:pPr algn="ctr" fontAlgn="ctr"/>
                      <a:r>
                        <a:rPr lang="en-US" sz="1600" b="0" i="0" u="none" strike="noStrike" dirty="0" smtClean="0">
                          <a:solidFill>
                            <a:srgbClr val="000000"/>
                          </a:solidFill>
                          <a:latin typeface="Arial" pitchFamily="34" charset="0"/>
                          <a:cs typeface="Arial" pitchFamily="34" charset="0"/>
                        </a:rPr>
                        <a:t>Renault-Samsung</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8.3</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10.0</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9.2</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3.8</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r h="355938">
                <a:tc>
                  <a:txBody>
                    <a:bodyPr/>
                    <a:lstStyle/>
                    <a:p>
                      <a:pPr algn="ctr" fontAlgn="ctr"/>
                      <a:r>
                        <a:rPr lang="en-US" sz="1600" b="0" i="0" u="none" strike="noStrike" dirty="0" err="1" smtClean="0">
                          <a:solidFill>
                            <a:srgbClr val="000000"/>
                          </a:solidFill>
                          <a:latin typeface="Arial" pitchFamily="34" charset="0"/>
                          <a:cs typeface="Arial" pitchFamily="34" charset="0"/>
                        </a:rPr>
                        <a:t>Ssangyong</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9.7</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4.7</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1.5</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4.1</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r h="322551">
                <a:tc>
                  <a:txBody>
                    <a:bodyPr/>
                    <a:lstStyle/>
                    <a:p>
                      <a:pPr algn="ctr" fontAlgn="ctr"/>
                      <a:r>
                        <a:rPr lang="en-US" sz="1600" b="0" i="0" u="none" strike="noStrike" dirty="0" smtClean="0">
                          <a:solidFill>
                            <a:srgbClr val="000000"/>
                          </a:solidFill>
                          <a:latin typeface="Arial" pitchFamily="34" charset="0"/>
                          <a:cs typeface="Arial" pitchFamily="34" charset="0"/>
                        </a:rPr>
                        <a:t>Import</a:t>
                      </a:r>
                      <a:endParaRPr lang="en-US" sz="1600" b="0" i="0" u="none" strike="noStrike" dirty="0">
                        <a:solidFill>
                          <a:srgbClr val="000000"/>
                        </a:solidFill>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C6F5"/>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1.5</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3.4</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4.2</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a:txBody>
                    <a:bodyPr/>
                    <a:lstStyle/>
                    <a:p>
                      <a:pPr algn="r" fontAlgn="ctr"/>
                      <a:r>
                        <a:rPr lang="en-US" altLang="ko-KR" sz="1600" b="0" i="0" u="none" strike="noStrike" dirty="0" smtClean="0">
                          <a:solidFill>
                            <a:srgbClr val="000000"/>
                          </a:solidFill>
                          <a:latin typeface="Arial" pitchFamily="34" charset="0"/>
                          <a:cs typeface="Arial" pitchFamily="34" charset="0"/>
                        </a:rPr>
                        <a:t>12.2</a:t>
                      </a:r>
                      <a:endParaRPr lang="en-US" altLang="ko-KR" sz="1600" b="0" i="0" u="none" strike="noStrike" dirty="0">
                        <a:solidFill>
                          <a:srgbClr val="000000"/>
                        </a:solidFill>
                        <a:latin typeface="Arial" pitchFamily="34" charset="0"/>
                        <a:cs typeface="Arial" pitchFamily="34" charset="0"/>
                      </a:endParaRPr>
                    </a:p>
                  </a:txBody>
                  <a:tcPr marL="9525" marR="72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r>
            </a:tbl>
          </a:graphicData>
        </a:graphic>
      </p:graphicFrame>
      <p:sp>
        <p:nvSpPr>
          <p:cNvPr id="17" name="직사각형 16"/>
          <p:cNvSpPr/>
          <p:nvPr/>
        </p:nvSpPr>
        <p:spPr>
          <a:xfrm>
            <a:off x="1162813" y="6167475"/>
            <a:ext cx="3580532" cy="276999"/>
          </a:xfrm>
          <a:prstGeom prst="rect">
            <a:avLst/>
          </a:prstGeom>
        </p:spPr>
        <p:txBody>
          <a:bodyPr wrap="none">
            <a:spAutoFit/>
          </a:bodyPr>
          <a:lstStyle/>
          <a:p>
            <a:r>
              <a:rPr lang="en-US" altLang="ko-KR" sz="1200" b="1" dirty="0" smtClean="0">
                <a:latin typeface="Arial" pitchFamily="34" charset="0"/>
                <a:cs typeface="Arial" pitchFamily="34" charset="0"/>
              </a:rPr>
              <a:t>Source: Korea Automotive Research Institute</a:t>
            </a:r>
          </a:p>
        </p:txBody>
      </p:sp>
      <p:sp>
        <p:nvSpPr>
          <p:cNvPr id="18" name="Text Box 24"/>
          <p:cNvSpPr txBox="1">
            <a:spLocks noChangeArrowheads="1"/>
          </p:cNvSpPr>
          <p:nvPr/>
        </p:nvSpPr>
        <p:spPr bwMode="auto">
          <a:xfrm>
            <a:off x="299978" y="-71139"/>
            <a:ext cx="7620394" cy="847718"/>
          </a:xfrm>
          <a:prstGeom prst="rect">
            <a:avLst/>
          </a:prstGeom>
          <a:noFill/>
          <a:ln w="9525" algn="ctr">
            <a:noFill/>
            <a:miter lim="800000"/>
            <a:headEnd/>
            <a:tailEnd/>
          </a:ln>
          <a:effectLst>
            <a:outerShdw dist="12700" algn="ctr" rotWithShape="0">
              <a:schemeClr val="bg1">
                <a:alpha val="50000"/>
              </a:schemeClr>
            </a:outerShdw>
          </a:effectLst>
        </p:spPr>
        <p:txBody>
          <a:bodyPr wrap="square" lIns="36000" tIns="108000" rIns="0" bIns="0" anchor="ctr">
            <a:spAutoFit/>
          </a:bodyPr>
          <a:lstStyle/>
          <a:p>
            <a:pPr marL="487363" indent="-487363" eaLnBrk="0" fontAlgn="auto" hangingPunct="0">
              <a:spcBef>
                <a:spcPts val="600"/>
              </a:spcBef>
              <a:spcAft>
                <a:spcPts val="1800"/>
              </a:spcAft>
              <a:defRPr/>
            </a:pPr>
            <a:r>
              <a:rPr lang="en-US" altLang="ko-KR"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III. Development of  the Automobile Industry and Relevant Policies in Korea</a:t>
            </a:r>
            <a:endParaRPr lang="ko-KR" altLang="en-US" sz="24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7"/>
          <p:cNvSpPr>
            <a:spLocks noGrp="1" noChangeArrowheads="1"/>
          </p:cNvSpPr>
          <p:nvPr>
            <p:ph type="sldNum" sz="quarter" idx="10"/>
          </p:nvPr>
        </p:nvSpPr>
        <p:spPr>
          <a:noFill/>
        </p:spPr>
        <p:txBody>
          <a:bodyPr/>
          <a:lstStyle/>
          <a:p>
            <a:r>
              <a:rPr lang="en-US" altLang="ko-KR" smtClean="0"/>
              <a:t>- </a:t>
            </a:r>
            <a:fld id="{B9C203AF-F297-42E9-A657-768E3F5D81CC}" type="slidenum">
              <a:rPr lang="en-US" altLang="ko-KR" smtClean="0"/>
              <a:pPr/>
              <a:t>33</a:t>
            </a:fld>
            <a:r>
              <a:rPr lang="en-US" altLang="ko-KR" smtClean="0"/>
              <a:t> -</a:t>
            </a:r>
          </a:p>
        </p:txBody>
      </p:sp>
      <p:sp>
        <p:nvSpPr>
          <p:cNvPr id="92162"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956B3E4D-5E8E-41F8-A728-725A758A0764}" type="slidenum">
              <a:rPr lang="en-US" altLang="ko-KR" sz="1100">
                <a:solidFill>
                  <a:srgbClr val="000000"/>
                </a:solidFill>
                <a:latin typeface="HY견고딕" pitchFamily="18" charset="-127"/>
                <a:ea typeface="HY견고딕" pitchFamily="18" charset="-127"/>
              </a:rPr>
              <a:pPr algn="ctr"/>
              <a:t>33</a:t>
            </a:fld>
            <a:r>
              <a:rPr lang="en-US" altLang="ko-KR" sz="1100">
                <a:solidFill>
                  <a:srgbClr val="000000"/>
                </a:solidFill>
                <a:latin typeface="HY견고딕" pitchFamily="18" charset="-127"/>
                <a:ea typeface="HY견고딕" pitchFamily="18" charset="-127"/>
              </a:rPr>
              <a:t> -</a:t>
            </a:r>
          </a:p>
        </p:txBody>
      </p:sp>
      <p:sp>
        <p:nvSpPr>
          <p:cNvPr id="92163"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2FAA07C2-A20F-4F1D-807E-04114ACC553F}" type="slidenum">
              <a:rPr lang="en-US" altLang="ko-KR" sz="1100">
                <a:solidFill>
                  <a:srgbClr val="000000"/>
                </a:solidFill>
                <a:latin typeface="HY견고딕" pitchFamily="18" charset="-127"/>
                <a:ea typeface="HY견고딕" pitchFamily="18" charset="-127"/>
              </a:rPr>
              <a:pPr algn="ctr"/>
              <a:t>33</a:t>
            </a:fld>
            <a:r>
              <a:rPr lang="en-US" altLang="ko-KR" sz="1100">
                <a:solidFill>
                  <a:srgbClr val="000000"/>
                </a:solidFill>
                <a:latin typeface="HY견고딕" pitchFamily="18" charset="-127"/>
                <a:ea typeface="HY견고딕" pitchFamily="18" charset="-127"/>
              </a:rPr>
              <a:t> -</a:t>
            </a:r>
          </a:p>
        </p:txBody>
      </p:sp>
      <p:grpSp>
        <p:nvGrpSpPr>
          <p:cNvPr id="92164" name="Group 11"/>
          <p:cNvGrpSpPr>
            <a:grpSpLocks/>
          </p:cNvGrpSpPr>
          <p:nvPr/>
        </p:nvGrpSpPr>
        <p:grpSpPr bwMode="auto">
          <a:xfrm>
            <a:off x="0" y="0"/>
            <a:ext cx="9144000" cy="6858000"/>
            <a:chOff x="0" y="0"/>
            <a:chExt cx="5760" cy="4320"/>
          </a:xfrm>
        </p:grpSpPr>
        <p:pic>
          <p:nvPicPr>
            <p:cNvPr id="92167" name="Picture 10" descr="간지"/>
            <p:cNvPicPr>
              <a:picLocks noChangeAspect="1" noChangeArrowheads="1"/>
            </p:cNvPicPr>
            <p:nvPr/>
          </p:nvPicPr>
          <p:blipFill>
            <a:blip r:embed="rId3" cstate="print"/>
            <a:srcRect/>
            <a:stretch>
              <a:fillRect/>
            </a:stretch>
          </p:blipFill>
          <p:spPr bwMode="auto">
            <a:xfrm>
              <a:off x="0" y="0"/>
              <a:ext cx="5760" cy="4320"/>
            </a:xfrm>
            <a:prstGeom prst="rect">
              <a:avLst/>
            </a:prstGeom>
            <a:noFill/>
            <a:ln w="9525">
              <a:noFill/>
              <a:miter lim="800000"/>
              <a:headEnd/>
              <a:tailEnd/>
            </a:ln>
          </p:spPr>
        </p:pic>
        <p:pic>
          <p:nvPicPr>
            <p:cNvPr id="92168" name="Picture 24" descr="그림3 copy"/>
            <p:cNvPicPr>
              <a:picLocks noChangeAspect="1" noChangeArrowheads="1"/>
            </p:cNvPicPr>
            <p:nvPr/>
          </p:nvPicPr>
          <p:blipFill>
            <a:blip r:embed="rId4" cstate="print"/>
            <a:srcRect/>
            <a:stretch>
              <a:fillRect/>
            </a:stretch>
          </p:blipFill>
          <p:spPr bwMode="auto">
            <a:xfrm>
              <a:off x="4377" y="767"/>
              <a:ext cx="1325" cy="326"/>
            </a:xfrm>
            <a:prstGeom prst="rect">
              <a:avLst/>
            </a:prstGeom>
            <a:noFill/>
            <a:ln w="9525">
              <a:noFill/>
              <a:miter lim="800000"/>
              <a:headEnd/>
              <a:tailEnd/>
            </a:ln>
          </p:spPr>
        </p:pic>
      </p:grpSp>
      <p:pic>
        <p:nvPicPr>
          <p:cNvPr id="92165" name="Picture 38" descr="마스터"/>
          <p:cNvPicPr>
            <a:picLocks noChangeAspect="1" noChangeArrowheads="1"/>
          </p:cNvPicPr>
          <p:nvPr/>
        </p:nvPicPr>
        <p:blipFill>
          <a:blip r:embed="rId5" cstate="print"/>
          <a:srcRect l="43007" r="45901"/>
          <a:stretch>
            <a:fillRect/>
          </a:stretch>
        </p:blipFill>
        <p:spPr bwMode="auto">
          <a:xfrm>
            <a:off x="1660525" y="1822450"/>
            <a:ext cx="795338" cy="1095375"/>
          </a:xfrm>
          <a:prstGeom prst="rect">
            <a:avLst/>
          </a:prstGeom>
          <a:noFill/>
          <a:ln w="9525">
            <a:noFill/>
            <a:miter lim="800000"/>
            <a:headEnd/>
            <a:tailEnd/>
          </a:ln>
        </p:spPr>
      </p:pic>
      <p:sp>
        <p:nvSpPr>
          <p:cNvPr id="11" name="직사각형 10"/>
          <p:cNvSpPr/>
          <p:nvPr/>
        </p:nvSpPr>
        <p:spPr>
          <a:xfrm>
            <a:off x="3038454" y="1847596"/>
            <a:ext cx="6105546" cy="997196"/>
          </a:xfrm>
          <a:prstGeom prst="rect">
            <a:avLst/>
          </a:prstGeom>
          <a:noFill/>
          <a:ln w="9525" algn="ctr">
            <a:noFill/>
            <a:miter lim="800000"/>
            <a:headEnd/>
            <a:tailEnd/>
          </a:ln>
        </p:spPr>
        <p:txBody>
          <a:bodyPr lIns="0" tIns="0" rIns="0" bIns="0" anchor="ctr">
            <a:spAutoFit/>
          </a:bodyPr>
          <a:lstStyle/>
          <a:p>
            <a:pPr fontAlgn="auto">
              <a:lnSpc>
                <a:spcPct val="90000"/>
              </a:lnSpc>
              <a:spcBef>
                <a:spcPct val="10000"/>
              </a:spcBef>
              <a:spcAft>
                <a:spcPts val="0"/>
              </a:spcAft>
              <a:defRPr/>
            </a:pPr>
            <a:r>
              <a:rPr lang="en-US" altLang="ko-KR" sz="36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Assessment of </a:t>
            </a:r>
            <a:r>
              <a:rPr lang="en-US" altLang="ko-KR" sz="3600" b="1" kern="0" dirty="0" smtClean="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the </a:t>
            </a:r>
            <a:r>
              <a:rPr lang="en-US" altLang="ko-KR" sz="36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Industrial Policy in Korea</a:t>
            </a:r>
            <a:endParaRPr lang="ko-KR" altLang="en-US" sz="3600" b="1" kern="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7"/>
          <p:cNvSpPr>
            <a:spLocks noGrp="1" noChangeArrowheads="1"/>
          </p:cNvSpPr>
          <p:nvPr>
            <p:ph type="sldNum" sz="quarter" idx="10"/>
          </p:nvPr>
        </p:nvSpPr>
        <p:spPr>
          <a:xfrm>
            <a:off x="3467100" y="6656388"/>
            <a:ext cx="2133600" cy="168275"/>
          </a:xfrm>
          <a:noFill/>
        </p:spPr>
        <p:txBody>
          <a:bodyPr/>
          <a:lstStyle/>
          <a:p>
            <a:r>
              <a:rPr lang="en-US" altLang="ko-KR" smtClean="0"/>
              <a:t>- </a:t>
            </a:r>
            <a:fld id="{75765E0B-B67F-4D42-BEBE-3908B4FFE631}" type="slidenum">
              <a:rPr lang="en-US" altLang="ko-KR" smtClean="0"/>
              <a:pPr/>
              <a:t>34</a:t>
            </a:fld>
            <a:r>
              <a:rPr lang="en-US" altLang="ko-KR" smtClean="0"/>
              <a:t> -</a:t>
            </a:r>
          </a:p>
        </p:txBody>
      </p:sp>
      <p:sp>
        <p:nvSpPr>
          <p:cNvPr id="94210" name="Text Box 12"/>
          <p:cNvSpPr txBox="1">
            <a:spLocks noChangeArrowheads="1"/>
          </p:cNvSpPr>
          <p:nvPr/>
        </p:nvSpPr>
        <p:spPr bwMode="auto">
          <a:xfrm>
            <a:off x="227013" y="1268760"/>
            <a:ext cx="8763000" cy="1340367"/>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Since the late 1980s, the issue of industrial policy has been quite controversial:</a:t>
            </a:r>
          </a:p>
          <a:p>
            <a:pPr marL="263525" indent="-263525" latinLnBrk="0">
              <a:lnSpc>
                <a:spcPct val="110000"/>
              </a:lnSpc>
              <a:spcBef>
                <a:spcPct val="20000"/>
              </a:spcBef>
              <a:buSzPct val="140000"/>
            </a:pPr>
            <a:r>
              <a:rPr lang="en-US" altLang="ko-KR" sz="1600" b="1" dirty="0" smtClean="0">
                <a:latin typeface="Arial" charset="0"/>
                <a:cs typeface="Arial" charset="0"/>
              </a:rPr>
              <a:t>    </a:t>
            </a:r>
            <a:r>
              <a:rPr lang="en-US" altLang="ko-KR" sz="1600" b="1" dirty="0">
                <a:latin typeface="Arial" charset="0"/>
                <a:cs typeface="Arial" charset="0"/>
              </a:rPr>
              <a:t>(1) What would have happened if the </a:t>
            </a:r>
            <a:r>
              <a:rPr lang="en-US" altLang="ko-KR" sz="1600" b="1">
                <a:latin typeface="Arial" charset="0"/>
                <a:cs typeface="Arial" charset="0"/>
              </a:rPr>
              <a:t>industrial </a:t>
            </a:r>
            <a:r>
              <a:rPr lang="en-US" altLang="ko-KR" sz="1600" b="1" smtClean="0">
                <a:latin typeface="Arial" charset="0"/>
                <a:cs typeface="Arial" charset="0"/>
              </a:rPr>
              <a:t>policies had not been </a:t>
            </a:r>
            <a:r>
              <a:rPr lang="en-US" altLang="ko-KR" sz="1600" b="1" dirty="0">
                <a:latin typeface="Arial" charset="0"/>
                <a:cs typeface="Arial" charset="0"/>
              </a:rPr>
              <a:t>implemented? </a:t>
            </a:r>
          </a:p>
          <a:p>
            <a:pPr marL="263525" indent="-263525" latinLnBrk="0">
              <a:lnSpc>
                <a:spcPct val="110000"/>
              </a:lnSpc>
              <a:spcBef>
                <a:spcPct val="20000"/>
              </a:spcBef>
              <a:buSzPct val="140000"/>
            </a:pPr>
            <a:r>
              <a:rPr lang="en-US" altLang="ko-KR" sz="1600" b="1" dirty="0">
                <a:latin typeface="Arial" charset="0"/>
                <a:cs typeface="Arial" charset="0"/>
              </a:rPr>
              <a:t>    (2) Did they work and make enough of a difference so that other developing countries </a:t>
            </a:r>
          </a:p>
          <a:p>
            <a:pPr marL="263525" indent="-263525" latinLnBrk="0">
              <a:lnSpc>
                <a:spcPct val="110000"/>
              </a:lnSpc>
              <a:spcBef>
                <a:spcPct val="20000"/>
              </a:spcBef>
              <a:buSzPct val="140000"/>
            </a:pPr>
            <a:r>
              <a:rPr lang="en-US" altLang="ko-KR" sz="1600" b="1" dirty="0">
                <a:latin typeface="Arial" charset="0"/>
                <a:cs typeface="Arial" charset="0"/>
              </a:rPr>
              <a:t>         can replicate these policies? </a:t>
            </a:r>
          </a:p>
        </p:txBody>
      </p:sp>
      <p:sp>
        <p:nvSpPr>
          <p:cNvPr id="21" name="Text Box 24"/>
          <p:cNvSpPr txBox="1">
            <a:spLocks noChangeArrowheads="1"/>
          </p:cNvSpPr>
          <p:nvPr/>
        </p:nvSpPr>
        <p:spPr bwMode="auto">
          <a:xfrm>
            <a:off x="7875" y="144847"/>
            <a:ext cx="7448653" cy="447609"/>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IV. Assessment of the </a:t>
            </a:r>
            <a:r>
              <a:rPr lang="en-US" altLang="ko-KR" sz="22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Industrial </a:t>
            </a:r>
            <a:r>
              <a:rPr lang="en-US" altLang="ko-KR"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Policy in Korea </a:t>
            </a:r>
            <a:endParaRPr lang="ko-KR" altLang="en-US"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5" name="Text Box 12"/>
          <p:cNvSpPr txBox="1">
            <a:spLocks noChangeArrowheads="1"/>
          </p:cNvSpPr>
          <p:nvPr/>
        </p:nvSpPr>
        <p:spPr bwMode="auto">
          <a:xfrm>
            <a:off x="234888" y="3045552"/>
            <a:ext cx="8705850" cy="3343992"/>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Those who put their faith in the market tend to downplay the role of government and industrial policy in the process of the economic development of Korea and other Asian economies.</a:t>
            </a:r>
          </a:p>
          <a:p>
            <a:pPr marL="495300" lvl="1" indent="-228600" latinLnBrk="0">
              <a:lnSpc>
                <a:spcPct val="110000"/>
              </a:lnSpc>
              <a:spcBef>
                <a:spcPct val="20000"/>
              </a:spcBef>
              <a:buSzPct val="110000"/>
              <a:buFontTx/>
              <a:buBlip>
                <a:blip r:embed="rId4"/>
              </a:buBlip>
            </a:pPr>
            <a:r>
              <a:rPr lang="en-US" altLang="ko-KR" sz="1600" b="1" dirty="0" smtClean="0">
                <a:latin typeface="Arial" charset="0"/>
                <a:cs typeface="Arial" charset="0"/>
              </a:rPr>
              <a:t>This view </a:t>
            </a:r>
            <a:r>
              <a:rPr lang="en-US" altLang="ko-KR" sz="1600" b="1" dirty="0">
                <a:latin typeface="Arial" charset="0"/>
                <a:cs typeface="Arial" charset="0"/>
              </a:rPr>
              <a:t>implies the initial development of an economy can be adequately engineered and maintained solely through the management of macroeconomic </a:t>
            </a:r>
            <a:r>
              <a:rPr lang="en-US" altLang="ko-KR" sz="1600" b="1" i="1" dirty="0" smtClean="0">
                <a:latin typeface="Arial" charset="0"/>
                <a:cs typeface="Arial" charset="0"/>
              </a:rPr>
              <a:t>fundamental</a:t>
            </a:r>
            <a:r>
              <a:rPr lang="en-US" altLang="ko-KR" sz="1600" b="1" dirty="0" smtClean="0">
                <a:latin typeface="Arial" charset="0"/>
                <a:cs typeface="Arial" charset="0"/>
              </a:rPr>
              <a:t>s </a:t>
            </a:r>
            <a:r>
              <a:rPr lang="en-US" altLang="ko-KR" sz="1600" b="1" dirty="0">
                <a:latin typeface="Arial" charset="0"/>
                <a:cs typeface="Arial" charset="0"/>
              </a:rPr>
              <a:t>such as the money supply, budgetary deficits, interest rates and exchange </a:t>
            </a:r>
            <a:r>
              <a:rPr lang="en-US" altLang="ko-KR" sz="1600" b="1" dirty="0" smtClean="0">
                <a:latin typeface="Arial" charset="0"/>
                <a:cs typeface="Arial" charset="0"/>
              </a:rPr>
              <a:t>rates.</a:t>
            </a:r>
            <a:endParaRPr lang="en-US" altLang="ko-KR" sz="600" b="1" dirty="0">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These arguments suggest that </a:t>
            </a:r>
            <a:r>
              <a:rPr lang="en-US" altLang="ko-KR" sz="1700" b="1" dirty="0" smtClean="0">
                <a:solidFill>
                  <a:srgbClr val="000099"/>
                </a:solidFill>
                <a:latin typeface="Arial" charset="0"/>
                <a:cs typeface="Arial" charset="0"/>
              </a:rPr>
              <a:t>Korea </a:t>
            </a:r>
            <a:r>
              <a:rPr lang="en-US" altLang="ko-KR" sz="1700" b="1" dirty="0">
                <a:solidFill>
                  <a:srgbClr val="000099"/>
                </a:solidFill>
                <a:latin typeface="Arial" charset="0"/>
                <a:cs typeface="Arial" charset="0"/>
              </a:rPr>
              <a:t>and other Asian </a:t>
            </a:r>
            <a:r>
              <a:rPr lang="en-US" altLang="ko-KR" sz="1700" b="1" dirty="0" smtClean="0">
                <a:solidFill>
                  <a:srgbClr val="000099"/>
                </a:solidFill>
                <a:latin typeface="Arial" charset="0"/>
                <a:cs typeface="Arial" charset="0"/>
              </a:rPr>
              <a:t>countries </a:t>
            </a:r>
            <a:r>
              <a:rPr lang="en-US" altLang="ko-KR" sz="1700" b="1" dirty="0">
                <a:solidFill>
                  <a:srgbClr val="000099"/>
                </a:solidFill>
                <a:latin typeface="Arial" charset="0"/>
                <a:cs typeface="Arial" charset="0"/>
              </a:rPr>
              <a:t>would have grown even faster but for the intervention of their governments. </a:t>
            </a:r>
            <a:endParaRPr lang="en-US" altLang="ko-KR" sz="800" b="1" dirty="0">
              <a:solidFill>
                <a:srgbClr val="000099"/>
              </a:solidFill>
              <a:latin typeface="Arial" charset="0"/>
              <a:cs typeface="Arial" charset="0"/>
            </a:endParaRPr>
          </a:p>
          <a:p>
            <a:pPr marL="263525" indent="-263525" latinLnBrk="0">
              <a:lnSpc>
                <a:spcPct val="110000"/>
              </a:lnSpc>
              <a:spcBef>
                <a:spcPct val="20000"/>
              </a:spcBef>
              <a:buSzPct val="140000"/>
              <a:buFontTx/>
              <a:buBlip>
                <a:blip r:embed="rId3"/>
              </a:buBlip>
            </a:pPr>
            <a:r>
              <a:rPr lang="en-US" altLang="ko-KR" sz="1700" b="1" dirty="0">
                <a:solidFill>
                  <a:srgbClr val="000099"/>
                </a:solidFill>
                <a:latin typeface="Arial" charset="0"/>
                <a:cs typeface="Arial" charset="0"/>
              </a:rPr>
              <a:t>As Korea joined the OECD and became a major player in some key </a:t>
            </a:r>
            <a:r>
              <a:rPr lang="en-US" altLang="ko-KR" sz="1700" b="1" dirty="0" smtClean="0">
                <a:solidFill>
                  <a:srgbClr val="000099"/>
                </a:solidFill>
                <a:latin typeface="Arial" charset="0"/>
                <a:cs typeface="Arial" charset="0"/>
              </a:rPr>
              <a:t>industries, </a:t>
            </a:r>
            <a:r>
              <a:rPr lang="en-US" altLang="ko-KR" sz="1700" b="1" dirty="0">
                <a:solidFill>
                  <a:srgbClr val="000099"/>
                </a:solidFill>
                <a:latin typeface="Arial" charset="0"/>
                <a:cs typeface="Arial" charset="0"/>
              </a:rPr>
              <a:t>one hears less criticism of Korea's high-technology strategy.</a:t>
            </a:r>
          </a:p>
        </p:txBody>
      </p:sp>
      <p:grpSp>
        <p:nvGrpSpPr>
          <p:cNvPr id="6" name="그룹 5"/>
          <p:cNvGrpSpPr/>
          <p:nvPr/>
        </p:nvGrpSpPr>
        <p:grpSpPr>
          <a:xfrm>
            <a:off x="117475" y="2549339"/>
            <a:ext cx="4826000" cy="555625"/>
            <a:chOff x="117475" y="909638"/>
            <a:chExt cx="4826000" cy="555625"/>
          </a:xfrm>
        </p:grpSpPr>
        <p:pic>
          <p:nvPicPr>
            <p:cNvPr id="7" name="Picture 38" descr="설명회 기본 메뉴바2 green"/>
            <p:cNvPicPr>
              <a:picLocks noChangeAspect="1" noChangeArrowheads="1"/>
            </p:cNvPicPr>
            <p:nvPr/>
          </p:nvPicPr>
          <p:blipFill>
            <a:blip r:embed="rId5" cstate="print"/>
            <a:srcRect r="37148"/>
            <a:stretch>
              <a:fillRect/>
            </a:stretch>
          </p:blipFill>
          <p:spPr bwMode="auto">
            <a:xfrm>
              <a:off x="117475" y="909638"/>
              <a:ext cx="2022475" cy="554037"/>
            </a:xfrm>
            <a:prstGeom prst="rect">
              <a:avLst/>
            </a:prstGeom>
            <a:noFill/>
            <a:ln w="9525" algn="ctr">
              <a:noFill/>
              <a:miter lim="800000"/>
              <a:headEnd/>
              <a:tailEnd/>
            </a:ln>
          </p:spPr>
        </p:pic>
        <p:pic>
          <p:nvPicPr>
            <p:cNvPr id="8" name="Picture 38" descr="설명회 기본 메뉴바2 green"/>
            <p:cNvPicPr>
              <a:picLocks noChangeAspect="1" noChangeArrowheads="1"/>
            </p:cNvPicPr>
            <p:nvPr/>
          </p:nvPicPr>
          <p:blipFill>
            <a:blip r:embed="rId5" cstate="print"/>
            <a:srcRect l="25972"/>
            <a:stretch>
              <a:fillRect/>
            </a:stretch>
          </p:blipFill>
          <p:spPr bwMode="auto">
            <a:xfrm>
              <a:off x="2709863" y="911225"/>
              <a:ext cx="2233612" cy="554038"/>
            </a:xfrm>
            <a:prstGeom prst="rect">
              <a:avLst/>
            </a:prstGeom>
            <a:noFill/>
            <a:ln w="9525" algn="ctr">
              <a:noFill/>
              <a:miter lim="800000"/>
              <a:headEnd/>
              <a:tailEnd/>
            </a:ln>
          </p:spPr>
        </p:pic>
        <p:grpSp>
          <p:nvGrpSpPr>
            <p:cNvPr id="9" name="그룹 8"/>
            <p:cNvGrpSpPr/>
            <p:nvPr/>
          </p:nvGrpSpPr>
          <p:grpSpPr>
            <a:xfrm>
              <a:off x="327025" y="909638"/>
              <a:ext cx="4237038" cy="554037"/>
              <a:chOff x="327025" y="909638"/>
              <a:chExt cx="4237038" cy="554037"/>
            </a:xfrm>
          </p:grpSpPr>
          <p:pic>
            <p:nvPicPr>
              <p:cNvPr id="10" name="Picture 38" descr="설명회 기본 메뉴바2 green"/>
              <p:cNvPicPr>
                <a:picLocks noChangeAspect="1" noChangeArrowheads="1"/>
              </p:cNvPicPr>
              <p:nvPr/>
            </p:nvPicPr>
            <p:blipFill>
              <a:blip r:embed="rId5" cstate="print"/>
              <a:srcRect l="25972" r="26170"/>
              <a:stretch>
                <a:fillRect/>
              </a:stretch>
            </p:blipFill>
            <p:spPr bwMode="auto">
              <a:xfrm>
                <a:off x="455613" y="909638"/>
                <a:ext cx="3605212" cy="554037"/>
              </a:xfrm>
              <a:prstGeom prst="rect">
                <a:avLst/>
              </a:prstGeom>
              <a:noFill/>
              <a:ln w="9525" algn="ctr">
                <a:noFill/>
                <a:miter lim="800000"/>
                <a:headEnd/>
                <a:tailEnd/>
              </a:ln>
            </p:spPr>
          </p:pic>
          <p:pic>
            <p:nvPicPr>
              <p:cNvPr id="11" name="Picture 681" descr="j0431561[1]"/>
              <p:cNvPicPr>
                <a:picLocks noChangeAspect="1" noChangeArrowheads="1"/>
              </p:cNvPicPr>
              <p:nvPr/>
            </p:nvPicPr>
            <p:blipFill>
              <a:blip r:embed="rId6" cstate="print"/>
              <a:srcRect/>
              <a:stretch>
                <a:fillRect/>
              </a:stretch>
            </p:blipFill>
            <p:spPr bwMode="auto">
              <a:xfrm>
                <a:off x="327025" y="1022350"/>
                <a:ext cx="174625" cy="271463"/>
              </a:xfrm>
              <a:prstGeom prst="rect">
                <a:avLst/>
              </a:prstGeom>
              <a:noFill/>
              <a:ln w="9525">
                <a:noFill/>
                <a:miter lim="800000"/>
                <a:headEnd/>
                <a:tailEnd/>
              </a:ln>
            </p:spPr>
          </p:pic>
          <p:sp>
            <p:nvSpPr>
              <p:cNvPr id="12" name="Rectangle 682"/>
              <p:cNvSpPr>
                <a:spLocks noChangeArrowheads="1"/>
              </p:cNvSpPr>
              <p:nvPr/>
            </p:nvSpPr>
            <p:spPr bwMode="auto">
              <a:xfrm>
                <a:off x="606425" y="1011238"/>
                <a:ext cx="3957638"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굴림" pitchFamily="50" charset="-127"/>
                    <a:cs typeface="Arial" pitchFamily="34" charset="0"/>
                  </a:rPr>
                  <a:t>1. The Neoclassical Economist View</a:t>
                </a:r>
              </a:p>
            </p:txBody>
          </p:sp>
        </p:grpSp>
      </p:gr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7"/>
          <p:cNvSpPr>
            <a:spLocks noGrp="1" noChangeArrowheads="1"/>
          </p:cNvSpPr>
          <p:nvPr>
            <p:ph type="sldNum" sz="quarter" idx="10"/>
          </p:nvPr>
        </p:nvSpPr>
        <p:spPr>
          <a:xfrm>
            <a:off x="3467100" y="6437313"/>
            <a:ext cx="2133600" cy="168275"/>
          </a:xfrm>
          <a:noFill/>
        </p:spPr>
        <p:txBody>
          <a:bodyPr/>
          <a:lstStyle/>
          <a:p>
            <a:r>
              <a:rPr lang="en-US" altLang="ko-KR" smtClean="0"/>
              <a:t>- </a:t>
            </a:r>
            <a:fld id="{E275C43E-039D-47B0-82AD-7F2E8066E6FC}" type="slidenum">
              <a:rPr lang="en-US" altLang="ko-KR" smtClean="0"/>
              <a:pPr/>
              <a:t>35</a:t>
            </a:fld>
            <a:r>
              <a:rPr lang="en-US" altLang="ko-KR" smtClean="0"/>
              <a:t> -</a:t>
            </a:r>
          </a:p>
        </p:txBody>
      </p:sp>
      <p:pic>
        <p:nvPicPr>
          <p:cNvPr id="98306" name="Picture 38" descr="설명회 기본 메뉴바2 green"/>
          <p:cNvPicPr>
            <a:picLocks noChangeAspect="1" noChangeArrowheads="1"/>
          </p:cNvPicPr>
          <p:nvPr/>
        </p:nvPicPr>
        <p:blipFill>
          <a:blip r:embed="rId3" cstate="print"/>
          <a:srcRect r="37148"/>
          <a:stretch>
            <a:fillRect/>
          </a:stretch>
        </p:blipFill>
        <p:spPr bwMode="auto">
          <a:xfrm>
            <a:off x="117475" y="909638"/>
            <a:ext cx="2022475" cy="554037"/>
          </a:xfrm>
          <a:prstGeom prst="rect">
            <a:avLst/>
          </a:prstGeom>
          <a:noFill/>
          <a:ln w="9525" algn="ctr">
            <a:noFill/>
            <a:miter lim="800000"/>
            <a:headEnd/>
            <a:tailEnd/>
          </a:ln>
        </p:spPr>
      </p:pic>
      <p:pic>
        <p:nvPicPr>
          <p:cNvPr id="98307" name="Picture 38" descr="설명회 기본 메뉴바2 green"/>
          <p:cNvPicPr>
            <a:picLocks noChangeAspect="1" noChangeArrowheads="1"/>
          </p:cNvPicPr>
          <p:nvPr/>
        </p:nvPicPr>
        <p:blipFill>
          <a:blip r:embed="rId3" cstate="print"/>
          <a:srcRect l="25972" r="26170"/>
          <a:stretch>
            <a:fillRect/>
          </a:stretch>
        </p:blipFill>
        <p:spPr bwMode="auto">
          <a:xfrm>
            <a:off x="409575" y="909638"/>
            <a:ext cx="2154238" cy="554037"/>
          </a:xfrm>
          <a:prstGeom prst="rect">
            <a:avLst/>
          </a:prstGeom>
          <a:noFill/>
          <a:ln w="9525" algn="ctr">
            <a:noFill/>
            <a:miter lim="800000"/>
            <a:headEnd/>
            <a:tailEnd/>
          </a:ln>
        </p:spPr>
      </p:pic>
      <p:pic>
        <p:nvPicPr>
          <p:cNvPr id="98308" name="Picture 38" descr="설명회 기본 메뉴바2 green"/>
          <p:cNvPicPr>
            <a:picLocks noChangeAspect="1" noChangeArrowheads="1"/>
          </p:cNvPicPr>
          <p:nvPr/>
        </p:nvPicPr>
        <p:blipFill>
          <a:blip r:embed="rId3" cstate="print"/>
          <a:srcRect l="25972"/>
          <a:stretch>
            <a:fillRect/>
          </a:stretch>
        </p:blipFill>
        <p:spPr bwMode="auto">
          <a:xfrm>
            <a:off x="1614488" y="911225"/>
            <a:ext cx="2233612" cy="554038"/>
          </a:xfrm>
          <a:prstGeom prst="rect">
            <a:avLst/>
          </a:prstGeom>
          <a:noFill/>
          <a:ln w="9525" algn="ctr">
            <a:noFill/>
            <a:miter lim="800000"/>
            <a:headEnd/>
            <a:tailEnd/>
          </a:ln>
        </p:spPr>
      </p:pic>
      <p:pic>
        <p:nvPicPr>
          <p:cNvPr id="98309" name="Picture 681" descr="j0431561[1]"/>
          <p:cNvPicPr>
            <a:picLocks noChangeAspect="1" noChangeArrowheads="1"/>
          </p:cNvPicPr>
          <p:nvPr/>
        </p:nvPicPr>
        <p:blipFill>
          <a:blip r:embed="rId4" cstate="print"/>
          <a:srcRect/>
          <a:stretch>
            <a:fillRect/>
          </a:stretch>
        </p:blipFill>
        <p:spPr bwMode="auto">
          <a:xfrm>
            <a:off x="327025" y="1022350"/>
            <a:ext cx="174625" cy="271463"/>
          </a:xfrm>
          <a:prstGeom prst="rect">
            <a:avLst/>
          </a:prstGeom>
          <a:noFill/>
          <a:ln w="9525">
            <a:noFill/>
            <a:miter lim="800000"/>
            <a:headEnd/>
            <a:tailEnd/>
          </a:ln>
        </p:spPr>
      </p:pic>
      <p:sp>
        <p:nvSpPr>
          <p:cNvPr id="20" name="Rectangle 682"/>
          <p:cNvSpPr>
            <a:spLocks noChangeArrowheads="1"/>
          </p:cNvSpPr>
          <p:nvPr/>
        </p:nvSpPr>
        <p:spPr bwMode="auto">
          <a:xfrm>
            <a:off x="606425" y="1011238"/>
            <a:ext cx="2547938" cy="276225"/>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굴림" pitchFamily="50" charset="-127"/>
                <a:cs typeface="Arial" pitchFamily="34" charset="0"/>
              </a:rPr>
              <a:t>2. The Revisionist View</a:t>
            </a:r>
          </a:p>
        </p:txBody>
      </p:sp>
      <p:sp>
        <p:nvSpPr>
          <p:cNvPr id="21" name="Text Box 24"/>
          <p:cNvSpPr txBox="1">
            <a:spLocks noChangeArrowheads="1"/>
          </p:cNvSpPr>
          <p:nvPr/>
        </p:nvSpPr>
        <p:spPr bwMode="auto">
          <a:xfrm>
            <a:off x="7875" y="144847"/>
            <a:ext cx="7448653" cy="447609"/>
          </a:xfrm>
          <a:prstGeom prst="rect">
            <a:avLst/>
          </a:prstGeom>
          <a:noFill/>
          <a:ln w="9525" algn="ctr">
            <a:noFill/>
            <a:miter lim="800000"/>
            <a:headEnd/>
            <a:tailEnd/>
          </a:ln>
          <a:effectLst>
            <a:outerShdw dist="12700" algn="ctr" rotWithShape="0">
              <a:schemeClr val="bg1">
                <a:alpha val="50000"/>
              </a:schemeClr>
            </a:outerShdw>
          </a:effectLst>
        </p:spPr>
        <p:txBody>
          <a:bodyPr lIns="36000" tIns="108000" rIns="0" bIns="0" anchor="ctr">
            <a:spAutoFit/>
          </a:bodyPr>
          <a:lstStyle/>
          <a:p>
            <a:pPr eaLnBrk="0" fontAlgn="auto" hangingPunct="0">
              <a:spcBef>
                <a:spcPts val="600"/>
              </a:spcBef>
              <a:spcAft>
                <a:spcPts val="1800"/>
              </a:spcAft>
              <a:defRPr/>
            </a:pPr>
            <a:r>
              <a:rPr lang="en-US" altLang="ko-KR"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IV. Assessment of </a:t>
            </a:r>
            <a:r>
              <a:rPr lang="en-US" altLang="ko-KR" sz="2200" b="1" kern="0" spc="-150" dirty="0" smtClean="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the Industrial </a:t>
            </a:r>
            <a:r>
              <a:rPr lang="en-US" altLang="ko-KR"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rPr>
              <a:t>Policy in Korea </a:t>
            </a:r>
            <a:endParaRPr lang="ko-KR" altLang="en-US" sz="2200" b="1" kern="0" spc="-150" dirty="0">
              <a:ln w="9525">
                <a:solidFill>
                  <a:srgbClr val="FFFFFF"/>
                </a:solidFill>
              </a:ln>
              <a:solidFill>
                <a:srgbClr val="000066"/>
              </a:solidFill>
              <a:effectLst>
                <a:outerShdw blurRad="50800" dist="38100" dir="2700000" algn="tl" rotWithShape="0">
                  <a:prstClr val="black">
                    <a:alpha val="40000"/>
                  </a:prstClr>
                </a:outerShdw>
              </a:effectLst>
              <a:latin typeface="HY견고딕" pitchFamily="18" charset="-127"/>
              <a:ea typeface="HY견고딕" pitchFamily="18" charset="-127"/>
              <a:cs typeface="+mj-cs"/>
            </a:endParaRPr>
          </a:p>
        </p:txBody>
      </p:sp>
      <p:sp>
        <p:nvSpPr>
          <p:cNvPr id="98312" name="Text Box 12"/>
          <p:cNvSpPr txBox="1">
            <a:spLocks noChangeArrowheads="1"/>
          </p:cNvSpPr>
          <p:nvPr/>
        </p:nvSpPr>
        <p:spPr bwMode="auto">
          <a:xfrm>
            <a:off x="174625" y="1470322"/>
            <a:ext cx="8705850" cy="1886670"/>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“The revisionist school" stresses the importance of government intervention in guiding the economy. </a:t>
            </a:r>
          </a:p>
          <a:p>
            <a:pPr marL="495300" lvl="1" indent="-228600" latinLnBrk="0">
              <a:lnSpc>
                <a:spcPct val="110000"/>
              </a:lnSpc>
              <a:spcBef>
                <a:spcPct val="20000"/>
              </a:spcBef>
              <a:buSzPct val="110000"/>
              <a:buFontTx/>
              <a:buBlip>
                <a:blip r:embed="rId6"/>
              </a:buBlip>
            </a:pPr>
            <a:r>
              <a:rPr lang="en-US" altLang="ko-KR" sz="1600" b="1" dirty="0" smtClean="0">
                <a:latin typeface="Arial" charset="0"/>
                <a:cs typeface="Arial" charset="0"/>
              </a:rPr>
              <a:t>Recent </a:t>
            </a:r>
            <a:r>
              <a:rPr lang="en-US" altLang="ko-KR" sz="1600" b="1" dirty="0">
                <a:latin typeface="Arial" charset="0"/>
                <a:cs typeface="Arial" charset="0"/>
              </a:rPr>
              <a:t>history supports that government intervention was essential to jump-start the development process and, up to a point, to keep it going. </a:t>
            </a:r>
          </a:p>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In fact, without the extensive intervention during the 1960s and 1970s, Korea would not have become the economic powerhouse that it is now. </a:t>
            </a:r>
          </a:p>
        </p:txBody>
      </p:sp>
      <p:sp>
        <p:nvSpPr>
          <p:cNvPr id="10" name="Text Box 12"/>
          <p:cNvSpPr txBox="1">
            <a:spLocks noChangeArrowheads="1"/>
          </p:cNvSpPr>
          <p:nvPr/>
        </p:nvSpPr>
        <p:spPr bwMode="auto">
          <a:xfrm>
            <a:off x="155383" y="4185084"/>
            <a:ext cx="8763000" cy="2159053"/>
          </a:xfrm>
          <a:prstGeom prst="rect">
            <a:avLst/>
          </a:prstGeom>
          <a:noFill/>
          <a:ln w="9525" algn="ctr">
            <a:noFill/>
            <a:round/>
            <a:headEnd/>
            <a:tailEnd/>
          </a:ln>
        </p:spPr>
        <p:txBody>
          <a:bodyPr>
            <a:spAutoFit/>
          </a:bodyPr>
          <a:lstStyle/>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Given constraints of the Korean economy such as limited natural resources, a small domestic market and a lack of capital and experience, the Korean government development policy was concentrated on industrial policy and trade policy rather than open and competition policy in the beginning. </a:t>
            </a:r>
          </a:p>
          <a:p>
            <a:pPr marL="263525" indent="-263525" latinLnBrk="0">
              <a:lnSpc>
                <a:spcPct val="110000"/>
              </a:lnSpc>
              <a:spcBef>
                <a:spcPct val="20000"/>
              </a:spcBef>
              <a:buSzPct val="140000"/>
              <a:buFontTx/>
              <a:buBlip>
                <a:blip r:embed="rId5"/>
              </a:buBlip>
            </a:pPr>
            <a:r>
              <a:rPr lang="en-US" altLang="ko-KR" sz="1700" b="1" dirty="0">
                <a:solidFill>
                  <a:srgbClr val="000099"/>
                </a:solidFill>
                <a:latin typeface="Arial" charset="0"/>
                <a:cs typeface="Arial" charset="0"/>
              </a:rPr>
              <a:t>Korea’s fast-paced development model with government support is no longer a model to be completely emulated by the developing countries, as some of those policies are not consistent with the WTO system. </a:t>
            </a:r>
          </a:p>
        </p:txBody>
      </p:sp>
      <p:grpSp>
        <p:nvGrpSpPr>
          <p:cNvPr id="11" name="그룹 10"/>
          <p:cNvGrpSpPr/>
          <p:nvPr/>
        </p:nvGrpSpPr>
        <p:grpSpPr>
          <a:xfrm>
            <a:off x="117475" y="3537012"/>
            <a:ext cx="3730625" cy="555625"/>
            <a:chOff x="117475" y="909638"/>
            <a:chExt cx="3730625" cy="555625"/>
          </a:xfrm>
        </p:grpSpPr>
        <p:pic>
          <p:nvPicPr>
            <p:cNvPr id="12" name="Picture 38" descr="설명회 기본 메뉴바2 green"/>
            <p:cNvPicPr>
              <a:picLocks noChangeAspect="1" noChangeArrowheads="1"/>
            </p:cNvPicPr>
            <p:nvPr/>
          </p:nvPicPr>
          <p:blipFill>
            <a:blip r:embed="rId3" cstate="print"/>
            <a:srcRect r="37148"/>
            <a:stretch>
              <a:fillRect/>
            </a:stretch>
          </p:blipFill>
          <p:spPr bwMode="auto">
            <a:xfrm>
              <a:off x="117475" y="909638"/>
              <a:ext cx="2022475" cy="554037"/>
            </a:xfrm>
            <a:prstGeom prst="rect">
              <a:avLst/>
            </a:prstGeom>
            <a:noFill/>
            <a:ln w="9525" algn="ctr">
              <a:noFill/>
              <a:miter lim="800000"/>
              <a:headEnd/>
              <a:tailEnd/>
            </a:ln>
          </p:spPr>
        </p:pic>
        <p:pic>
          <p:nvPicPr>
            <p:cNvPr id="13" name="Picture 38" descr="설명회 기본 메뉴바2 green"/>
            <p:cNvPicPr>
              <a:picLocks noChangeAspect="1" noChangeArrowheads="1"/>
            </p:cNvPicPr>
            <p:nvPr/>
          </p:nvPicPr>
          <p:blipFill>
            <a:blip r:embed="rId3" cstate="print"/>
            <a:srcRect l="25972"/>
            <a:stretch>
              <a:fillRect/>
            </a:stretch>
          </p:blipFill>
          <p:spPr bwMode="auto">
            <a:xfrm>
              <a:off x="1614488" y="911225"/>
              <a:ext cx="2233612" cy="554038"/>
            </a:xfrm>
            <a:prstGeom prst="rect">
              <a:avLst/>
            </a:prstGeom>
            <a:noFill/>
            <a:ln w="9525" algn="ctr">
              <a:noFill/>
              <a:miter lim="800000"/>
              <a:headEnd/>
              <a:tailEnd/>
            </a:ln>
          </p:spPr>
        </p:pic>
        <p:pic>
          <p:nvPicPr>
            <p:cNvPr id="14" name="Picture 681" descr="j0431561[1]"/>
            <p:cNvPicPr>
              <a:picLocks noChangeAspect="1" noChangeArrowheads="1"/>
            </p:cNvPicPr>
            <p:nvPr/>
          </p:nvPicPr>
          <p:blipFill>
            <a:blip r:embed="rId4" cstate="print"/>
            <a:srcRect/>
            <a:stretch>
              <a:fillRect/>
            </a:stretch>
          </p:blipFill>
          <p:spPr bwMode="auto">
            <a:xfrm>
              <a:off x="327025" y="1022350"/>
              <a:ext cx="174625" cy="271463"/>
            </a:xfrm>
            <a:prstGeom prst="rect">
              <a:avLst/>
            </a:prstGeom>
            <a:noFill/>
            <a:ln w="9525">
              <a:noFill/>
              <a:miter lim="800000"/>
              <a:headEnd/>
              <a:tailEnd/>
            </a:ln>
          </p:spPr>
        </p:pic>
        <p:sp>
          <p:nvSpPr>
            <p:cNvPr id="15" name="Rectangle 682"/>
            <p:cNvSpPr>
              <a:spLocks noChangeArrowheads="1"/>
            </p:cNvSpPr>
            <p:nvPr/>
          </p:nvSpPr>
          <p:spPr bwMode="auto">
            <a:xfrm>
              <a:off x="606425" y="1011238"/>
              <a:ext cx="1513235" cy="276999"/>
            </a:xfrm>
            <a:prstGeom prst="rect">
              <a:avLst/>
            </a:prstGeom>
            <a:noFill/>
            <a:ln w="9525" algn="ctr">
              <a:noFill/>
              <a:miter lim="800000"/>
              <a:headEnd/>
              <a:tailEnd/>
            </a:ln>
            <a:effectLst>
              <a:outerShdw dist="17961" dir="2700000" algn="ctr" rotWithShape="0">
                <a:schemeClr val="bg2"/>
              </a:outerShdw>
            </a:effectLst>
          </p:spPr>
          <p:txBody>
            <a:bodyPr wrap="none" lIns="0" tIns="0" rIns="0" bIns="0">
              <a:spAutoFit/>
            </a:bodyPr>
            <a:lstStyle/>
            <a:p>
              <a:pPr>
                <a:defRPr/>
              </a:pPr>
              <a:r>
                <a:rPr lang="en-US" altLang="ko-KR" sz="1800" b="1" dirty="0">
                  <a:solidFill>
                    <a:schemeClr val="bg1"/>
                  </a:solidFill>
                  <a:latin typeface="Arial" pitchFamily="34" charset="0"/>
                  <a:ea typeface="굴림" pitchFamily="50" charset="-127"/>
                  <a:cs typeface="Arial" pitchFamily="34" charset="0"/>
                </a:rPr>
                <a:t>3</a:t>
              </a:r>
              <a:r>
                <a:rPr lang="en-US" altLang="ko-KR" sz="1800" b="1" dirty="0" smtClean="0">
                  <a:solidFill>
                    <a:schemeClr val="bg1"/>
                  </a:solidFill>
                  <a:latin typeface="Arial" pitchFamily="34" charset="0"/>
                  <a:ea typeface="굴림" pitchFamily="50" charset="-127"/>
                  <a:cs typeface="Arial" pitchFamily="34" charset="0"/>
                </a:rPr>
                <a:t>. Conclusion</a:t>
              </a:r>
              <a:endParaRPr lang="en-US" altLang="ko-KR" sz="1800" b="1" dirty="0">
                <a:solidFill>
                  <a:schemeClr val="bg1"/>
                </a:solidFill>
                <a:latin typeface="Arial" pitchFamily="34" charset="0"/>
                <a:ea typeface="굴림" pitchFamily="50" charset="-127"/>
                <a:cs typeface="Arial" pitchFamily="34" charset="0"/>
              </a:endParaRPr>
            </a:p>
          </p:txBody>
        </p:sp>
      </p:gr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7"/>
          <p:cNvSpPr>
            <a:spLocks noGrp="1" noChangeArrowheads="1"/>
          </p:cNvSpPr>
          <p:nvPr>
            <p:ph type="sldNum" sz="quarter" idx="10"/>
          </p:nvPr>
        </p:nvSpPr>
        <p:spPr>
          <a:noFill/>
        </p:spPr>
        <p:txBody>
          <a:bodyPr/>
          <a:lstStyle/>
          <a:p>
            <a:r>
              <a:rPr lang="en-US" altLang="ko-KR" smtClean="0"/>
              <a:t>- </a:t>
            </a:r>
            <a:fld id="{B2842344-836C-4886-BE93-0144BECF9913}" type="slidenum">
              <a:rPr lang="en-US" altLang="ko-KR" smtClean="0"/>
              <a:pPr/>
              <a:t>36</a:t>
            </a:fld>
            <a:r>
              <a:rPr lang="en-US" altLang="ko-KR" smtClean="0"/>
              <a:t> -</a:t>
            </a:r>
          </a:p>
        </p:txBody>
      </p:sp>
      <p:sp>
        <p:nvSpPr>
          <p:cNvPr id="104450" name="슬라이드 번호 개체 틀 1"/>
          <p:cNvSpPr txBox="1">
            <a:spLocks noGrp="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638274C2-A92C-4A15-AA28-8C7DDD275E00}" type="slidenum">
              <a:rPr lang="en-US" altLang="ko-KR" sz="1100">
                <a:solidFill>
                  <a:srgbClr val="000000"/>
                </a:solidFill>
                <a:latin typeface="HY견고딕" pitchFamily="18" charset="-127"/>
                <a:ea typeface="HY견고딕" pitchFamily="18" charset="-127"/>
              </a:rPr>
              <a:pPr algn="ctr"/>
              <a:t>36</a:t>
            </a:fld>
            <a:r>
              <a:rPr lang="en-US" altLang="ko-KR" sz="1100">
                <a:solidFill>
                  <a:srgbClr val="000000"/>
                </a:solidFill>
                <a:latin typeface="HY견고딕" pitchFamily="18" charset="-127"/>
                <a:ea typeface="HY견고딕" pitchFamily="18" charset="-127"/>
              </a:rPr>
              <a:t> -</a:t>
            </a:r>
          </a:p>
        </p:txBody>
      </p:sp>
      <p:sp>
        <p:nvSpPr>
          <p:cNvPr id="104451"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074DBBEB-EE10-47BF-818C-6E1B8103581A}" type="slidenum">
              <a:rPr lang="en-US" altLang="ko-KR" sz="1100">
                <a:solidFill>
                  <a:srgbClr val="000000"/>
                </a:solidFill>
                <a:latin typeface="HY견고딕" pitchFamily="18" charset="-127"/>
                <a:ea typeface="HY견고딕" pitchFamily="18" charset="-127"/>
              </a:rPr>
              <a:pPr algn="ctr"/>
              <a:t>36</a:t>
            </a:fld>
            <a:r>
              <a:rPr lang="en-US" altLang="ko-KR" sz="1100">
                <a:solidFill>
                  <a:srgbClr val="000000"/>
                </a:solidFill>
                <a:latin typeface="HY견고딕" pitchFamily="18" charset="-127"/>
                <a:ea typeface="HY견고딕" pitchFamily="18" charset="-127"/>
              </a:rPr>
              <a:t> -</a:t>
            </a:r>
          </a:p>
        </p:txBody>
      </p:sp>
      <p:sp>
        <p:nvSpPr>
          <p:cNvPr id="104452" name="Rectangle 17"/>
          <p:cNvSpPr txBox="1">
            <a:spLocks noGrp="1" noChangeArrowheads="1"/>
          </p:cNvSpPr>
          <p:nvPr/>
        </p:nvSpPr>
        <p:spPr bwMode="auto">
          <a:xfrm>
            <a:off x="3494088" y="6607175"/>
            <a:ext cx="2133600" cy="168275"/>
          </a:xfrm>
          <a:prstGeom prst="rect">
            <a:avLst/>
          </a:prstGeom>
          <a:noFill/>
          <a:ln w="9525" algn="ctr">
            <a:noFill/>
            <a:miter lim="800000"/>
            <a:headEnd/>
            <a:tailEnd/>
          </a:ln>
        </p:spPr>
        <p:txBody>
          <a:bodyPr lIns="0" tIns="0" rIns="0" bIns="0" anchor="ctr">
            <a:spAutoFit/>
          </a:bodyPr>
          <a:lstStyle/>
          <a:p>
            <a:pPr algn="ctr"/>
            <a:r>
              <a:rPr lang="en-US" altLang="ko-KR" sz="1100">
                <a:solidFill>
                  <a:srgbClr val="000000"/>
                </a:solidFill>
                <a:latin typeface="HY견고딕" pitchFamily="18" charset="-127"/>
                <a:ea typeface="HY견고딕" pitchFamily="18" charset="-127"/>
              </a:rPr>
              <a:t>- </a:t>
            </a:r>
            <a:fld id="{BBACDD4C-AE0B-419D-AC00-6AC1EF206B59}" type="slidenum">
              <a:rPr lang="en-US" altLang="ko-KR" sz="1100">
                <a:solidFill>
                  <a:srgbClr val="000000"/>
                </a:solidFill>
                <a:latin typeface="HY견고딕" pitchFamily="18" charset="-127"/>
                <a:ea typeface="HY견고딕" pitchFamily="18" charset="-127"/>
              </a:rPr>
              <a:pPr algn="ctr"/>
              <a:t>36</a:t>
            </a:fld>
            <a:r>
              <a:rPr lang="en-US" altLang="ko-KR" sz="1100">
                <a:solidFill>
                  <a:srgbClr val="000000"/>
                </a:solidFill>
                <a:latin typeface="HY견고딕" pitchFamily="18" charset="-127"/>
                <a:ea typeface="HY견고딕" pitchFamily="18" charset="-127"/>
              </a:rPr>
              <a:t> -</a:t>
            </a:r>
          </a:p>
        </p:txBody>
      </p:sp>
      <p:pic>
        <p:nvPicPr>
          <p:cNvPr id="104453" name="Picture 2" descr="그림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직사각형 7"/>
          <p:cNvSpPr/>
          <p:nvPr/>
        </p:nvSpPr>
        <p:spPr>
          <a:xfrm>
            <a:off x="0" y="3027357"/>
            <a:ext cx="9144000" cy="546816"/>
          </a:xfrm>
          <a:prstGeom prst="rect">
            <a:avLst/>
          </a:prstGeom>
          <a:noFill/>
          <a:ln w="9525" algn="ctr">
            <a:noFill/>
            <a:miter lim="800000"/>
            <a:headEnd/>
            <a:tailEnd/>
          </a:ln>
        </p:spPr>
        <p:txBody>
          <a:bodyPr lIns="0" tIns="0" rIns="0" bIns="0" anchor="ctr">
            <a:spAutoFit/>
          </a:bodyPr>
          <a:lstStyle/>
          <a:p>
            <a:pPr algn="ctr" fontAlgn="auto">
              <a:lnSpc>
                <a:spcPts val="3500"/>
              </a:lnSpc>
              <a:spcBef>
                <a:spcPct val="10000"/>
              </a:spcBef>
              <a:spcAft>
                <a:spcPts val="0"/>
              </a:spcAft>
              <a:defRPr/>
            </a:pPr>
            <a:r>
              <a:rPr lang="en-US" altLang="ko-KR" sz="7200" b="1" kern="0" spc="10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rPr>
              <a:t>Thank you!</a:t>
            </a:r>
            <a:endParaRPr lang="ko-KR" altLang="en-US" sz="7200" b="1" kern="0" spc="100" dirty="0">
              <a:ln w="6350">
                <a:solidFill>
                  <a:srgbClr val="FFFFFF"/>
                </a:solidFill>
              </a:ln>
              <a:solidFill>
                <a:srgbClr val="000000"/>
              </a:solidFill>
              <a:effectLst>
                <a:outerShdw blurRad="63500" dist="12700" dir="2700000" algn="tl" rotWithShape="0">
                  <a:prstClr val="black">
                    <a:alpha val="40000"/>
                  </a:prstClr>
                </a:outerShdw>
              </a:effectLst>
              <a:latin typeface="Arial" pitchFamily="34" charset="0"/>
              <a:ea typeface="HY견고딕" pitchFamily="18" charset="-127"/>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경제위기실체 및 대응_v2003">
  <a:themeElements>
    <a:clrScheme name="2_조화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2_조화">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CCFF">
            <a:alpha val="41000"/>
          </a:srgbClr>
        </a:solidFill>
        <a:ln w="6350"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charset="-127"/>
            <a:ea typeface="굴림" charset="-127"/>
          </a:defRPr>
        </a:defPPr>
      </a:lstStyle>
    </a:spDef>
    <a:lnDef>
      <a:spPr bwMode="auto">
        <a:xfrm>
          <a:off x="0" y="0"/>
          <a:ext cx="1" cy="1"/>
        </a:xfrm>
        <a:custGeom>
          <a:avLst/>
          <a:gdLst/>
          <a:ahLst/>
          <a:cxnLst/>
          <a:rect l="0" t="0" r="0" b="0"/>
          <a:pathLst/>
        </a:custGeom>
        <a:solidFill>
          <a:srgbClr val="99CCFF">
            <a:alpha val="41000"/>
          </a:srgbClr>
        </a:solidFill>
        <a:ln w="6350"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charset="-127"/>
            <a:ea typeface="굴림" charset="-127"/>
          </a:defRPr>
        </a:defPPr>
      </a:lstStyle>
    </a:lnDef>
  </a:objectDefaults>
  <a:extraClrSchemeLst>
    <a:extraClrScheme>
      <a:clrScheme name="2_조화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2_조화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2_조화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2_조화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2_조화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2_조화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2_조화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9552</TotalTime>
  <Words>4864</Words>
  <Application>Microsoft Office PowerPoint</Application>
  <PresentationFormat>화면 슬라이드 쇼(4:3)</PresentationFormat>
  <Paragraphs>705</Paragraphs>
  <Slides>37</Slides>
  <Notes>36</Notes>
  <HiddenSlides>0</HiddenSlides>
  <MMClips>0</MMClips>
  <ScaleCrop>false</ScaleCrop>
  <HeadingPairs>
    <vt:vector size="4" baseType="variant">
      <vt:variant>
        <vt:lpstr>테마</vt:lpstr>
      </vt:variant>
      <vt:variant>
        <vt:i4>1</vt:i4>
      </vt:variant>
      <vt:variant>
        <vt:lpstr>슬라이드 제목</vt:lpstr>
      </vt:variant>
      <vt:variant>
        <vt:i4>37</vt:i4>
      </vt:variant>
    </vt:vector>
  </HeadingPairs>
  <TitlesOfParts>
    <vt:vector size="38" baseType="lpstr">
      <vt:lpstr>경제위기실체 및 대응_v2003</vt:lpstr>
      <vt:lpstr>슬라이드 0</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lpstr>슬라이드 23</vt:lpstr>
      <vt:lpstr>슬라이드 24</vt:lpstr>
      <vt:lpstr>슬라이드 25</vt:lpstr>
      <vt:lpstr>슬라이드 26</vt:lpstr>
      <vt:lpstr>슬라이드 27</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vector>
  </TitlesOfParts>
  <Company>KIET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경제위기의 실체와 대응</dc:title>
  <dc:creator>KIET</dc:creator>
  <cp:lastModifiedBy>KIET</cp:lastModifiedBy>
  <cp:revision>1321</cp:revision>
  <dcterms:created xsi:type="dcterms:W3CDTF">2008-12-10T08:45:17Z</dcterms:created>
  <dcterms:modified xsi:type="dcterms:W3CDTF">2014-04-09T08:46:36Z</dcterms:modified>
</cp:coreProperties>
</file>