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rawings/drawing1.xml" ContentType="application/vnd.openxmlformats-officedocument.drawingml.chartshapes+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45"/>
  </p:notesMasterIdLst>
  <p:handoutMasterIdLst>
    <p:handoutMasterId r:id="rId46"/>
  </p:handoutMasterIdLst>
  <p:sldIdLst>
    <p:sldId id="256" r:id="rId2"/>
    <p:sldId id="257" r:id="rId3"/>
    <p:sldId id="258" r:id="rId4"/>
    <p:sldId id="259" r:id="rId5"/>
    <p:sldId id="260" r:id="rId6"/>
    <p:sldId id="261" r:id="rId7"/>
    <p:sldId id="262" r:id="rId8"/>
    <p:sldId id="266" r:id="rId9"/>
    <p:sldId id="267" r:id="rId10"/>
    <p:sldId id="268" r:id="rId11"/>
    <p:sldId id="269" r:id="rId12"/>
    <p:sldId id="270" r:id="rId13"/>
    <p:sldId id="271" r:id="rId14"/>
    <p:sldId id="272" r:id="rId15"/>
    <p:sldId id="273" r:id="rId16"/>
    <p:sldId id="274" r:id="rId17"/>
    <p:sldId id="275" r:id="rId18"/>
    <p:sldId id="276" r:id="rId19"/>
    <p:sldId id="263" r:id="rId20"/>
    <p:sldId id="264" r:id="rId21"/>
    <p:sldId id="265" r:id="rId22"/>
    <p:sldId id="277" r:id="rId23"/>
    <p:sldId id="278" r:id="rId24"/>
    <p:sldId id="281" r:id="rId25"/>
    <p:sldId id="279" r:id="rId26"/>
    <p:sldId id="280" r:id="rId27"/>
    <p:sldId id="282" r:id="rId28"/>
    <p:sldId id="291" r:id="rId29"/>
    <p:sldId id="284" r:id="rId30"/>
    <p:sldId id="283" r:id="rId31"/>
    <p:sldId id="285" r:id="rId32"/>
    <p:sldId id="286" r:id="rId33"/>
    <p:sldId id="287" r:id="rId34"/>
    <p:sldId id="288" r:id="rId35"/>
    <p:sldId id="289" r:id="rId36"/>
    <p:sldId id="292" r:id="rId37"/>
    <p:sldId id="290" r:id="rId38"/>
    <p:sldId id="293" r:id="rId39"/>
    <p:sldId id="294" r:id="rId40"/>
    <p:sldId id="295" r:id="rId41"/>
    <p:sldId id="296" r:id="rId42"/>
    <p:sldId id="297" r:id="rId43"/>
    <p:sldId id="298" r:id="rId44"/>
  </p:sldIdLst>
  <p:sldSz cx="9144000" cy="6858000" type="screen4x3"/>
  <p:notesSz cx="6797675" cy="9928225"/>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보통 스타일 2 - 강조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7" d="100"/>
          <a:sy n="67" d="100"/>
        </p:scale>
        <p:origin x="-1476"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Book1" TargetMode="External"/></Relationships>
</file>

<file path=ppt/charts/chart1.xml><?xml version="1.0" encoding="utf-8"?>
<c:chartSpace xmlns:c="http://schemas.openxmlformats.org/drawingml/2006/chart" xmlns:a="http://schemas.openxmlformats.org/drawingml/2006/main" xmlns:r="http://schemas.openxmlformats.org/officeDocument/2006/relationships">
  <c:lang val="ko-KR"/>
  <c:chart>
    <c:plotArea>
      <c:layout>
        <c:manualLayout>
          <c:layoutTarget val="inner"/>
          <c:xMode val="edge"/>
          <c:yMode val="edge"/>
          <c:x val="0.14082174103237108"/>
          <c:y val="9.3067220764071271E-2"/>
          <c:w val="0.828622703412074"/>
          <c:h val="0.54301509186351704"/>
        </c:manualLayout>
      </c:layout>
      <c:lineChart>
        <c:grouping val="standard"/>
        <c:ser>
          <c:idx val="0"/>
          <c:order val="0"/>
          <c:tx>
            <c:strRef>
              <c:f>Sheet1!$B$2</c:f>
              <c:strCache>
                <c:ptCount val="1"/>
                <c:pt idx="0">
                  <c:v>Industry</c:v>
                </c:pt>
              </c:strCache>
            </c:strRef>
          </c:tx>
          <c:cat>
            <c:numRef>
              <c:f>Sheet1!$C$1:$F$1</c:f>
              <c:numCache>
                <c:formatCode>General</c:formatCode>
                <c:ptCount val="4"/>
                <c:pt idx="0">
                  <c:v>1995</c:v>
                </c:pt>
                <c:pt idx="1">
                  <c:v>2000</c:v>
                </c:pt>
                <c:pt idx="2">
                  <c:v>2005</c:v>
                </c:pt>
                <c:pt idx="3">
                  <c:v>2008</c:v>
                </c:pt>
              </c:numCache>
            </c:numRef>
          </c:cat>
          <c:val>
            <c:numRef>
              <c:f>Sheet1!$C$2:$F$2</c:f>
              <c:numCache>
                <c:formatCode>_-* #,##0_-;\-* #,##0_-;_-* "-"_-;_-@_-</c:formatCode>
                <c:ptCount val="4"/>
                <c:pt idx="0">
                  <c:v>62946</c:v>
                </c:pt>
                <c:pt idx="1">
                  <c:v>83912</c:v>
                </c:pt>
                <c:pt idx="2">
                  <c:v>94366</c:v>
                </c:pt>
                <c:pt idx="3">
                  <c:v>106458</c:v>
                </c:pt>
              </c:numCache>
            </c:numRef>
          </c:val>
        </c:ser>
        <c:ser>
          <c:idx val="1"/>
          <c:order val="1"/>
          <c:tx>
            <c:strRef>
              <c:f>Sheet1!$B$3</c:f>
              <c:strCache>
                <c:ptCount val="1"/>
                <c:pt idx="0">
                  <c:v>Residential &amp; Commercial</c:v>
                </c:pt>
              </c:strCache>
            </c:strRef>
          </c:tx>
          <c:cat>
            <c:numRef>
              <c:f>Sheet1!$C$1:$F$1</c:f>
              <c:numCache>
                <c:formatCode>General</c:formatCode>
                <c:ptCount val="4"/>
                <c:pt idx="0">
                  <c:v>1995</c:v>
                </c:pt>
                <c:pt idx="1">
                  <c:v>2000</c:v>
                </c:pt>
                <c:pt idx="2">
                  <c:v>2005</c:v>
                </c:pt>
                <c:pt idx="3">
                  <c:v>2008</c:v>
                </c:pt>
              </c:numCache>
            </c:numRef>
          </c:cat>
          <c:val>
            <c:numRef>
              <c:f>Sheet1!$C$3:$F$3</c:f>
              <c:numCache>
                <c:formatCode>_-* #,##0_-;\-* #,##0_-;_-* "-"_-;_-@_-</c:formatCode>
                <c:ptCount val="4"/>
                <c:pt idx="0">
                  <c:v>29451</c:v>
                </c:pt>
                <c:pt idx="1">
                  <c:v>32370</c:v>
                </c:pt>
                <c:pt idx="2">
                  <c:v>36861</c:v>
                </c:pt>
                <c:pt idx="3">
                  <c:v>36225</c:v>
                </c:pt>
              </c:numCache>
            </c:numRef>
          </c:val>
        </c:ser>
        <c:ser>
          <c:idx val="2"/>
          <c:order val="2"/>
          <c:tx>
            <c:strRef>
              <c:f>Sheet1!$B$4</c:f>
              <c:strCache>
                <c:ptCount val="1"/>
                <c:pt idx="0">
                  <c:v>Transportation</c:v>
                </c:pt>
              </c:strCache>
            </c:strRef>
          </c:tx>
          <c:cat>
            <c:numRef>
              <c:f>Sheet1!$C$1:$F$1</c:f>
              <c:numCache>
                <c:formatCode>General</c:formatCode>
                <c:ptCount val="4"/>
                <c:pt idx="0">
                  <c:v>1995</c:v>
                </c:pt>
                <c:pt idx="1">
                  <c:v>2000</c:v>
                </c:pt>
                <c:pt idx="2">
                  <c:v>2005</c:v>
                </c:pt>
                <c:pt idx="3">
                  <c:v>2008</c:v>
                </c:pt>
              </c:numCache>
            </c:numRef>
          </c:cat>
          <c:val>
            <c:numRef>
              <c:f>Sheet1!$C$4:$F$4</c:f>
              <c:numCache>
                <c:formatCode>_-* #,##0_-;\-* #,##0_-;_-* "-"_-;_-@_-</c:formatCode>
                <c:ptCount val="4"/>
                <c:pt idx="0">
                  <c:v>27148</c:v>
                </c:pt>
                <c:pt idx="1">
                  <c:v>30945</c:v>
                </c:pt>
                <c:pt idx="2">
                  <c:v>35559</c:v>
                </c:pt>
                <c:pt idx="3">
                  <c:v>35793</c:v>
                </c:pt>
              </c:numCache>
            </c:numRef>
          </c:val>
        </c:ser>
        <c:ser>
          <c:idx val="3"/>
          <c:order val="3"/>
          <c:tx>
            <c:strRef>
              <c:f>Sheet1!$B$5</c:f>
              <c:strCache>
                <c:ptCount val="1"/>
                <c:pt idx="0">
                  <c:v>Public &amp; others</c:v>
                </c:pt>
              </c:strCache>
            </c:strRef>
          </c:tx>
          <c:cat>
            <c:numRef>
              <c:f>Sheet1!$C$1:$F$1</c:f>
              <c:numCache>
                <c:formatCode>General</c:formatCode>
                <c:ptCount val="4"/>
                <c:pt idx="0">
                  <c:v>1995</c:v>
                </c:pt>
                <c:pt idx="1">
                  <c:v>2000</c:v>
                </c:pt>
                <c:pt idx="2">
                  <c:v>2005</c:v>
                </c:pt>
                <c:pt idx="3">
                  <c:v>2008</c:v>
                </c:pt>
              </c:numCache>
            </c:numRef>
          </c:cat>
          <c:val>
            <c:numRef>
              <c:f>Sheet1!$C$5:$F$5</c:f>
              <c:numCache>
                <c:formatCode>_-* #,##0_-;\-* #,##0_-;_-* "-"_-;_-@_-</c:formatCode>
                <c:ptCount val="4"/>
                <c:pt idx="0">
                  <c:v>2416</c:v>
                </c:pt>
                <c:pt idx="1">
                  <c:v>2625</c:v>
                </c:pt>
                <c:pt idx="2">
                  <c:v>4068</c:v>
                </c:pt>
                <c:pt idx="3">
                  <c:v>4100</c:v>
                </c:pt>
              </c:numCache>
            </c:numRef>
          </c:val>
        </c:ser>
        <c:ser>
          <c:idx val="4"/>
          <c:order val="4"/>
          <c:tx>
            <c:strRef>
              <c:f>Sheet1!$B$6</c:f>
              <c:strCache>
                <c:ptCount val="1"/>
                <c:pt idx="0">
                  <c:v>TFC</c:v>
                </c:pt>
              </c:strCache>
            </c:strRef>
          </c:tx>
          <c:cat>
            <c:numRef>
              <c:f>Sheet1!$C$1:$F$1</c:f>
              <c:numCache>
                <c:formatCode>General</c:formatCode>
                <c:ptCount val="4"/>
                <c:pt idx="0">
                  <c:v>1995</c:v>
                </c:pt>
                <c:pt idx="1">
                  <c:v>2000</c:v>
                </c:pt>
                <c:pt idx="2">
                  <c:v>2005</c:v>
                </c:pt>
                <c:pt idx="3">
                  <c:v>2008</c:v>
                </c:pt>
              </c:numCache>
            </c:numRef>
          </c:cat>
          <c:val>
            <c:numRef>
              <c:f>Sheet1!$C$6:$F$6</c:f>
              <c:numCache>
                <c:formatCode>_-* #,##0_-;\-* #,##0_-;_-* "-"_-;_-@_-</c:formatCode>
                <c:ptCount val="4"/>
                <c:pt idx="0">
                  <c:v>121962</c:v>
                </c:pt>
                <c:pt idx="1">
                  <c:v>149852</c:v>
                </c:pt>
                <c:pt idx="2">
                  <c:v>170854</c:v>
                </c:pt>
                <c:pt idx="3">
                  <c:v>182576</c:v>
                </c:pt>
              </c:numCache>
            </c:numRef>
          </c:val>
        </c:ser>
        <c:marker val="1"/>
        <c:axId val="70173824"/>
        <c:axId val="70175360"/>
      </c:lineChart>
      <c:catAx>
        <c:axId val="70173824"/>
        <c:scaling>
          <c:orientation val="minMax"/>
        </c:scaling>
        <c:axPos val="b"/>
        <c:numFmt formatCode="General" sourceLinked="1"/>
        <c:tickLblPos val="nextTo"/>
        <c:crossAx val="70175360"/>
        <c:crosses val="autoZero"/>
        <c:auto val="1"/>
        <c:lblAlgn val="ctr"/>
        <c:lblOffset val="100"/>
      </c:catAx>
      <c:valAx>
        <c:axId val="70175360"/>
        <c:scaling>
          <c:orientation val="minMax"/>
        </c:scaling>
        <c:axPos val="l"/>
        <c:majorGridlines/>
        <c:numFmt formatCode="_-* #,##0_-;\-* #,##0_-;_-* &quot;-&quot;_-;_-@_-" sourceLinked="1"/>
        <c:tickLblPos val="nextTo"/>
        <c:crossAx val="70173824"/>
        <c:crosses val="autoZero"/>
        <c:crossBetween val="between"/>
      </c:valAx>
    </c:plotArea>
    <c:legend>
      <c:legendPos val="b"/>
      <c:layout/>
      <c:txPr>
        <a:bodyPr/>
        <a:lstStyle/>
        <a:p>
          <a:pPr>
            <a:defRPr sz="900" baseline="0"/>
          </a:pPr>
          <a:endParaRPr lang="ko-KR"/>
        </a:p>
      </c:txPr>
    </c:legend>
    <c:plotVisOnly val="1"/>
  </c:chart>
  <c:externalData r:id="rId1"/>
  <c:userShapes r:id="rId2"/>
</c:chartSpace>
</file>

<file path=ppt/drawings/drawing1.xml><?xml version="1.0" encoding="utf-8"?>
<c:userShapes xmlns:c="http://schemas.openxmlformats.org/drawingml/2006/chart">
  <cdr:relSizeAnchor xmlns:cdr="http://schemas.openxmlformats.org/drawingml/2006/chartDrawing">
    <cdr:from>
      <cdr:x>0.04583</cdr:x>
      <cdr:y>0</cdr:y>
    </cdr:from>
    <cdr:to>
      <cdr:x>0.18958</cdr:x>
      <cdr:y>0.09722</cdr:y>
    </cdr:to>
    <cdr:sp macro="" textlink="">
      <cdr:nvSpPr>
        <cdr:cNvPr id="2" name="TextBox 1"/>
        <cdr:cNvSpPr txBox="1"/>
      </cdr:nvSpPr>
      <cdr:spPr>
        <a:xfrm xmlns:a="http://schemas.openxmlformats.org/drawingml/2006/main">
          <a:off x="209549" y="0"/>
          <a:ext cx="657225" cy="2667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altLang="ko-KR" sz="1100"/>
            <a:t>(1000 toe)</a:t>
          </a:r>
          <a:endParaRPr lang="ko-KR" altLang="en-US" sz="1100"/>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0"/>
            <a:ext cx="2945659" cy="496411"/>
          </a:xfrm>
          <a:prstGeom prst="rect">
            <a:avLst/>
          </a:prstGeom>
        </p:spPr>
        <p:txBody>
          <a:bodyPr vert="horz" lIns="91440" tIns="45720" rIns="91440" bIns="45720" rtlCol="0"/>
          <a:lstStyle>
            <a:lvl1pPr algn="l">
              <a:defRPr sz="1200"/>
            </a:lvl1pPr>
          </a:lstStyle>
          <a:p>
            <a:endParaRPr lang="ko-KR" altLang="en-US"/>
          </a:p>
        </p:txBody>
      </p:sp>
      <p:sp>
        <p:nvSpPr>
          <p:cNvPr id="3" name="날짜 개체 틀 2"/>
          <p:cNvSpPr>
            <a:spLocks noGrp="1"/>
          </p:cNvSpPr>
          <p:nvPr>
            <p:ph type="dt" sz="quarter" idx="1"/>
          </p:nvPr>
        </p:nvSpPr>
        <p:spPr>
          <a:xfrm>
            <a:off x="3850443" y="0"/>
            <a:ext cx="2945659" cy="496411"/>
          </a:xfrm>
          <a:prstGeom prst="rect">
            <a:avLst/>
          </a:prstGeom>
        </p:spPr>
        <p:txBody>
          <a:bodyPr vert="horz" lIns="91440" tIns="45720" rIns="91440" bIns="45720" rtlCol="0"/>
          <a:lstStyle>
            <a:lvl1pPr algn="r">
              <a:defRPr sz="1200"/>
            </a:lvl1pPr>
          </a:lstStyle>
          <a:p>
            <a:fld id="{DCF791C8-8985-4B05-9057-2B4B21D32A95}" type="datetimeFigureOut">
              <a:rPr lang="ko-KR" altLang="en-US" smtClean="0"/>
              <a:pPr/>
              <a:t>2010-12-02</a:t>
            </a:fld>
            <a:endParaRPr lang="ko-KR" altLang="en-US"/>
          </a:p>
        </p:txBody>
      </p:sp>
      <p:sp>
        <p:nvSpPr>
          <p:cNvPr id="4" name="바닥글 개체 틀 3"/>
          <p:cNvSpPr>
            <a:spLocks noGrp="1"/>
          </p:cNvSpPr>
          <p:nvPr>
            <p:ph type="ftr" sz="quarter" idx="2"/>
          </p:nvPr>
        </p:nvSpPr>
        <p:spPr>
          <a:xfrm>
            <a:off x="0" y="9430091"/>
            <a:ext cx="2945659" cy="496411"/>
          </a:xfrm>
          <a:prstGeom prst="rect">
            <a:avLst/>
          </a:prstGeom>
        </p:spPr>
        <p:txBody>
          <a:bodyPr vert="horz" lIns="91440" tIns="45720" rIns="91440" bIns="45720" rtlCol="0" anchor="b"/>
          <a:lstStyle>
            <a:lvl1pPr algn="l">
              <a:defRPr sz="1200"/>
            </a:lvl1pPr>
          </a:lstStyle>
          <a:p>
            <a:endParaRPr lang="ko-KR" altLang="en-US"/>
          </a:p>
        </p:txBody>
      </p:sp>
      <p:sp>
        <p:nvSpPr>
          <p:cNvPr id="5" name="슬라이드 번호 개체 틀 4"/>
          <p:cNvSpPr>
            <a:spLocks noGrp="1"/>
          </p:cNvSpPr>
          <p:nvPr>
            <p:ph type="sldNum" sz="quarter" idx="3"/>
          </p:nvPr>
        </p:nvSpPr>
        <p:spPr>
          <a:xfrm>
            <a:off x="3850443" y="9430091"/>
            <a:ext cx="2945659" cy="496411"/>
          </a:xfrm>
          <a:prstGeom prst="rect">
            <a:avLst/>
          </a:prstGeom>
        </p:spPr>
        <p:txBody>
          <a:bodyPr vert="horz" lIns="91440" tIns="45720" rIns="91440" bIns="45720" rtlCol="0" anchor="b"/>
          <a:lstStyle>
            <a:lvl1pPr algn="r">
              <a:defRPr sz="1200"/>
            </a:lvl1pPr>
          </a:lstStyle>
          <a:p>
            <a:fld id="{D790EB3B-000D-4865-A0EE-80CE5748896F}" type="slidenum">
              <a:rPr lang="ko-KR" altLang="en-US" smtClean="0"/>
              <a:pPr/>
              <a:t>‹#›</a:t>
            </a:fld>
            <a:endParaRPr lang="ko-KR"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0"/>
            <a:ext cx="2945659" cy="496411"/>
          </a:xfrm>
          <a:prstGeom prst="rect">
            <a:avLst/>
          </a:prstGeom>
        </p:spPr>
        <p:txBody>
          <a:bodyPr vert="horz" lIns="91440" tIns="45720" rIns="91440" bIns="45720" rtlCol="0"/>
          <a:lstStyle>
            <a:lvl1pPr algn="l">
              <a:defRPr sz="1200"/>
            </a:lvl1pPr>
          </a:lstStyle>
          <a:p>
            <a:endParaRPr lang="ko-KR" altLang="en-US"/>
          </a:p>
        </p:txBody>
      </p:sp>
      <p:sp>
        <p:nvSpPr>
          <p:cNvPr id="3" name="날짜 개체 틀 2"/>
          <p:cNvSpPr>
            <a:spLocks noGrp="1"/>
          </p:cNvSpPr>
          <p:nvPr>
            <p:ph type="dt" idx="1"/>
          </p:nvPr>
        </p:nvSpPr>
        <p:spPr>
          <a:xfrm>
            <a:off x="3850443" y="0"/>
            <a:ext cx="2945659" cy="496411"/>
          </a:xfrm>
          <a:prstGeom prst="rect">
            <a:avLst/>
          </a:prstGeom>
        </p:spPr>
        <p:txBody>
          <a:bodyPr vert="horz" lIns="91440" tIns="45720" rIns="91440" bIns="45720" rtlCol="0"/>
          <a:lstStyle>
            <a:lvl1pPr algn="r">
              <a:defRPr sz="1200"/>
            </a:lvl1pPr>
          </a:lstStyle>
          <a:p>
            <a:fld id="{45C61E25-3BDE-43EF-B934-8C4AF44CEBE1}" type="datetimeFigureOut">
              <a:rPr lang="ko-KR" altLang="en-US" smtClean="0"/>
              <a:pPr/>
              <a:t>2010-12-02</a:t>
            </a:fld>
            <a:endParaRPr lang="ko-KR" altLang="en-US"/>
          </a:p>
        </p:txBody>
      </p:sp>
      <p:sp>
        <p:nvSpPr>
          <p:cNvPr id="4" name="슬라이드 이미지 개체 틀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ko-KR" altLang="en-US"/>
          </a:p>
        </p:txBody>
      </p:sp>
      <p:sp>
        <p:nvSpPr>
          <p:cNvPr id="5" name="슬라이드 노트 개체 틀 4"/>
          <p:cNvSpPr>
            <a:spLocks noGrp="1"/>
          </p:cNvSpPr>
          <p:nvPr>
            <p:ph type="body" sz="quarter" idx="3"/>
          </p:nvPr>
        </p:nvSpPr>
        <p:spPr>
          <a:xfrm>
            <a:off x="679768" y="4715907"/>
            <a:ext cx="5438140" cy="4467701"/>
          </a:xfrm>
          <a:prstGeom prst="rect">
            <a:avLst/>
          </a:prstGeom>
        </p:spPr>
        <p:txBody>
          <a:bodyPr vert="horz" lIns="91440" tIns="45720" rIns="91440" bIns="45720" rtlCol="0">
            <a:normAutofit/>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6" name="바닥글 개체 틀 5"/>
          <p:cNvSpPr>
            <a:spLocks noGrp="1"/>
          </p:cNvSpPr>
          <p:nvPr>
            <p:ph type="ftr" sz="quarter" idx="4"/>
          </p:nvPr>
        </p:nvSpPr>
        <p:spPr>
          <a:xfrm>
            <a:off x="0" y="9430091"/>
            <a:ext cx="2945659" cy="496411"/>
          </a:xfrm>
          <a:prstGeom prst="rect">
            <a:avLst/>
          </a:prstGeom>
        </p:spPr>
        <p:txBody>
          <a:bodyPr vert="horz" lIns="91440" tIns="45720" rIns="91440" bIns="45720" rtlCol="0" anchor="b"/>
          <a:lstStyle>
            <a:lvl1pPr algn="l">
              <a:defRPr sz="1200"/>
            </a:lvl1pPr>
          </a:lstStyle>
          <a:p>
            <a:endParaRPr lang="ko-KR" altLang="en-US"/>
          </a:p>
        </p:txBody>
      </p:sp>
      <p:sp>
        <p:nvSpPr>
          <p:cNvPr id="7" name="슬라이드 번호 개체 틀 6"/>
          <p:cNvSpPr>
            <a:spLocks noGrp="1"/>
          </p:cNvSpPr>
          <p:nvPr>
            <p:ph type="sldNum" sz="quarter" idx="5"/>
          </p:nvPr>
        </p:nvSpPr>
        <p:spPr>
          <a:xfrm>
            <a:off x="3850443" y="9430091"/>
            <a:ext cx="2945659" cy="496411"/>
          </a:xfrm>
          <a:prstGeom prst="rect">
            <a:avLst/>
          </a:prstGeom>
        </p:spPr>
        <p:txBody>
          <a:bodyPr vert="horz" lIns="91440" tIns="45720" rIns="91440" bIns="45720" rtlCol="0" anchor="b"/>
          <a:lstStyle>
            <a:lvl1pPr algn="r">
              <a:defRPr sz="1200"/>
            </a:lvl1pPr>
          </a:lstStyle>
          <a:p>
            <a:fld id="{4C58D004-AC2B-4962-94F5-14D8F5DD8434}" type="slidenum">
              <a:rPr lang="ko-KR" altLang="en-US" smtClean="0"/>
              <a:pPr/>
              <a:t>‹#›</a:t>
            </a:fld>
            <a:endParaRPr lang="ko-KR" altLang="en-US"/>
          </a:p>
        </p:txBody>
      </p:sp>
    </p:spTree>
  </p:cSld>
  <p:clrMap bg1="lt1" tx1="dk1" bg2="lt2" tx2="dk2" accent1="accent1" accent2="accent2" accent3="accent3" accent4="accent4" accent5="accent5" accent6="accent6" hlink="hlink" folHlink="folHlink"/>
  <p:notesStyle>
    <a:lvl1pPr marL="0" algn="l" defTabSz="914400" rtl="0" eaLnBrk="1" latinLnBrk="1" hangingPunct="1">
      <a:defRPr sz="1200" kern="1200">
        <a:solidFill>
          <a:schemeClr val="tx1"/>
        </a:solidFill>
        <a:latin typeface="+mn-lt"/>
        <a:ea typeface="+mn-ea"/>
        <a:cs typeface="+mn-cs"/>
      </a:defRPr>
    </a:lvl1pPr>
    <a:lvl2pPr marL="457200" algn="l" defTabSz="914400" rtl="0" eaLnBrk="1" latinLnBrk="1" hangingPunct="1">
      <a:defRPr sz="1200" kern="1200">
        <a:solidFill>
          <a:schemeClr val="tx1"/>
        </a:solidFill>
        <a:latin typeface="+mn-lt"/>
        <a:ea typeface="+mn-ea"/>
        <a:cs typeface="+mn-cs"/>
      </a:defRPr>
    </a:lvl2pPr>
    <a:lvl3pPr marL="914400" algn="l" defTabSz="914400" rtl="0" eaLnBrk="1" latinLnBrk="1" hangingPunct="1">
      <a:defRPr sz="1200" kern="1200">
        <a:solidFill>
          <a:schemeClr val="tx1"/>
        </a:solidFill>
        <a:latin typeface="+mn-lt"/>
        <a:ea typeface="+mn-ea"/>
        <a:cs typeface="+mn-cs"/>
      </a:defRPr>
    </a:lvl3pPr>
    <a:lvl4pPr marL="1371600" algn="l" defTabSz="914400" rtl="0" eaLnBrk="1" latinLnBrk="1" hangingPunct="1">
      <a:defRPr sz="1200" kern="1200">
        <a:solidFill>
          <a:schemeClr val="tx1"/>
        </a:solidFill>
        <a:latin typeface="+mn-lt"/>
        <a:ea typeface="+mn-ea"/>
        <a:cs typeface="+mn-cs"/>
      </a:defRPr>
    </a:lvl4pPr>
    <a:lvl5pPr marL="1828800" algn="l" defTabSz="914400" rtl="0" eaLnBrk="1" latinLnBrk="1" hangingPunct="1">
      <a:defRPr sz="1200" kern="1200">
        <a:solidFill>
          <a:schemeClr val="tx1"/>
        </a:solidFill>
        <a:latin typeface="+mn-lt"/>
        <a:ea typeface="+mn-ea"/>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2130425"/>
            <a:ext cx="7772400" cy="1470025"/>
          </a:xfrm>
        </p:spPr>
        <p:txBody>
          <a:bodyPr/>
          <a:lstStyle/>
          <a:p>
            <a:r>
              <a:rPr lang="ko-KR" altLang="en-US" smtClean="0"/>
              <a:t>마스터 제목 스타일 편집</a:t>
            </a:r>
            <a:endParaRPr lang="ko-KR" altLang="en-US"/>
          </a:p>
        </p:txBody>
      </p:sp>
      <p:sp>
        <p:nvSpPr>
          <p:cNvPr id="3" name="부제목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smtClean="0"/>
              <a:t>마스터 부제목 스타일 편집</a:t>
            </a:r>
            <a:endParaRPr lang="ko-KR" altLang="en-US"/>
          </a:p>
        </p:txBody>
      </p:sp>
      <p:sp>
        <p:nvSpPr>
          <p:cNvPr id="4" name="날짜 개체 틀 3"/>
          <p:cNvSpPr>
            <a:spLocks noGrp="1"/>
          </p:cNvSpPr>
          <p:nvPr>
            <p:ph type="dt" sz="half" idx="10"/>
          </p:nvPr>
        </p:nvSpPr>
        <p:spPr/>
        <p:txBody>
          <a:bodyPr/>
          <a:lstStyle/>
          <a:p>
            <a:fld id="{78CFD6F8-0285-483B-A0F2-3B6FCA1C9500}" type="datetime1">
              <a:rPr lang="ko-KR" altLang="en-US" smtClean="0"/>
              <a:pPr/>
              <a:t>2010-12-02</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559712C5-A0F4-4180-AD3B-C798071A3324}" type="slidenum">
              <a:rPr lang="ko-KR" altLang="en-US" smtClean="0"/>
              <a:pPr/>
              <a:t>‹#›</a:t>
            </a:fld>
            <a:endParaRPr lang="ko-KR"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내용 개체 틀 2"/>
          <p:cNvSpPr>
            <a:spLocks noGrp="1"/>
          </p:cNvSpPr>
          <p:nvPr>
            <p:ph idx="1"/>
          </p:nvPr>
        </p:nvSpPr>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10"/>
          </p:nvPr>
        </p:nvSpPr>
        <p:spPr/>
        <p:txBody>
          <a:bodyPr/>
          <a:lstStyle/>
          <a:p>
            <a:fld id="{23A31E40-90C9-48F4-A177-2DBF7B3FF93A}" type="datetime1">
              <a:rPr lang="ko-KR" altLang="en-US" smtClean="0"/>
              <a:pPr/>
              <a:t>2010-12-02</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559712C5-A0F4-4180-AD3B-C798071A3324}" type="slidenum">
              <a:rPr lang="ko-KR" altLang="en-US" smtClean="0"/>
              <a:pPr/>
              <a:t>‹#›</a:t>
            </a:fld>
            <a:endParaRPr lang="ko-KR"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p:spPr>
        <p:txBody>
          <a:bodyPr anchor="t"/>
          <a:lstStyle>
            <a:lvl1pPr algn="l">
              <a:defRPr sz="4000" b="1" cap="all"/>
            </a:lvl1p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smtClean="0"/>
              <a:t>마스터 텍스트 스타일을 편집합니다</a:t>
            </a:r>
          </a:p>
        </p:txBody>
      </p:sp>
      <p:sp>
        <p:nvSpPr>
          <p:cNvPr id="4" name="날짜 개체 틀 3"/>
          <p:cNvSpPr>
            <a:spLocks noGrp="1"/>
          </p:cNvSpPr>
          <p:nvPr>
            <p:ph type="dt" sz="half" idx="10"/>
          </p:nvPr>
        </p:nvSpPr>
        <p:spPr/>
        <p:txBody>
          <a:bodyPr/>
          <a:lstStyle/>
          <a:p>
            <a:fld id="{F3942970-60E3-4BF9-8BB4-40464AA0AECE}" type="datetime1">
              <a:rPr lang="ko-KR" altLang="en-US" smtClean="0"/>
              <a:pPr/>
              <a:t>2010-12-02</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559712C5-A0F4-4180-AD3B-C798071A3324}" type="slidenum">
              <a:rPr lang="ko-KR" altLang="en-US" smtClean="0"/>
              <a:pPr/>
              <a:t>‹#›</a:t>
            </a:fld>
            <a:endParaRPr lang="ko-KR"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내용 개체 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내용 개체 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5" name="날짜 개체 틀 4"/>
          <p:cNvSpPr>
            <a:spLocks noGrp="1"/>
          </p:cNvSpPr>
          <p:nvPr>
            <p:ph type="dt" sz="half" idx="10"/>
          </p:nvPr>
        </p:nvSpPr>
        <p:spPr/>
        <p:txBody>
          <a:bodyPr/>
          <a:lstStyle/>
          <a:p>
            <a:fld id="{CC7AA1B3-F4DE-497B-8E85-47D670077F5B}" type="datetime1">
              <a:rPr lang="ko-KR" altLang="en-US" smtClean="0"/>
              <a:pPr/>
              <a:t>2010-12-02</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559712C5-A0F4-4180-AD3B-C798071A3324}" type="slidenum">
              <a:rPr lang="ko-KR" altLang="en-US" smtClean="0"/>
              <a:pPr/>
              <a:t>‹#›</a:t>
            </a:fld>
            <a:endParaRPr lang="ko-KR"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lvl1pPr>
              <a:defRPr/>
            </a:lvl1p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smtClean="0"/>
              <a:t>마스터 텍스트 스타일을 편집합니다</a:t>
            </a:r>
          </a:p>
        </p:txBody>
      </p:sp>
      <p:sp>
        <p:nvSpPr>
          <p:cNvPr id="4" name="내용 개체 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5" name="텍스트 개체 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smtClean="0"/>
              <a:t>마스터 텍스트 스타일을 편집합니다</a:t>
            </a:r>
          </a:p>
        </p:txBody>
      </p:sp>
      <p:sp>
        <p:nvSpPr>
          <p:cNvPr id="6" name="내용 개체 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7" name="날짜 개체 틀 6"/>
          <p:cNvSpPr>
            <a:spLocks noGrp="1"/>
          </p:cNvSpPr>
          <p:nvPr>
            <p:ph type="dt" sz="half" idx="10"/>
          </p:nvPr>
        </p:nvSpPr>
        <p:spPr/>
        <p:txBody>
          <a:bodyPr/>
          <a:lstStyle/>
          <a:p>
            <a:fld id="{B6C573AE-BF61-4663-A826-A26D215E6BF4}" type="datetime1">
              <a:rPr lang="ko-KR" altLang="en-US" smtClean="0"/>
              <a:pPr/>
              <a:t>2010-12-02</a:t>
            </a:fld>
            <a:endParaRPr lang="ko-KR" altLang="en-US"/>
          </a:p>
        </p:txBody>
      </p:sp>
      <p:sp>
        <p:nvSpPr>
          <p:cNvPr id="8" name="바닥글 개체 틀 7"/>
          <p:cNvSpPr>
            <a:spLocks noGrp="1"/>
          </p:cNvSpPr>
          <p:nvPr>
            <p:ph type="ftr" sz="quarter" idx="11"/>
          </p:nvPr>
        </p:nvSpPr>
        <p:spPr/>
        <p:txBody>
          <a:bodyPr/>
          <a:lstStyle/>
          <a:p>
            <a:endParaRPr lang="ko-KR" altLang="en-US"/>
          </a:p>
        </p:txBody>
      </p:sp>
      <p:sp>
        <p:nvSpPr>
          <p:cNvPr id="9" name="슬라이드 번호 개체 틀 8"/>
          <p:cNvSpPr>
            <a:spLocks noGrp="1"/>
          </p:cNvSpPr>
          <p:nvPr>
            <p:ph type="sldNum" sz="quarter" idx="12"/>
          </p:nvPr>
        </p:nvSpPr>
        <p:spPr/>
        <p:txBody>
          <a:bodyPr/>
          <a:lstStyle/>
          <a:p>
            <a:fld id="{559712C5-A0F4-4180-AD3B-C798071A3324}" type="slidenum">
              <a:rPr lang="ko-KR" altLang="en-US" smtClean="0"/>
              <a:pPr/>
              <a:t>‹#›</a:t>
            </a:fld>
            <a:endParaRPr lang="ko-KR"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날짜 개체 틀 2"/>
          <p:cNvSpPr>
            <a:spLocks noGrp="1"/>
          </p:cNvSpPr>
          <p:nvPr>
            <p:ph type="dt" sz="half" idx="10"/>
          </p:nvPr>
        </p:nvSpPr>
        <p:spPr/>
        <p:txBody>
          <a:bodyPr/>
          <a:lstStyle/>
          <a:p>
            <a:fld id="{1A872753-7952-44CD-B13B-44C7327B1CEA}" type="datetime1">
              <a:rPr lang="ko-KR" altLang="en-US" smtClean="0"/>
              <a:pPr/>
              <a:t>2010-12-02</a:t>
            </a:fld>
            <a:endParaRPr lang="ko-KR" altLang="en-US"/>
          </a:p>
        </p:txBody>
      </p:sp>
      <p:sp>
        <p:nvSpPr>
          <p:cNvPr id="4" name="바닥글 개체 틀 3"/>
          <p:cNvSpPr>
            <a:spLocks noGrp="1"/>
          </p:cNvSpPr>
          <p:nvPr>
            <p:ph type="ftr" sz="quarter" idx="11"/>
          </p:nvPr>
        </p:nvSpPr>
        <p:spPr/>
        <p:txBody>
          <a:bodyPr/>
          <a:lstStyle/>
          <a:p>
            <a:endParaRPr lang="ko-KR" altLang="en-US"/>
          </a:p>
        </p:txBody>
      </p:sp>
      <p:sp>
        <p:nvSpPr>
          <p:cNvPr id="5" name="슬라이드 번호 개체 틀 4"/>
          <p:cNvSpPr>
            <a:spLocks noGrp="1"/>
          </p:cNvSpPr>
          <p:nvPr>
            <p:ph type="sldNum" sz="quarter" idx="12"/>
          </p:nvPr>
        </p:nvSpPr>
        <p:spPr/>
        <p:txBody>
          <a:bodyPr/>
          <a:lstStyle/>
          <a:p>
            <a:fld id="{559712C5-A0F4-4180-AD3B-C798071A3324}" type="slidenum">
              <a:rPr lang="ko-KR" altLang="en-US" smtClean="0"/>
              <a:pPr/>
              <a:t>‹#›</a:t>
            </a:fld>
            <a:endParaRPr lang="ko-KR"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p:txBody>
          <a:bodyPr/>
          <a:lstStyle/>
          <a:p>
            <a:fld id="{50C506C2-D6E0-440D-B179-C3A25CA613A1}" type="datetime1">
              <a:rPr lang="ko-KR" altLang="en-US" smtClean="0"/>
              <a:pPr/>
              <a:t>2010-12-02</a:t>
            </a:fld>
            <a:endParaRPr lang="ko-KR" altLang="en-US"/>
          </a:p>
        </p:txBody>
      </p:sp>
      <p:sp>
        <p:nvSpPr>
          <p:cNvPr id="3" name="바닥글 개체 틀 2"/>
          <p:cNvSpPr>
            <a:spLocks noGrp="1"/>
          </p:cNvSpPr>
          <p:nvPr>
            <p:ph type="ftr" sz="quarter" idx="11"/>
          </p:nvPr>
        </p:nvSpPr>
        <p:spPr/>
        <p:txBody>
          <a:bodyPr/>
          <a:lstStyle/>
          <a:p>
            <a:endParaRPr lang="ko-KR" altLang="en-US"/>
          </a:p>
        </p:txBody>
      </p:sp>
      <p:sp>
        <p:nvSpPr>
          <p:cNvPr id="4" name="슬라이드 번호 개체 틀 3"/>
          <p:cNvSpPr>
            <a:spLocks noGrp="1"/>
          </p:cNvSpPr>
          <p:nvPr>
            <p:ph type="sldNum" sz="quarter" idx="12"/>
          </p:nvPr>
        </p:nvSpPr>
        <p:spPr/>
        <p:txBody>
          <a:bodyPr/>
          <a:lstStyle/>
          <a:p>
            <a:fld id="{559712C5-A0F4-4180-AD3B-C798071A3324}" type="slidenum">
              <a:rPr lang="ko-KR" altLang="en-US" smtClean="0"/>
              <a:pPr/>
              <a:t>‹#›</a:t>
            </a:fld>
            <a:endParaRPr lang="ko-KR"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p:cNvSpPr>
            <a:spLocks noGrp="1"/>
          </p:cNvSpPr>
          <p:nvPr>
            <p:ph type="title"/>
          </p:nvPr>
        </p:nvSpPr>
        <p:spPr>
          <a:xfrm>
            <a:off x="457200" y="273050"/>
            <a:ext cx="3008313" cy="1162050"/>
          </a:xfrm>
        </p:spPr>
        <p:txBody>
          <a:bodyPr anchor="b"/>
          <a:lstStyle>
            <a:lvl1pPr algn="l">
              <a:defRPr sz="2000" b="1"/>
            </a:lvl1pPr>
          </a:lstStyle>
          <a:p>
            <a:r>
              <a:rPr lang="ko-KR" altLang="en-US" smtClean="0"/>
              <a:t>마스터 제목 스타일 편집</a:t>
            </a:r>
            <a:endParaRPr lang="ko-KR" altLang="en-US"/>
          </a:p>
        </p:txBody>
      </p:sp>
      <p:sp>
        <p:nvSpPr>
          <p:cNvPr id="3" name="내용 개체 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텍스트 개체 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smtClean="0"/>
              <a:t>마스터 텍스트 스타일을 편집합니다</a:t>
            </a:r>
          </a:p>
        </p:txBody>
      </p:sp>
      <p:sp>
        <p:nvSpPr>
          <p:cNvPr id="5" name="날짜 개체 틀 4"/>
          <p:cNvSpPr>
            <a:spLocks noGrp="1"/>
          </p:cNvSpPr>
          <p:nvPr>
            <p:ph type="dt" sz="half" idx="10"/>
          </p:nvPr>
        </p:nvSpPr>
        <p:spPr/>
        <p:txBody>
          <a:bodyPr/>
          <a:lstStyle/>
          <a:p>
            <a:fld id="{450EF9A8-5ABD-4251-9CF1-7C229E6B5CA9}" type="datetime1">
              <a:rPr lang="ko-KR" altLang="en-US" smtClean="0"/>
              <a:pPr/>
              <a:t>2010-12-02</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559712C5-A0F4-4180-AD3B-C798071A3324}" type="slidenum">
              <a:rPr lang="ko-KR" altLang="en-US" smtClean="0"/>
              <a:pPr/>
              <a:t>‹#›</a:t>
            </a:fld>
            <a:endParaRPr lang="ko-KR"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p:cNvSpPr>
            <a:spLocks noGrp="1"/>
          </p:cNvSpPr>
          <p:nvPr>
            <p:ph type="title"/>
          </p:nvPr>
        </p:nvSpPr>
        <p:spPr>
          <a:xfrm>
            <a:off x="1792288" y="4800600"/>
            <a:ext cx="5486400" cy="566738"/>
          </a:xfrm>
        </p:spPr>
        <p:txBody>
          <a:bodyPr anchor="b"/>
          <a:lstStyle>
            <a:lvl1pPr algn="l">
              <a:defRPr sz="2000" b="1"/>
            </a:lvl1pPr>
          </a:lstStyle>
          <a:p>
            <a:r>
              <a:rPr lang="ko-KR" altLang="en-US" smtClean="0"/>
              <a:t>마스터 제목 스타일 편집</a:t>
            </a:r>
            <a:endParaRPr lang="ko-KR" altLang="en-US"/>
          </a:p>
        </p:txBody>
      </p:sp>
      <p:sp>
        <p:nvSpPr>
          <p:cNvPr id="3" name="그림 개체 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ko-KR" altLang="en-US"/>
          </a:p>
        </p:txBody>
      </p:sp>
      <p:sp>
        <p:nvSpPr>
          <p:cNvPr id="4" name="텍스트 개체 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smtClean="0"/>
              <a:t>마스터 텍스트 스타일을 편집합니다</a:t>
            </a:r>
          </a:p>
        </p:txBody>
      </p:sp>
      <p:sp>
        <p:nvSpPr>
          <p:cNvPr id="5" name="날짜 개체 틀 4"/>
          <p:cNvSpPr>
            <a:spLocks noGrp="1"/>
          </p:cNvSpPr>
          <p:nvPr>
            <p:ph type="dt" sz="half" idx="10"/>
          </p:nvPr>
        </p:nvSpPr>
        <p:spPr/>
        <p:txBody>
          <a:bodyPr/>
          <a:lstStyle/>
          <a:p>
            <a:fld id="{35893B7A-F4E8-4377-849C-8E8935E37206}" type="datetime1">
              <a:rPr lang="ko-KR" altLang="en-US" smtClean="0"/>
              <a:pPr/>
              <a:t>2010-12-02</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559712C5-A0F4-4180-AD3B-C798071A3324}" type="slidenum">
              <a:rPr lang="ko-KR" altLang="en-US" smtClean="0"/>
              <a:pPr/>
              <a:t>‹#›</a:t>
            </a:fld>
            <a:endParaRPr lang="ko-KR"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세로 텍스트 개체 틀 2"/>
          <p:cNvSpPr>
            <a:spLocks noGrp="1"/>
          </p:cNvSpPr>
          <p:nvPr>
            <p:ph type="body" orient="vert" idx="1"/>
          </p:nvPr>
        </p:nvSpPr>
        <p:spPr/>
        <p:txBody>
          <a:bodyPr vert="eaVert"/>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10"/>
          </p:nvPr>
        </p:nvSpPr>
        <p:spPr/>
        <p:txBody>
          <a:bodyPr/>
          <a:lstStyle/>
          <a:p>
            <a:fld id="{8D638976-6242-4E55-8FB3-5B9B873432D3}" type="datetime1">
              <a:rPr lang="ko-KR" altLang="en-US" smtClean="0"/>
              <a:pPr/>
              <a:t>2010-12-02</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559712C5-A0F4-4180-AD3B-C798071A3324}" type="slidenum">
              <a:rPr lang="ko-KR" altLang="en-US" smtClean="0"/>
              <a:pPr/>
              <a:t>‹#›</a:t>
            </a:fld>
            <a:endParaRPr lang="ko-KR"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세로 제목 1"/>
          <p:cNvSpPr>
            <a:spLocks noGrp="1"/>
          </p:cNvSpPr>
          <p:nvPr>
            <p:ph type="title" orient="vert"/>
          </p:nvPr>
        </p:nvSpPr>
        <p:spPr>
          <a:xfrm>
            <a:off x="6629400" y="274638"/>
            <a:ext cx="2057400" cy="5851525"/>
          </a:xfrm>
        </p:spPr>
        <p:txBody>
          <a:bodyPr vert="eaVert"/>
          <a:lstStyle/>
          <a:p>
            <a:r>
              <a:rPr lang="ko-KR" altLang="en-US" smtClean="0"/>
              <a:t>마스터 제목 스타일 편집</a:t>
            </a:r>
            <a:endParaRPr lang="ko-KR" altLang="en-US"/>
          </a:p>
        </p:txBody>
      </p:sp>
      <p:sp>
        <p:nvSpPr>
          <p:cNvPr id="3" name="세로 텍스트 개체 틀 2"/>
          <p:cNvSpPr>
            <a:spLocks noGrp="1"/>
          </p:cNvSpPr>
          <p:nvPr>
            <p:ph type="body" orient="vert" idx="1"/>
          </p:nvPr>
        </p:nvSpPr>
        <p:spPr>
          <a:xfrm>
            <a:off x="457200" y="274638"/>
            <a:ext cx="6019800" cy="5851525"/>
          </a:xfrm>
        </p:spPr>
        <p:txBody>
          <a:bodyPr vert="eaVert"/>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10"/>
          </p:nvPr>
        </p:nvSpPr>
        <p:spPr/>
        <p:txBody>
          <a:bodyPr/>
          <a:lstStyle/>
          <a:p>
            <a:fld id="{5FFAB5D7-73B7-48BF-8DD0-446E96BFA50A}" type="datetime1">
              <a:rPr lang="ko-KR" altLang="en-US" smtClean="0"/>
              <a:pPr/>
              <a:t>2010-12-02</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559712C5-A0F4-4180-AD3B-C798071A3324}" type="slidenum">
              <a:rPr lang="ko-KR" altLang="en-US" smtClean="0"/>
              <a:pPr/>
              <a:t>‹#›</a:t>
            </a:fld>
            <a:endParaRPr lang="ko-KR"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79B38D7-BFCB-4054-ABD7-BC2AFF06A6B1}" type="datetime1">
              <a:rPr lang="ko-KR" altLang="en-US" smtClean="0"/>
              <a:pPr/>
              <a:t>2010-12-02</a:t>
            </a:fld>
            <a:endParaRPr lang="ko-KR" altLang="en-US"/>
          </a:p>
        </p:txBody>
      </p:sp>
      <p:sp>
        <p:nvSpPr>
          <p:cNvPr id="5" name="바닥글 개체 틀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ko-KR" altLang="en-US"/>
          </a:p>
        </p:txBody>
      </p:sp>
      <p:sp>
        <p:nvSpPr>
          <p:cNvPr id="6" name="슬라이드 번호 개체 틀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9712C5-A0F4-4180-AD3B-C798071A3324}" type="slidenum">
              <a:rPr lang="ko-KR" altLang="en-US" smtClean="0"/>
              <a:pPr/>
              <a:t>‹#›</a:t>
            </a:fld>
            <a:endParaRPr lang="ko-KR"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1"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683568" y="548680"/>
            <a:ext cx="7772400" cy="2664296"/>
          </a:xfrm>
        </p:spPr>
        <p:txBody>
          <a:bodyPr>
            <a:normAutofit fontScale="90000"/>
          </a:bodyPr>
          <a:lstStyle/>
          <a:p>
            <a:pPr algn="l"/>
            <a:r>
              <a:rPr lang="en-US" altLang="ko-KR" sz="3200" dirty="0" smtClean="0">
                <a:latin typeface="Arial" pitchFamily="34" charset="0"/>
                <a:cs typeface="Arial" pitchFamily="34" charset="0"/>
              </a:rPr>
              <a:t>KIET </a:t>
            </a:r>
            <a:r>
              <a:rPr lang="en-US" altLang="ko-KR" sz="1800" dirty="0" smtClean="0">
                <a:latin typeface="Arial" pitchFamily="34" charset="0"/>
                <a:cs typeface="Arial" pitchFamily="34" charset="0"/>
              </a:rPr>
              <a:t>Korea Institute for Industrial Economics and Trade</a:t>
            </a:r>
            <a:r>
              <a:rPr lang="en-US" altLang="ko-KR" sz="3200" dirty="0" smtClean="0">
                <a:latin typeface="Arial" pitchFamily="34" charset="0"/>
                <a:cs typeface="Arial" pitchFamily="34" charset="0"/>
              </a:rPr>
              <a:t/>
            </a:r>
            <a:br>
              <a:rPr lang="en-US" altLang="ko-KR" sz="3200" dirty="0" smtClean="0">
                <a:latin typeface="Arial" pitchFamily="34" charset="0"/>
                <a:cs typeface="Arial" pitchFamily="34" charset="0"/>
              </a:rPr>
            </a:br>
            <a:r>
              <a:rPr lang="en-US" altLang="ko-KR" sz="3200" dirty="0" smtClean="0">
                <a:latin typeface="Arial" pitchFamily="34" charset="0"/>
                <a:cs typeface="Arial" pitchFamily="34" charset="0"/>
              </a:rPr>
              <a:t/>
            </a:r>
            <a:br>
              <a:rPr lang="en-US" altLang="ko-KR" sz="3200" dirty="0" smtClean="0">
                <a:latin typeface="Arial" pitchFamily="34" charset="0"/>
                <a:cs typeface="Arial" pitchFamily="34" charset="0"/>
              </a:rPr>
            </a:br>
            <a:r>
              <a:rPr lang="en-US" altLang="ko-KR" sz="3200" dirty="0" smtClean="0">
                <a:latin typeface="Arial" pitchFamily="34" charset="0"/>
                <a:cs typeface="Arial" pitchFamily="34" charset="0"/>
              </a:rPr>
              <a:t>      </a:t>
            </a:r>
            <a:r>
              <a:rPr lang="en-US" altLang="ko-KR" sz="3600" b="1" dirty="0" smtClean="0">
                <a:solidFill>
                  <a:srgbClr val="0070C0"/>
                </a:solidFill>
                <a:latin typeface="Arial" pitchFamily="34" charset="0"/>
                <a:cs typeface="Arial" pitchFamily="34" charset="0"/>
              </a:rPr>
              <a:t>Economic Effects of the Emission    </a:t>
            </a:r>
            <a:br>
              <a:rPr lang="en-US" altLang="ko-KR" sz="3600" b="1" dirty="0" smtClean="0">
                <a:solidFill>
                  <a:srgbClr val="0070C0"/>
                </a:solidFill>
                <a:latin typeface="Arial" pitchFamily="34" charset="0"/>
                <a:cs typeface="Arial" pitchFamily="34" charset="0"/>
              </a:rPr>
            </a:br>
            <a:r>
              <a:rPr lang="en-US" altLang="ko-KR" sz="3600" b="1" dirty="0">
                <a:solidFill>
                  <a:srgbClr val="0070C0"/>
                </a:solidFill>
                <a:latin typeface="Arial" pitchFamily="34" charset="0"/>
                <a:cs typeface="Arial" pitchFamily="34" charset="0"/>
              </a:rPr>
              <a:t> </a:t>
            </a:r>
            <a:r>
              <a:rPr lang="en-US" altLang="ko-KR" sz="3600" b="1" dirty="0" smtClean="0">
                <a:solidFill>
                  <a:srgbClr val="0070C0"/>
                </a:solidFill>
                <a:latin typeface="Arial" pitchFamily="34" charset="0"/>
                <a:cs typeface="Arial" pitchFamily="34" charset="0"/>
              </a:rPr>
              <a:t>       Trading System on the Korean         </a:t>
            </a:r>
            <a:br>
              <a:rPr lang="en-US" altLang="ko-KR" sz="3600" b="1" dirty="0" smtClean="0">
                <a:solidFill>
                  <a:srgbClr val="0070C0"/>
                </a:solidFill>
                <a:latin typeface="Arial" pitchFamily="34" charset="0"/>
                <a:cs typeface="Arial" pitchFamily="34" charset="0"/>
              </a:rPr>
            </a:br>
            <a:r>
              <a:rPr lang="en-US" altLang="ko-KR" sz="3600" b="1" dirty="0">
                <a:solidFill>
                  <a:srgbClr val="0070C0"/>
                </a:solidFill>
                <a:latin typeface="Arial" pitchFamily="34" charset="0"/>
                <a:cs typeface="Arial" pitchFamily="34" charset="0"/>
              </a:rPr>
              <a:t> </a:t>
            </a:r>
            <a:r>
              <a:rPr lang="en-US" altLang="ko-KR" sz="3600" b="1" dirty="0" smtClean="0">
                <a:solidFill>
                  <a:srgbClr val="0070C0"/>
                </a:solidFill>
                <a:latin typeface="Arial" pitchFamily="34" charset="0"/>
                <a:cs typeface="Arial" pitchFamily="34" charset="0"/>
              </a:rPr>
              <a:t>           Manufacturing Industries </a:t>
            </a:r>
            <a:endParaRPr lang="ko-KR" altLang="en-US" sz="3600" b="1" dirty="0">
              <a:solidFill>
                <a:srgbClr val="0070C0"/>
              </a:solidFill>
              <a:latin typeface="Arial" pitchFamily="34" charset="0"/>
              <a:cs typeface="Arial" pitchFamily="34" charset="0"/>
            </a:endParaRPr>
          </a:p>
        </p:txBody>
      </p:sp>
      <p:sp>
        <p:nvSpPr>
          <p:cNvPr id="3" name="부제목 2"/>
          <p:cNvSpPr>
            <a:spLocks noGrp="1"/>
          </p:cNvSpPr>
          <p:nvPr>
            <p:ph type="subTitle" idx="1"/>
          </p:nvPr>
        </p:nvSpPr>
        <p:spPr>
          <a:xfrm>
            <a:off x="971600" y="3933056"/>
            <a:ext cx="7272808" cy="1705744"/>
          </a:xfrm>
        </p:spPr>
        <p:txBody>
          <a:bodyPr>
            <a:normAutofit fontScale="85000" lnSpcReduction="20000"/>
          </a:bodyPr>
          <a:lstStyle/>
          <a:p>
            <a:pPr algn="l"/>
            <a:r>
              <a:rPr lang="en-US" altLang="ko-KR" sz="2000" dirty="0" err="1" smtClean="0">
                <a:solidFill>
                  <a:schemeClr val="tx1"/>
                </a:solidFill>
                <a:latin typeface="Arial" pitchFamily="34" charset="0"/>
                <a:cs typeface="Arial" pitchFamily="34" charset="0"/>
              </a:rPr>
              <a:t>Ki-Ju</a:t>
            </a:r>
            <a:r>
              <a:rPr lang="en-US" altLang="ko-KR" sz="2000" dirty="0" smtClean="0">
                <a:solidFill>
                  <a:schemeClr val="tx1"/>
                </a:solidFill>
                <a:latin typeface="Arial" pitchFamily="34" charset="0"/>
                <a:cs typeface="Arial" pitchFamily="34" charset="0"/>
              </a:rPr>
              <a:t> Han, Ph.D.</a:t>
            </a:r>
          </a:p>
          <a:p>
            <a:pPr algn="l"/>
            <a:r>
              <a:rPr lang="en-US" altLang="ko-KR" sz="2000" dirty="0" smtClean="0">
                <a:solidFill>
                  <a:schemeClr val="tx1"/>
                </a:solidFill>
                <a:latin typeface="Arial" pitchFamily="34" charset="0"/>
                <a:cs typeface="Arial" pitchFamily="34" charset="0"/>
              </a:rPr>
              <a:t>Senior Research Fellow, KIET</a:t>
            </a:r>
          </a:p>
          <a:p>
            <a:pPr algn="l"/>
            <a:endParaRPr lang="en-US" altLang="ko-KR" sz="2000" dirty="0" smtClean="0">
              <a:solidFill>
                <a:schemeClr val="tx1"/>
              </a:solidFill>
              <a:latin typeface="Arial" pitchFamily="34" charset="0"/>
              <a:cs typeface="Arial" pitchFamily="34" charset="0"/>
            </a:endParaRPr>
          </a:p>
          <a:p>
            <a:pPr algn="l"/>
            <a:r>
              <a:rPr lang="en-US" altLang="ko-KR" sz="2000" dirty="0" smtClean="0">
                <a:solidFill>
                  <a:schemeClr val="tx1"/>
                </a:solidFill>
                <a:latin typeface="Arial" pitchFamily="34" charset="0"/>
                <a:cs typeface="Arial" pitchFamily="34" charset="0"/>
              </a:rPr>
              <a:t>2010 TIER-RIETI-KIET Workshop</a:t>
            </a:r>
          </a:p>
          <a:p>
            <a:pPr algn="l"/>
            <a:r>
              <a:rPr lang="en-US" altLang="ko-KR" sz="2000" dirty="0" smtClean="0">
                <a:solidFill>
                  <a:schemeClr val="tx1"/>
                </a:solidFill>
                <a:latin typeface="Arial" pitchFamily="34" charset="0"/>
                <a:cs typeface="Arial" pitchFamily="34" charset="0"/>
              </a:rPr>
              <a:t>Taipei, Taiwan</a:t>
            </a:r>
          </a:p>
          <a:p>
            <a:pPr algn="l"/>
            <a:r>
              <a:rPr lang="en-US" altLang="ko-KR" sz="2000" dirty="0" smtClean="0">
                <a:solidFill>
                  <a:schemeClr val="tx1"/>
                </a:solidFill>
                <a:latin typeface="Arial" pitchFamily="34" charset="0"/>
                <a:cs typeface="Arial" pitchFamily="34" charset="0"/>
              </a:rPr>
              <a:t>November 29, 2010</a:t>
            </a:r>
          </a:p>
          <a:p>
            <a:pPr algn="l"/>
            <a:endParaRPr lang="en-US" altLang="ko-KR" dirty="0"/>
          </a:p>
          <a:p>
            <a:pPr algn="l"/>
            <a:endParaRPr lang="ko-KR" alt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normAutofit/>
          </a:bodyPr>
          <a:lstStyle/>
          <a:p>
            <a:r>
              <a:rPr lang="en-US" altLang="ko-KR" sz="3600" b="1" dirty="0" smtClean="0">
                <a:solidFill>
                  <a:srgbClr val="0070C0"/>
                </a:solidFill>
                <a:latin typeface="Arial" pitchFamily="34" charset="0"/>
                <a:cs typeface="Arial" pitchFamily="34" charset="0"/>
              </a:rPr>
              <a:t>Korea’s GHG Mitigation Target</a:t>
            </a:r>
            <a:endParaRPr lang="ko-KR" altLang="en-US" sz="3600" b="1" dirty="0">
              <a:solidFill>
                <a:srgbClr val="0070C0"/>
              </a:solidFill>
              <a:latin typeface="Arial" pitchFamily="34" charset="0"/>
              <a:cs typeface="Arial" pitchFamily="34" charset="0"/>
            </a:endParaRPr>
          </a:p>
        </p:txBody>
      </p:sp>
      <p:sp>
        <p:nvSpPr>
          <p:cNvPr id="3" name="내용 개체 틀 2"/>
          <p:cNvSpPr>
            <a:spLocks noGrp="1"/>
          </p:cNvSpPr>
          <p:nvPr>
            <p:ph idx="1"/>
          </p:nvPr>
        </p:nvSpPr>
        <p:spPr/>
        <p:txBody>
          <a:bodyPr>
            <a:normAutofit/>
          </a:bodyPr>
          <a:lstStyle/>
          <a:p>
            <a:pPr>
              <a:buNone/>
            </a:pPr>
            <a:r>
              <a:rPr lang="en-US" altLang="ko-KR" dirty="0" smtClean="0">
                <a:solidFill>
                  <a:srgbClr val="C00000"/>
                </a:solidFill>
                <a:latin typeface="Arial" pitchFamily="34" charset="0"/>
                <a:cs typeface="Arial" pitchFamily="34" charset="0"/>
              </a:rPr>
              <a:t>2020 midterm GHG mitigation target</a:t>
            </a:r>
          </a:p>
          <a:p>
            <a:pPr>
              <a:lnSpc>
                <a:spcPts val="2000"/>
              </a:lnSpc>
              <a:buNone/>
            </a:pPr>
            <a:endParaRPr lang="en-US" altLang="ko-KR" dirty="0" smtClean="0">
              <a:latin typeface="Arial" pitchFamily="34" charset="0"/>
              <a:cs typeface="Arial" pitchFamily="34" charset="0"/>
            </a:endParaRPr>
          </a:p>
          <a:p>
            <a:pPr>
              <a:buNone/>
            </a:pPr>
            <a:r>
              <a:rPr lang="en-US" altLang="ko-KR" sz="2800" dirty="0" smtClean="0">
                <a:latin typeface="Arial" pitchFamily="34" charset="0"/>
                <a:cs typeface="Arial" pitchFamily="34" charset="0"/>
                <a:sym typeface="Symbol"/>
              </a:rPr>
              <a:t>-  Announced on 4 August 2009</a:t>
            </a:r>
          </a:p>
          <a:p>
            <a:pPr>
              <a:buFontTx/>
              <a:buChar char="-"/>
            </a:pPr>
            <a:r>
              <a:rPr lang="en-US" altLang="ko-KR" sz="2800" dirty="0" smtClean="0">
                <a:latin typeface="Arial" pitchFamily="34" charset="0"/>
                <a:cs typeface="Arial" pitchFamily="34" charset="0"/>
                <a:sym typeface="Symbol"/>
              </a:rPr>
              <a:t>30% reduction from BAU</a:t>
            </a:r>
          </a:p>
          <a:p>
            <a:pPr>
              <a:buFont typeface="Wingdings" pitchFamily="2" charset="2"/>
              <a:buChar char="§"/>
            </a:pPr>
            <a:r>
              <a:rPr lang="en-US" altLang="ko-KR" sz="2400" dirty="0" smtClean="0">
                <a:latin typeface="Arial" pitchFamily="34" charset="0"/>
                <a:cs typeface="Arial" pitchFamily="34" charset="0"/>
                <a:sym typeface="Symbol"/>
              </a:rPr>
              <a:t>1990  298 mil.tCO2e,  2020 BAU  813 </a:t>
            </a:r>
            <a:r>
              <a:rPr lang="en-US" altLang="ko-KR" sz="2400" dirty="0" err="1" smtClean="0">
                <a:latin typeface="Arial" pitchFamily="34" charset="0"/>
                <a:cs typeface="Arial" pitchFamily="34" charset="0"/>
                <a:sym typeface="Symbol"/>
              </a:rPr>
              <a:t>mil.t</a:t>
            </a:r>
            <a:r>
              <a:rPr lang="en-US" altLang="ko-KR" sz="2400" dirty="0" smtClean="0">
                <a:latin typeface="Arial" pitchFamily="34" charset="0"/>
                <a:cs typeface="Arial" pitchFamily="34" charset="0"/>
                <a:sym typeface="Symbol"/>
              </a:rPr>
              <a:t> CO2e → 569 mil.tCO2e</a:t>
            </a:r>
          </a:p>
          <a:p>
            <a:pPr>
              <a:lnSpc>
                <a:spcPts val="100"/>
              </a:lnSpc>
              <a:buNone/>
            </a:pPr>
            <a:r>
              <a:rPr lang="en-US" altLang="ko-KR" sz="2800" dirty="0" smtClean="0">
                <a:latin typeface="Arial" pitchFamily="34" charset="0"/>
                <a:cs typeface="Arial" pitchFamily="34" charset="0"/>
                <a:sym typeface="Symbol"/>
              </a:rPr>
              <a:t>   </a:t>
            </a:r>
          </a:p>
          <a:p>
            <a:pPr>
              <a:buNone/>
            </a:pPr>
            <a:r>
              <a:rPr lang="en-US" altLang="ko-KR" sz="2800" dirty="0">
                <a:latin typeface="Arial" pitchFamily="34" charset="0"/>
                <a:cs typeface="Arial" pitchFamily="34" charset="0"/>
                <a:sym typeface="Symbol"/>
              </a:rPr>
              <a:t> </a:t>
            </a:r>
            <a:r>
              <a:rPr lang="en-US" altLang="ko-KR" sz="2800" dirty="0" smtClean="0">
                <a:latin typeface="Arial" pitchFamily="34" charset="0"/>
                <a:cs typeface="Arial" pitchFamily="34" charset="0"/>
                <a:sym typeface="Symbol"/>
              </a:rPr>
              <a:t>→ Considering rapid Korea’s GHG emission trend,     </a:t>
            </a:r>
          </a:p>
          <a:p>
            <a:pPr>
              <a:buNone/>
            </a:pPr>
            <a:r>
              <a:rPr lang="en-US" altLang="ko-KR" sz="2800" dirty="0">
                <a:latin typeface="Arial" pitchFamily="34" charset="0"/>
                <a:cs typeface="Arial" pitchFamily="34" charset="0"/>
                <a:sym typeface="Symbol"/>
              </a:rPr>
              <a:t> </a:t>
            </a:r>
            <a:r>
              <a:rPr lang="en-US" altLang="ko-KR" sz="2800" dirty="0" smtClean="0">
                <a:latin typeface="Arial" pitchFamily="34" charset="0"/>
                <a:cs typeface="Arial" pitchFamily="34" charset="0"/>
                <a:sym typeface="Symbol"/>
              </a:rPr>
              <a:t>    very ambitious and robust target</a:t>
            </a:r>
            <a:endParaRPr lang="ko-KR" altLang="en-US" sz="2800" dirty="0">
              <a:latin typeface="Arial" pitchFamily="34" charset="0"/>
              <a:cs typeface="Arial" pitchFamily="34" charset="0"/>
            </a:endParaRPr>
          </a:p>
        </p:txBody>
      </p:sp>
      <p:sp>
        <p:nvSpPr>
          <p:cNvPr id="4" name="슬라이드 번호 개체 틀 3"/>
          <p:cNvSpPr>
            <a:spLocks noGrp="1"/>
          </p:cNvSpPr>
          <p:nvPr>
            <p:ph type="sldNum" sz="quarter" idx="12"/>
          </p:nvPr>
        </p:nvSpPr>
        <p:spPr/>
        <p:txBody>
          <a:bodyPr/>
          <a:lstStyle/>
          <a:p>
            <a:fld id="{559712C5-A0F4-4180-AD3B-C798071A3324}" type="slidenum">
              <a:rPr lang="ko-KR" altLang="en-US" smtClean="0"/>
              <a:pPr/>
              <a:t>2</a:t>
            </a:fld>
            <a:endParaRPr lang="ko-KR" alt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normAutofit/>
          </a:bodyPr>
          <a:lstStyle/>
          <a:p>
            <a:r>
              <a:rPr lang="en-US" altLang="ko-KR" sz="3600" b="1" dirty="0" smtClean="0">
                <a:solidFill>
                  <a:srgbClr val="0070C0"/>
                </a:solidFill>
                <a:latin typeface="Arial" pitchFamily="34" charset="0"/>
                <a:cs typeface="Arial" pitchFamily="34" charset="0"/>
              </a:rPr>
              <a:t>GHG reduction Policies</a:t>
            </a:r>
            <a:endParaRPr lang="ko-KR" altLang="en-US" sz="3600" b="1" dirty="0">
              <a:solidFill>
                <a:srgbClr val="0070C0"/>
              </a:solidFill>
              <a:latin typeface="Arial" pitchFamily="34" charset="0"/>
              <a:cs typeface="Arial" pitchFamily="34" charset="0"/>
            </a:endParaRPr>
          </a:p>
        </p:txBody>
      </p:sp>
      <p:sp>
        <p:nvSpPr>
          <p:cNvPr id="3" name="내용 개체 틀 2"/>
          <p:cNvSpPr>
            <a:spLocks noGrp="1"/>
          </p:cNvSpPr>
          <p:nvPr>
            <p:ph idx="1"/>
          </p:nvPr>
        </p:nvSpPr>
        <p:spPr/>
        <p:txBody>
          <a:bodyPr/>
          <a:lstStyle/>
          <a:p>
            <a:pPr>
              <a:buNone/>
            </a:pPr>
            <a:r>
              <a:rPr lang="en-US" altLang="ko-KR" dirty="0" smtClean="0">
                <a:solidFill>
                  <a:srgbClr val="C00000"/>
                </a:solidFill>
                <a:latin typeface="Arial" pitchFamily="34" charset="0"/>
                <a:cs typeface="Arial" pitchFamily="34" charset="0"/>
              </a:rPr>
              <a:t>   Various policy measures are being considered, including emission trading scheme</a:t>
            </a:r>
          </a:p>
          <a:p>
            <a:pPr>
              <a:buNone/>
            </a:pPr>
            <a:endParaRPr lang="en-US" altLang="ko-KR" sz="1200" dirty="0">
              <a:latin typeface="Arial" pitchFamily="34" charset="0"/>
              <a:cs typeface="Arial" pitchFamily="34" charset="0"/>
            </a:endParaRPr>
          </a:p>
          <a:p>
            <a:pPr>
              <a:buFontTx/>
              <a:buChar char="-"/>
            </a:pPr>
            <a:r>
              <a:rPr lang="en-US" altLang="ko-KR" sz="2800" dirty="0" smtClean="0">
                <a:latin typeface="Arial" pitchFamily="34" charset="0"/>
                <a:cs typeface="Arial" pitchFamily="34" charset="0"/>
              </a:rPr>
              <a:t>‘The Basic Act on Low Carbon, Green Growth’, enacted in December 2009 includes ETS</a:t>
            </a:r>
          </a:p>
          <a:p>
            <a:pPr>
              <a:buFont typeface="Wingdings" pitchFamily="2" charset="2"/>
              <a:buChar char="§"/>
            </a:pPr>
            <a:r>
              <a:rPr lang="en-US" altLang="ko-KR" sz="2800" dirty="0" smtClean="0">
                <a:latin typeface="Arial" pitchFamily="34" charset="0"/>
                <a:cs typeface="Arial" pitchFamily="34" charset="0"/>
              </a:rPr>
              <a:t>Scheduled to be introduced from 2013</a:t>
            </a:r>
          </a:p>
          <a:p>
            <a:pPr>
              <a:buFont typeface="Wingdings" pitchFamily="2" charset="2"/>
              <a:buChar char="§"/>
            </a:pPr>
            <a:r>
              <a:rPr lang="en-US" altLang="ko-KR" sz="2800" dirty="0" smtClean="0">
                <a:latin typeface="Arial" pitchFamily="34" charset="0"/>
                <a:cs typeface="Arial" pitchFamily="34" charset="0"/>
              </a:rPr>
              <a:t>Currently, detail contents are under examination</a:t>
            </a:r>
          </a:p>
          <a:p>
            <a:pPr>
              <a:buNone/>
            </a:pPr>
            <a:endParaRPr lang="en-US" altLang="ko-KR" sz="2800" dirty="0" smtClean="0">
              <a:latin typeface="Arial" pitchFamily="34" charset="0"/>
              <a:cs typeface="Arial" pitchFamily="34" charset="0"/>
            </a:endParaRPr>
          </a:p>
          <a:p>
            <a:pPr>
              <a:buNone/>
            </a:pPr>
            <a:endParaRPr lang="en-US" altLang="ko-KR" sz="2800" dirty="0" smtClean="0">
              <a:latin typeface="Arial" pitchFamily="34" charset="0"/>
              <a:cs typeface="Arial" pitchFamily="34" charset="0"/>
            </a:endParaRPr>
          </a:p>
          <a:p>
            <a:pPr>
              <a:buNone/>
            </a:pPr>
            <a:endParaRPr lang="ko-KR" altLang="en-US" dirty="0"/>
          </a:p>
        </p:txBody>
      </p:sp>
      <p:sp>
        <p:nvSpPr>
          <p:cNvPr id="4" name="슬라이드 번호 개체 틀 3"/>
          <p:cNvSpPr>
            <a:spLocks noGrp="1"/>
          </p:cNvSpPr>
          <p:nvPr>
            <p:ph type="sldNum" sz="quarter" idx="12"/>
          </p:nvPr>
        </p:nvSpPr>
        <p:spPr/>
        <p:txBody>
          <a:bodyPr/>
          <a:lstStyle/>
          <a:p>
            <a:fld id="{559712C5-A0F4-4180-AD3B-C798071A3324}" type="slidenum">
              <a:rPr lang="ko-KR" altLang="en-US" smtClean="0"/>
              <a:pPr/>
              <a:t>3</a:t>
            </a:fld>
            <a:endParaRPr lang="ko-KR" alt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내용 개체 틀 2"/>
          <p:cNvSpPr>
            <a:spLocks noGrp="1"/>
          </p:cNvSpPr>
          <p:nvPr>
            <p:ph idx="1"/>
          </p:nvPr>
        </p:nvSpPr>
        <p:spPr>
          <a:xfrm>
            <a:off x="457200" y="1052736"/>
            <a:ext cx="8229600" cy="5073427"/>
          </a:xfrm>
        </p:spPr>
        <p:txBody>
          <a:bodyPr/>
          <a:lstStyle/>
          <a:p>
            <a:pPr>
              <a:buNone/>
            </a:pPr>
            <a:r>
              <a:rPr lang="en-US" altLang="ko-KR" dirty="0" smtClean="0">
                <a:latin typeface="Arial" pitchFamily="34" charset="0"/>
                <a:cs typeface="Arial" pitchFamily="34" charset="0"/>
              </a:rPr>
              <a:t>   </a:t>
            </a:r>
            <a:r>
              <a:rPr lang="en-US" altLang="ko-KR" dirty="0" smtClean="0">
                <a:solidFill>
                  <a:srgbClr val="C00000"/>
                </a:solidFill>
                <a:latin typeface="Arial" pitchFamily="34" charset="0"/>
                <a:cs typeface="Arial" pitchFamily="34" charset="0"/>
              </a:rPr>
              <a:t>There are a number of difficult factors to be determined in the emission trading scheme</a:t>
            </a:r>
          </a:p>
          <a:p>
            <a:pPr>
              <a:buNone/>
            </a:pPr>
            <a:endParaRPr lang="en-US" altLang="ko-KR" sz="1200" dirty="0" smtClean="0">
              <a:latin typeface="Arial" pitchFamily="34" charset="0"/>
              <a:cs typeface="Arial" pitchFamily="34" charset="0"/>
            </a:endParaRPr>
          </a:p>
          <a:p>
            <a:pPr>
              <a:buFontTx/>
              <a:buChar char="-"/>
            </a:pPr>
            <a:r>
              <a:rPr lang="en-US" altLang="ko-KR" sz="2800" dirty="0" err="1" smtClean="0">
                <a:latin typeface="Arial" pitchFamily="34" charset="0"/>
                <a:cs typeface="Arial" pitchFamily="34" charset="0"/>
              </a:rPr>
              <a:t>eg</a:t>
            </a:r>
            <a:r>
              <a:rPr lang="en-US" altLang="ko-KR" sz="2800" dirty="0" smtClean="0">
                <a:latin typeface="Arial" pitchFamily="34" charset="0"/>
                <a:cs typeface="Arial" pitchFamily="34" charset="0"/>
              </a:rPr>
              <a:t>.: emission reduction target by sector, allocation process(grandfathering vs. auction), sectors/installations to be covered, MRV, and </a:t>
            </a:r>
            <a:r>
              <a:rPr lang="en-US" altLang="ko-KR" sz="2800" i="1" dirty="0" smtClean="0">
                <a:latin typeface="Arial" pitchFamily="34" charset="0"/>
                <a:cs typeface="Arial" pitchFamily="34" charset="0"/>
              </a:rPr>
              <a:t>et.cet</a:t>
            </a:r>
            <a:r>
              <a:rPr lang="en-US" altLang="ko-KR" sz="2800" dirty="0" smtClean="0">
                <a:latin typeface="Arial" pitchFamily="34" charset="0"/>
                <a:cs typeface="Arial" pitchFamily="34" charset="0"/>
              </a:rPr>
              <a:t>.</a:t>
            </a:r>
          </a:p>
          <a:p>
            <a:pPr>
              <a:buFontTx/>
              <a:buChar char="-"/>
            </a:pPr>
            <a:r>
              <a:rPr lang="en-US" altLang="ko-KR" sz="2800" dirty="0" smtClean="0">
                <a:latin typeface="Arial" pitchFamily="34" charset="0"/>
                <a:cs typeface="Arial" pitchFamily="34" charset="0"/>
              </a:rPr>
              <a:t>Equity problem, impact on international competitiveness, and so on.</a:t>
            </a:r>
            <a:endParaRPr lang="ko-KR" altLang="en-US" sz="2800" dirty="0">
              <a:latin typeface="Arial" pitchFamily="34" charset="0"/>
              <a:cs typeface="Arial" pitchFamily="34" charset="0"/>
            </a:endParaRPr>
          </a:p>
        </p:txBody>
      </p:sp>
      <p:sp>
        <p:nvSpPr>
          <p:cNvPr id="4" name="슬라이드 번호 개체 틀 3"/>
          <p:cNvSpPr>
            <a:spLocks noGrp="1"/>
          </p:cNvSpPr>
          <p:nvPr>
            <p:ph type="sldNum" sz="quarter" idx="12"/>
          </p:nvPr>
        </p:nvSpPr>
        <p:spPr/>
        <p:txBody>
          <a:bodyPr/>
          <a:lstStyle/>
          <a:p>
            <a:fld id="{559712C5-A0F4-4180-AD3B-C798071A3324}" type="slidenum">
              <a:rPr lang="ko-KR" altLang="en-US" smtClean="0"/>
              <a:pPr/>
              <a:t>4</a:t>
            </a:fld>
            <a:endParaRPr lang="ko-KR" alt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내용 개체 틀 2"/>
          <p:cNvSpPr>
            <a:spLocks noGrp="1"/>
          </p:cNvSpPr>
          <p:nvPr>
            <p:ph idx="1"/>
          </p:nvPr>
        </p:nvSpPr>
        <p:spPr>
          <a:xfrm>
            <a:off x="457200" y="1052736"/>
            <a:ext cx="8229600" cy="5073427"/>
          </a:xfrm>
        </p:spPr>
        <p:txBody>
          <a:bodyPr>
            <a:normAutofit/>
          </a:bodyPr>
          <a:lstStyle/>
          <a:p>
            <a:pPr>
              <a:buNone/>
            </a:pPr>
            <a:r>
              <a:rPr lang="en-US" altLang="ko-KR" dirty="0" smtClean="0">
                <a:solidFill>
                  <a:srgbClr val="C00000"/>
                </a:solidFill>
                <a:latin typeface="Arial" pitchFamily="34" charset="0"/>
                <a:cs typeface="Arial" pitchFamily="34" charset="0"/>
              </a:rPr>
              <a:t>  Particularly, impact on the international competitiveness of the manufacturing sector is a crucial issue</a:t>
            </a:r>
          </a:p>
          <a:p>
            <a:pPr>
              <a:buNone/>
            </a:pPr>
            <a:endParaRPr lang="en-US" altLang="ko-KR" sz="1000" dirty="0">
              <a:solidFill>
                <a:srgbClr val="C00000"/>
              </a:solidFill>
              <a:latin typeface="Arial" pitchFamily="34" charset="0"/>
              <a:cs typeface="Arial" pitchFamily="34" charset="0"/>
            </a:endParaRPr>
          </a:p>
          <a:p>
            <a:pPr>
              <a:buNone/>
            </a:pPr>
            <a:r>
              <a:rPr lang="en-US" altLang="ko-KR" sz="2800" dirty="0" smtClean="0">
                <a:latin typeface="Arial" pitchFamily="34" charset="0"/>
                <a:cs typeface="Arial" pitchFamily="34" charset="0"/>
              </a:rPr>
              <a:t> - How to avoid the deterioration of international competitiveness due to the implementation of the ETS?</a:t>
            </a:r>
          </a:p>
          <a:p>
            <a:pPr>
              <a:buNone/>
            </a:pPr>
            <a:endParaRPr lang="en-US" altLang="ko-KR" sz="1000" dirty="0">
              <a:latin typeface="Arial" pitchFamily="34" charset="0"/>
              <a:cs typeface="Arial" pitchFamily="34" charset="0"/>
            </a:endParaRPr>
          </a:p>
          <a:p>
            <a:pPr>
              <a:buFontTx/>
              <a:buChar char="-"/>
            </a:pPr>
            <a:r>
              <a:rPr lang="en-US" altLang="ko-KR" sz="2800" dirty="0" smtClean="0">
                <a:latin typeface="Arial" pitchFamily="34" charset="0"/>
                <a:cs typeface="Arial" pitchFamily="34" charset="0"/>
              </a:rPr>
              <a:t>To find the answer, need to analyze its economic effects on the manufacturing sector</a:t>
            </a:r>
          </a:p>
          <a:p>
            <a:pPr>
              <a:buNone/>
            </a:pPr>
            <a:endParaRPr lang="en-US" altLang="ko-KR" sz="1900" dirty="0" smtClean="0">
              <a:latin typeface="Arial" pitchFamily="34" charset="0"/>
              <a:cs typeface="Arial" pitchFamily="34" charset="0"/>
            </a:endParaRPr>
          </a:p>
        </p:txBody>
      </p:sp>
      <p:sp>
        <p:nvSpPr>
          <p:cNvPr id="4" name="슬라이드 번호 개체 틀 3"/>
          <p:cNvSpPr>
            <a:spLocks noGrp="1"/>
          </p:cNvSpPr>
          <p:nvPr>
            <p:ph type="sldNum" sz="quarter" idx="12"/>
          </p:nvPr>
        </p:nvSpPr>
        <p:spPr/>
        <p:txBody>
          <a:bodyPr/>
          <a:lstStyle/>
          <a:p>
            <a:fld id="{559712C5-A0F4-4180-AD3B-C798071A3324}" type="slidenum">
              <a:rPr lang="ko-KR" altLang="en-US" smtClean="0"/>
              <a:pPr/>
              <a:t>5</a:t>
            </a:fld>
            <a:endParaRPr lang="ko-KR" alt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normAutofit/>
          </a:bodyPr>
          <a:lstStyle/>
          <a:p>
            <a:r>
              <a:rPr lang="en-US" altLang="ko-KR" sz="3600" b="1" dirty="0" smtClean="0">
                <a:solidFill>
                  <a:srgbClr val="0070C0"/>
                </a:solidFill>
                <a:latin typeface="Arial" pitchFamily="34" charset="0"/>
                <a:cs typeface="Arial" pitchFamily="34" charset="0"/>
              </a:rPr>
              <a:t>Forecasting GHG emission amount</a:t>
            </a:r>
          </a:p>
        </p:txBody>
      </p:sp>
      <p:sp>
        <p:nvSpPr>
          <p:cNvPr id="3" name="내용 개체 틀 2"/>
          <p:cNvSpPr>
            <a:spLocks noGrp="1"/>
          </p:cNvSpPr>
          <p:nvPr>
            <p:ph idx="1"/>
          </p:nvPr>
        </p:nvSpPr>
        <p:spPr/>
        <p:txBody>
          <a:bodyPr/>
          <a:lstStyle/>
          <a:p>
            <a:pPr>
              <a:buNone/>
            </a:pPr>
            <a:r>
              <a:rPr lang="en-US" altLang="ko-KR" dirty="0" smtClean="0">
                <a:solidFill>
                  <a:srgbClr val="C00000"/>
                </a:solidFill>
                <a:latin typeface="Arial" pitchFamily="34" charset="0"/>
                <a:cs typeface="Arial" pitchFamily="34" charset="0"/>
              </a:rPr>
              <a:t>Basic Method</a:t>
            </a:r>
          </a:p>
          <a:p>
            <a:pPr>
              <a:buNone/>
            </a:pPr>
            <a:endParaRPr lang="en-US" altLang="ko-KR" sz="1100" dirty="0">
              <a:latin typeface="Arial" pitchFamily="34" charset="0"/>
              <a:cs typeface="Arial" pitchFamily="34" charset="0"/>
            </a:endParaRPr>
          </a:p>
          <a:p>
            <a:pPr>
              <a:buFontTx/>
              <a:buChar char="-"/>
            </a:pPr>
            <a:r>
              <a:rPr lang="en-US" altLang="ko-KR" sz="2800" dirty="0" smtClean="0">
                <a:latin typeface="Arial" pitchFamily="34" charset="0"/>
                <a:cs typeface="Arial" pitchFamily="34" charset="0"/>
              </a:rPr>
              <a:t>Forecasting energy consumption by energy sources of each manufacturing sectors</a:t>
            </a:r>
          </a:p>
          <a:p>
            <a:pPr>
              <a:buNone/>
            </a:pPr>
            <a:endParaRPr lang="en-US" altLang="ko-KR" sz="2800" dirty="0" smtClean="0">
              <a:latin typeface="Arial" pitchFamily="34" charset="0"/>
              <a:cs typeface="Arial" pitchFamily="34" charset="0"/>
            </a:endParaRPr>
          </a:p>
          <a:p>
            <a:pPr>
              <a:buFontTx/>
              <a:buChar char="-"/>
            </a:pPr>
            <a:r>
              <a:rPr lang="en-US" altLang="ko-KR" sz="2800" dirty="0" smtClean="0">
                <a:latin typeface="Arial" pitchFamily="34" charset="0"/>
                <a:cs typeface="Arial" pitchFamily="34" charset="0"/>
              </a:rPr>
              <a:t>Apply IPCC’s emission coefficients of each energy sources to this estimated energy consumption</a:t>
            </a:r>
            <a:endParaRPr lang="ko-KR" altLang="en-US" sz="2800" dirty="0">
              <a:latin typeface="Arial" pitchFamily="34" charset="0"/>
              <a:cs typeface="Arial" pitchFamily="34" charset="0"/>
            </a:endParaRPr>
          </a:p>
        </p:txBody>
      </p:sp>
      <p:sp>
        <p:nvSpPr>
          <p:cNvPr id="4" name="슬라이드 번호 개체 틀 3"/>
          <p:cNvSpPr>
            <a:spLocks noGrp="1"/>
          </p:cNvSpPr>
          <p:nvPr>
            <p:ph type="sldNum" sz="quarter" idx="12"/>
          </p:nvPr>
        </p:nvSpPr>
        <p:spPr/>
        <p:txBody>
          <a:bodyPr/>
          <a:lstStyle/>
          <a:p>
            <a:fld id="{559712C5-A0F4-4180-AD3B-C798071A3324}" type="slidenum">
              <a:rPr lang="ko-KR" altLang="en-US" smtClean="0"/>
              <a:pPr/>
              <a:t>6</a:t>
            </a:fld>
            <a:endParaRPr lang="ko-KR" alt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내용 개체 틀 2"/>
          <p:cNvSpPr>
            <a:spLocks noGrp="1"/>
          </p:cNvSpPr>
          <p:nvPr>
            <p:ph idx="1"/>
          </p:nvPr>
        </p:nvSpPr>
        <p:spPr>
          <a:xfrm>
            <a:off x="457200" y="836712"/>
            <a:ext cx="8229600" cy="5289451"/>
          </a:xfrm>
        </p:spPr>
        <p:txBody>
          <a:bodyPr/>
          <a:lstStyle/>
          <a:p>
            <a:pPr>
              <a:buNone/>
            </a:pPr>
            <a:r>
              <a:rPr lang="en-US" altLang="ko-KR" dirty="0" smtClean="0">
                <a:solidFill>
                  <a:srgbClr val="C00000"/>
                </a:solidFill>
                <a:latin typeface="Arial" pitchFamily="34" charset="0"/>
                <a:cs typeface="Arial" pitchFamily="34" charset="0"/>
              </a:rPr>
              <a:t>Energy Consumption Outlook</a:t>
            </a:r>
          </a:p>
          <a:p>
            <a:pPr>
              <a:buNone/>
            </a:pPr>
            <a:endParaRPr lang="en-US" altLang="ko-KR" sz="1200" dirty="0">
              <a:solidFill>
                <a:srgbClr val="C00000"/>
              </a:solidFill>
              <a:latin typeface="Arial" pitchFamily="34" charset="0"/>
              <a:cs typeface="Arial" pitchFamily="34" charset="0"/>
            </a:endParaRPr>
          </a:p>
          <a:p>
            <a:pPr>
              <a:buNone/>
            </a:pPr>
            <a:r>
              <a:rPr lang="en-US" altLang="ko-KR" sz="2800" dirty="0" smtClean="0">
                <a:latin typeface="Arial" pitchFamily="34" charset="0"/>
                <a:cs typeface="Arial" pitchFamily="34" charset="0"/>
              </a:rPr>
              <a:t>- Factors determining energy consumption: </a:t>
            </a:r>
          </a:p>
          <a:p>
            <a:pPr>
              <a:buNone/>
            </a:pPr>
            <a:endParaRPr lang="en-US" altLang="ko-KR" sz="1000" dirty="0" smtClean="0">
              <a:latin typeface="Arial" pitchFamily="34" charset="0"/>
              <a:cs typeface="Arial" pitchFamily="34" charset="0"/>
              <a:sym typeface="Symbol"/>
            </a:endParaRPr>
          </a:p>
          <a:p>
            <a:pPr>
              <a:buFont typeface="Symbol"/>
              <a:buChar char="·"/>
            </a:pPr>
            <a:r>
              <a:rPr lang="en-US" altLang="ko-KR" sz="2800" dirty="0" smtClean="0">
                <a:latin typeface="Arial" pitchFamily="34" charset="0"/>
                <a:cs typeface="Arial" pitchFamily="34" charset="0"/>
                <a:sym typeface="Symbol"/>
              </a:rPr>
              <a:t>Economic activities, energy structure, energy efficiency, population, energy policies including energy price policy, and </a:t>
            </a:r>
            <a:r>
              <a:rPr lang="en-US" altLang="ko-KR" sz="2800" i="1" dirty="0" smtClean="0">
                <a:latin typeface="Arial" pitchFamily="34" charset="0"/>
                <a:cs typeface="Arial" pitchFamily="34" charset="0"/>
                <a:sym typeface="Symbol"/>
              </a:rPr>
              <a:t>et.cet</a:t>
            </a:r>
            <a:r>
              <a:rPr lang="en-US" altLang="ko-KR" sz="2800" dirty="0" smtClean="0">
                <a:latin typeface="Arial" pitchFamily="34" charset="0"/>
                <a:cs typeface="Arial" pitchFamily="34" charset="0"/>
                <a:sym typeface="Symbol"/>
              </a:rPr>
              <a:t>.</a:t>
            </a:r>
          </a:p>
          <a:p>
            <a:pPr>
              <a:buNone/>
            </a:pPr>
            <a:endParaRPr lang="en-US" altLang="ko-KR" sz="1050" dirty="0">
              <a:latin typeface="Arial" pitchFamily="34" charset="0"/>
              <a:cs typeface="Arial" pitchFamily="34" charset="0"/>
              <a:sym typeface="Symbol"/>
            </a:endParaRPr>
          </a:p>
          <a:p>
            <a:pPr>
              <a:buNone/>
            </a:pPr>
            <a:r>
              <a:rPr lang="en-US" altLang="ko-KR" sz="2800" dirty="0" smtClean="0">
                <a:latin typeface="Arial" pitchFamily="34" charset="0"/>
                <a:cs typeface="Arial" pitchFamily="34" charset="0"/>
                <a:sym typeface="Symbol"/>
              </a:rPr>
              <a:t>- Forecast each factors based on the currently available best information on them</a:t>
            </a:r>
            <a:endParaRPr lang="en-US" altLang="ko-KR" sz="2800" dirty="0" smtClean="0">
              <a:latin typeface="Arial" pitchFamily="34" charset="0"/>
              <a:cs typeface="Arial" pitchFamily="34" charset="0"/>
            </a:endParaRPr>
          </a:p>
          <a:p>
            <a:pPr>
              <a:buNone/>
            </a:pPr>
            <a:endParaRPr lang="en-US" altLang="ko-KR" dirty="0">
              <a:solidFill>
                <a:srgbClr val="C00000"/>
              </a:solidFill>
              <a:latin typeface="Arial" pitchFamily="34" charset="0"/>
              <a:cs typeface="Arial" pitchFamily="34" charset="0"/>
            </a:endParaRPr>
          </a:p>
          <a:p>
            <a:pPr>
              <a:buNone/>
            </a:pPr>
            <a:endParaRPr lang="ko-KR" altLang="en-US" dirty="0">
              <a:solidFill>
                <a:srgbClr val="C00000"/>
              </a:solidFill>
              <a:latin typeface="Arial" pitchFamily="34" charset="0"/>
              <a:cs typeface="Arial" pitchFamily="34" charset="0"/>
            </a:endParaRPr>
          </a:p>
        </p:txBody>
      </p:sp>
      <p:sp>
        <p:nvSpPr>
          <p:cNvPr id="4" name="슬라이드 번호 개체 틀 3"/>
          <p:cNvSpPr>
            <a:spLocks noGrp="1"/>
          </p:cNvSpPr>
          <p:nvPr>
            <p:ph type="sldNum" sz="quarter" idx="12"/>
          </p:nvPr>
        </p:nvSpPr>
        <p:spPr/>
        <p:txBody>
          <a:bodyPr/>
          <a:lstStyle/>
          <a:p>
            <a:fld id="{559712C5-A0F4-4180-AD3B-C798071A3324}" type="slidenum">
              <a:rPr lang="ko-KR" altLang="en-US" smtClean="0"/>
              <a:pPr/>
              <a:t>7</a:t>
            </a:fld>
            <a:endParaRPr lang="ko-KR" alt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539552" y="404664"/>
            <a:ext cx="8229600" cy="720080"/>
          </a:xfrm>
        </p:spPr>
        <p:txBody>
          <a:bodyPr>
            <a:normAutofit/>
          </a:bodyPr>
          <a:lstStyle/>
          <a:p>
            <a:pPr algn="l"/>
            <a:r>
              <a:rPr lang="en-US" altLang="ko-KR" sz="3200" dirty="0" smtClean="0">
                <a:solidFill>
                  <a:srgbClr val="C00000"/>
                </a:solidFill>
                <a:latin typeface="Arial" pitchFamily="34" charset="0"/>
                <a:cs typeface="Arial" pitchFamily="34" charset="0"/>
              </a:rPr>
              <a:t>Five-Year Action Plan for Green Growth </a:t>
            </a:r>
            <a:endParaRPr lang="ko-KR" altLang="en-US" sz="3200" dirty="0">
              <a:solidFill>
                <a:srgbClr val="C00000"/>
              </a:solidFill>
              <a:latin typeface="Arial" pitchFamily="34" charset="0"/>
              <a:cs typeface="Arial" pitchFamily="34" charset="0"/>
            </a:endParaRPr>
          </a:p>
        </p:txBody>
      </p:sp>
      <p:pic>
        <p:nvPicPr>
          <p:cNvPr id="4100" name="Picture 4"/>
          <p:cNvPicPr>
            <a:picLocks noGrp="1" noChangeAspect="1" noChangeArrowheads="1"/>
          </p:cNvPicPr>
          <p:nvPr>
            <p:ph idx="1"/>
          </p:nvPr>
        </p:nvPicPr>
        <p:blipFill>
          <a:blip r:embed="rId2" cstate="print"/>
          <a:srcRect/>
          <a:stretch>
            <a:fillRect/>
          </a:stretch>
        </p:blipFill>
        <p:spPr bwMode="auto">
          <a:xfrm>
            <a:off x="971600" y="1076337"/>
            <a:ext cx="7344815" cy="4924130"/>
          </a:xfrm>
          <a:prstGeom prst="rect">
            <a:avLst/>
          </a:prstGeom>
          <a:noFill/>
          <a:ln w="9525">
            <a:noFill/>
            <a:miter lim="800000"/>
            <a:headEnd/>
            <a:tailEnd/>
          </a:ln>
        </p:spPr>
      </p:pic>
      <p:sp>
        <p:nvSpPr>
          <p:cNvPr id="9" name="슬라이드 번호 개체 틀 8"/>
          <p:cNvSpPr>
            <a:spLocks noGrp="1"/>
          </p:cNvSpPr>
          <p:nvPr>
            <p:ph type="sldNum" sz="quarter" idx="12"/>
          </p:nvPr>
        </p:nvSpPr>
        <p:spPr/>
        <p:txBody>
          <a:bodyPr/>
          <a:lstStyle/>
          <a:p>
            <a:fld id="{559712C5-A0F4-4180-AD3B-C798071A3324}" type="slidenum">
              <a:rPr lang="ko-KR" altLang="en-US" smtClean="0"/>
              <a:pPr/>
              <a:t>8</a:t>
            </a:fld>
            <a:endParaRPr lang="ko-KR" alt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Grp="1" noChangeAspect="1" noChangeArrowheads="1"/>
          </p:cNvPicPr>
          <p:nvPr>
            <p:ph idx="1"/>
          </p:nvPr>
        </p:nvPicPr>
        <p:blipFill>
          <a:blip r:embed="rId2" cstate="print"/>
          <a:srcRect/>
          <a:stretch>
            <a:fillRect/>
          </a:stretch>
        </p:blipFill>
        <p:spPr bwMode="auto">
          <a:xfrm>
            <a:off x="749458" y="1295263"/>
            <a:ext cx="7566958" cy="5175966"/>
          </a:xfrm>
          <a:prstGeom prst="rect">
            <a:avLst/>
          </a:prstGeom>
          <a:noFill/>
          <a:ln w="9525">
            <a:noFill/>
            <a:miter lim="800000"/>
            <a:headEnd/>
            <a:tailEnd/>
          </a:ln>
        </p:spPr>
      </p:pic>
      <p:sp>
        <p:nvSpPr>
          <p:cNvPr id="5" name="TextBox 4"/>
          <p:cNvSpPr txBox="1"/>
          <p:nvPr/>
        </p:nvSpPr>
        <p:spPr>
          <a:xfrm>
            <a:off x="827584" y="692696"/>
            <a:ext cx="6408712" cy="461665"/>
          </a:xfrm>
          <a:prstGeom prst="rect">
            <a:avLst/>
          </a:prstGeom>
          <a:noFill/>
        </p:spPr>
        <p:txBody>
          <a:bodyPr wrap="square" rtlCol="0">
            <a:spAutoFit/>
          </a:bodyPr>
          <a:lstStyle/>
          <a:p>
            <a:r>
              <a:rPr lang="en-US" altLang="ko-KR" sz="2400" dirty="0" smtClean="0">
                <a:latin typeface="Arial" pitchFamily="34" charset="0"/>
                <a:cs typeface="Arial" pitchFamily="34" charset="0"/>
              </a:rPr>
              <a:t>1. Effective mitigation of GHG emissions</a:t>
            </a:r>
            <a:endParaRPr lang="ko-KR" altLang="en-US" sz="2400" dirty="0">
              <a:latin typeface="Arial" pitchFamily="34" charset="0"/>
              <a:cs typeface="Arial" pitchFamily="34" charset="0"/>
            </a:endParaRPr>
          </a:p>
        </p:txBody>
      </p:sp>
      <p:sp>
        <p:nvSpPr>
          <p:cNvPr id="6" name="슬라이드 번호 개체 틀 5"/>
          <p:cNvSpPr>
            <a:spLocks noGrp="1"/>
          </p:cNvSpPr>
          <p:nvPr>
            <p:ph type="sldNum" sz="quarter" idx="12"/>
          </p:nvPr>
        </p:nvSpPr>
        <p:spPr/>
        <p:txBody>
          <a:bodyPr/>
          <a:lstStyle/>
          <a:p>
            <a:fld id="{559712C5-A0F4-4180-AD3B-C798071A3324}" type="slidenum">
              <a:rPr lang="ko-KR" altLang="en-US" smtClean="0"/>
              <a:pPr/>
              <a:t>9</a:t>
            </a:fld>
            <a:endParaRPr lang="ko-KR" alt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994122"/>
          </a:xfrm>
        </p:spPr>
        <p:txBody>
          <a:bodyPr>
            <a:normAutofit/>
          </a:bodyPr>
          <a:lstStyle/>
          <a:p>
            <a:pPr algn="l"/>
            <a:r>
              <a:rPr lang="en-US" altLang="ko-KR" sz="2400" dirty="0" smtClean="0">
                <a:latin typeface="Arial" pitchFamily="34" charset="0"/>
                <a:cs typeface="Arial" pitchFamily="34" charset="0"/>
              </a:rPr>
              <a:t>2. Reduction of fossil fuel use &amp; enhancement of energy   </a:t>
            </a:r>
            <a:br>
              <a:rPr lang="en-US" altLang="ko-KR" sz="2400" dirty="0" smtClean="0">
                <a:latin typeface="Arial" pitchFamily="34" charset="0"/>
                <a:cs typeface="Arial" pitchFamily="34" charset="0"/>
              </a:rPr>
            </a:br>
            <a:r>
              <a:rPr lang="en-US" altLang="ko-KR" sz="2400" dirty="0">
                <a:latin typeface="Arial" pitchFamily="34" charset="0"/>
                <a:cs typeface="Arial" pitchFamily="34" charset="0"/>
              </a:rPr>
              <a:t> </a:t>
            </a:r>
            <a:r>
              <a:rPr lang="en-US" altLang="ko-KR" sz="2400" dirty="0" smtClean="0">
                <a:latin typeface="Arial" pitchFamily="34" charset="0"/>
                <a:cs typeface="Arial" pitchFamily="34" charset="0"/>
              </a:rPr>
              <a:t>   independence</a:t>
            </a:r>
            <a:endParaRPr lang="ko-KR" altLang="en-US" sz="2400" dirty="0">
              <a:latin typeface="Arial" pitchFamily="34" charset="0"/>
              <a:cs typeface="Arial" pitchFamily="34" charset="0"/>
            </a:endParaRPr>
          </a:p>
        </p:txBody>
      </p:sp>
      <p:pic>
        <p:nvPicPr>
          <p:cNvPr id="6148" name="Picture 4"/>
          <p:cNvPicPr>
            <a:picLocks noGrp="1" noChangeAspect="1" noChangeArrowheads="1"/>
          </p:cNvPicPr>
          <p:nvPr>
            <p:ph idx="1"/>
          </p:nvPr>
        </p:nvPicPr>
        <p:blipFill>
          <a:blip r:embed="rId2" cstate="print"/>
          <a:srcRect/>
          <a:stretch>
            <a:fillRect/>
          </a:stretch>
        </p:blipFill>
        <p:spPr bwMode="auto">
          <a:xfrm>
            <a:off x="1259632" y="1221174"/>
            <a:ext cx="6696744" cy="5341450"/>
          </a:xfrm>
          <a:prstGeom prst="rect">
            <a:avLst/>
          </a:prstGeom>
          <a:noFill/>
          <a:ln w="9525">
            <a:noFill/>
            <a:miter lim="800000"/>
            <a:headEnd/>
            <a:tailEnd/>
          </a:ln>
        </p:spPr>
      </p:pic>
      <p:sp>
        <p:nvSpPr>
          <p:cNvPr id="9" name="슬라이드 번호 개체 틀 8"/>
          <p:cNvSpPr>
            <a:spLocks noGrp="1"/>
          </p:cNvSpPr>
          <p:nvPr>
            <p:ph type="sldNum" sz="quarter" idx="12"/>
          </p:nvPr>
        </p:nvSpPr>
        <p:spPr/>
        <p:txBody>
          <a:bodyPr/>
          <a:lstStyle/>
          <a:p>
            <a:fld id="{559712C5-A0F4-4180-AD3B-C798071A3324}" type="slidenum">
              <a:rPr lang="ko-KR" altLang="en-US" smtClean="0"/>
              <a:pPr/>
              <a:t>10</a:t>
            </a:fld>
            <a:endParaRPr lang="ko-KR" alt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850106"/>
          </a:xfrm>
        </p:spPr>
        <p:txBody>
          <a:bodyPr>
            <a:normAutofit/>
          </a:bodyPr>
          <a:lstStyle/>
          <a:p>
            <a:pPr algn="l"/>
            <a:r>
              <a:rPr lang="en-US" altLang="ko-KR" sz="2400" dirty="0" smtClean="0">
                <a:latin typeface="Arial" pitchFamily="34" charset="0"/>
                <a:cs typeface="Arial" pitchFamily="34" charset="0"/>
              </a:rPr>
              <a:t>3. Strengthened capacity to adapt to climate change</a:t>
            </a:r>
            <a:endParaRPr lang="ko-KR" altLang="en-US" sz="2400" dirty="0">
              <a:latin typeface="Arial" pitchFamily="34" charset="0"/>
              <a:cs typeface="Arial" pitchFamily="34" charset="0"/>
            </a:endParaRPr>
          </a:p>
        </p:txBody>
      </p:sp>
      <p:pic>
        <p:nvPicPr>
          <p:cNvPr id="7170" name="Picture 2"/>
          <p:cNvPicPr>
            <a:picLocks noGrp="1" noChangeAspect="1" noChangeArrowheads="1"/>
          </p:cNvPicPr>
          <p:nvPr>
            <p:ph idx="1"/>
          </p:nvPr>
        </p:nvPicPr>
        <p:blipFill>
          <a:blip r:embed="rId2" cstate="print"/>
          <a:srcRect/>
          <a:stretch>
            <a:fillRect/>
          </a:stretch>
        </p:blipFill>
        <p:spPr bwMode="auto">
          <a:xfrm>
            <a:off x="887036" y="1124744"/>
            <a:ext cx="7529755" cy="4896543"/>
          </a:xfrm>
          <a:prstGeom prst="rect">
            <a:avLst/>
          </a:prstGeom>
          <a:noFill/>
          <a:ln w="9525">
            <a:noFill/>
            <a:miter lim="800000"/>
            <a:headEnd/>
            <a:tailEnd/>
          </a:ln>
        </p:spPr>
      </p:pic>
      <p:sp>
        <p:nvSpPr>
          <p:cNvPr id="5" name="슬라이드 번호 개체 틀 4"/>
          <p:cNvSpPr>
            <a:spLocks noGrp="1"/>
          </p:cNvSpPr>
          <p:nvPr>
            <p:ph type="sldNum" sz="quarter" idx="12"/>
          </p:nvPr>
        </p:nvSpPr>
        <p:spPr/>
        <p:txBody>
          <a:bodyPr/>
          <a:lstStyle/>
          <a:p>
            <a:fld id="{559712C5-A0F4-4180-AD3B-C798071A3324}" type="slidenum">
              <a:rPr lang="ko-KR" altLang="en-US" smtClean="0"/>
              <a:pPr/>
              <a:t>11</a:t>
            </a:fld>
            <a:endParaRPr lang="ko-KR" alt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06090"/>
          </a:xfrm>
        </p:spPr>
        <p:txBody>
          <a:bodyPr>
            <a:normAutofit/>
          </a:bodyPr>
          <a:lstStyle/>
          <a:p>
            <a:pPr algn="l"/>
            <a:r>
              <a:rPr lang="en-US" altLang="ko-KR" sz="2400" dirty="0" smtClean="0">
                <a:latin typeface="Arial" pitchFamily="34" charset="0"/>
                <a:cs typeface="Arial" pitchFamily="34" charset="0"/>
              </a:rPr>
              <a:t>4. Development of green technologies</a:t>
            </a:r>
            <a:endParaRPr lang="ko-KR" altLang="en-US" sz="2400" dirty="0">
              <a:latin typeface="Arial" pitchFamily="34" charset="0"/>
              <a:cs typeface="Arial" pitchFamily="34" charset="0"/>
            </a:endParaRPr>
          </a:p>
        </p:txBody>
      </p:sp>
      <p:pic>
        <p:nvPicPr>
          <p:cNvPr id="8194" name="Picture 2"/>
          <p:cNvPicPr>
            <a:picLocks noGrp="1" noChangeAspect="1" noChangeArrowheads="1"/>
          </p:cNvPicPr>
          <p:nvPr>
            <p:ph idx="1"/>
          </p:nvPr>
        </p:nvPicPr>
        <p:blipFill>
          <a:blip r:embed="rId2" cstate="print"/>
          <a:srcRect/>
          <a:stretch>
            <a:fillRect/>
          </a:stretch>
        </p:blipFill>
        <p:spPr bwMode="auto">
          <a:xfrm>
            <a:off x="1043608" y="932904"/>
            <a:ext cx="7347402" cy="5088384"/>
          </a:xfrm>
          <a:prstGeom prst="rect">
            <a:avLst/>
          </a:prstGeom>
          <a:noFill/>
          <a:ln w="9525">
            <a:noFill/>
            <a:miter lim="800000"/>
            <a:headEnd/>
            <a:tailEnd/>
          </a:ln>
        </p:spPr>
      </p:pic>
      <p:sp>
        <p:nvSpPr>
          <p:cNvPr id="5" name="슬라이드 번호 개체 틀 4"/>
          <p:cNvSpPr>
            <a:spLocks noGrp="1"/>
          </p:cNvSpPr>
          <p:nvPr>
            <p:ph type="sldNum" sz="quarter" idx="12"/>
          </p:nvPr>
        </p:nvSpPr>
        <p:spPr/>
        <p:txBody>
          <a:bodyPr/>
          <a:lstStyle/>
          <a:p>
            <a:fld id="{559712C5-A0F4-4180-AD3B-C798071A3324}" type="slidenum">
              <a:rPr lang="ko-KR" altLang="en-US" smtClean="0"/>
              <a:pPr/>
              <a:t>12</a:t>
            </a:fld>
            <a:endParaRPr lang="ko-KR" alt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normAutofit/>
          </a:bodyPr>
          <a:lstStyle/>
          <a:p>
            <a:pPr algn="l"/>
            <a:r>
              <a:rPr lang="en-US" altLang="ko-KR" sz="2400" dirty="0" smtClean="0">
                <a:latin typeface="Arial" pitchFamily="34" charset="0"/>
                <a:cs typeface="Arial" pitchFamily="34" charset="0"/>
              </a:rPr>
              <a:t>5. Greening of existing industries, promotion of green </a:t>
            </a:r>
            <a:br>
              <a:rPr lang="en-US" altLang="ko-KR" sz="2400" dirty="0" smtClean="0">
                <a:latin typeface="Arial" pitchFamily="34" charset="0"/>
                <a:cs typeface="Arial" pitchFamily="34" charset="0"/>
              </a:rPr>
            </a:br>
            <a:r>
              <a:rPr lang="en-US" altLang="ko-KR" sz="2400" dirty="0">
                <a:latin typeface="Arial" pitchFamily="34" charset="0"/>
                <a:cs typeface="Arial" pitchFamily="34" charset="0"/>
              </a:rPr>
              <a:t> </a:t>
            </a:r>
            <a:r>
              <a:rPr lang="en-US" altLang="ko-KR" sz="2400" dirty="0" smtClean="0">
                <a:latin typeface="Arial" pitchFamily="34" charset="0"/>
                <a:cs typeface="Arial" pitchFamily="34" charset="0"/>
              </a:rPr>
              <a:t>   industry</a:t>
            </a:r>
            <a:endParaRPr lang="ko-KR" altLang="en-US" sz="2400" dirty="0">
              <a:latin typeface="Arial" pitchFamily="34" charset="0"/>
              <a:cs typeface="Arial" pitchFamily="34" charset="0"/>
            </a:endParaRPr>
          </a:p>
        </p:txBody>
      </p:sp>
      <p:pic>
        <p:nvPicPr>
          <p:cNvPr id="9218" name="Picture 2"/>
          <p:cNvPicPr>
            <a:picLocks noGrp="1" noChangeAspect="1" noChangeArrowheads="1"/>
          </p:cNvPicPr>
          <p:nvPr>
            <p:ph idx="1"/>
          </p:nvPr>
        </p:nvPicPr>
        <p:blipFill>
          <a:blip r:embed="rId2" cstate="print"/>
          <a:srcRect/>
          <a:stretch>
            <a:fillRect/>
          </a:stretch>
        </p:blipFill>
        <p:spPr bwMode="auto">
          <a:xfrm>
            <a:off x="1192818" y="1340767"/>
            <a:ext cx="6691550" cy="4994953"/>
          </a:xfrm>
          <a:prstGeom prst="rect">
            <a:avLst/>
          </a:prstGeom>
          <a:noFill/>
          <a:ln w="9525">
            <a:noFill/>
            <a:miter lim="800000"/>
            <a:headEnd/>
            <a:tailEnd/>
          </a:ln>
        </p:spPr>
      </p:pic>
      <p:sp>
        <p:nvSpPr>
          <p:cNvPr id="5" name="슬라이드 번호 개체 틀 4"/>
          <p:cNvSpPr>
            <a:spLocks noGrp="1"/>
          </p:cNvSpPr>
          <p:nvPr>
            <p:ph type="sldNum" sz="quarter" idx="12"/>
          </p:nvPr>
        </p:nvSpPr>
        <p:spPr/>
        <p:txBody>
          <a:bodyPr/>
          <a:lstStyle/>
          <a:p>
            <a:fld id="{559712C5-A0F4-4180-AD3B-C798071A3324}" type="slidenum">
              <a:rPr lang="ko-KR" altLang="en-US" smtClean="0"/>
              <a:pPr/>
              <a:t>13</a:t>
            </a:fld>
            <a:endParaRPr lang="ko-KR" alt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ormAutofit/>
          </a:bodyPr>
          <a:lstStyle/>
          <a:p>
            <a:pPr algn="l"/>
            <a:r>
              <a:rPr lang="en-US" altLang="ko-KR" sz="2400" dirty="0" smtClean="0">
                <a:latin typeface="Arial" pitchFamily="34" charset="0"/>
                <a:cs typeface="Arial" pitchFamily="34" charset="0"/>
              </a:rPr>
              <a:t>6. Advancement of industrial structure</a:t>
            </a:r>
            <a:endParaRPr lang="ko-KR" altLang="en-US" sz="2400" dirty="0"/>
          </a:p>
        </p:txBody>
      </p:sp>
      <p:pic>
        <p:nvPicPr>
          <p:cNvPr id="10242" name="Picture 2"/>
          <p:cNvPicPr>
            <a:picLocks noGrp="1" noChangeAspect="1" noChangeArrowheads="1"/>
          </p:cNvPicPr>
          <p:nvPr>
            <p:ph idx="1"/>
          </p:nvPr>
        </p:nvPicPr>
        <p:blipFill>
          <a:blip r:embed="rId2" cstate="print"/>
          <a:srcRect/>
          <a:stretch>
            <a:fillRect/>
          </a:stretch>
        </p:blipFill>
        <p:spPr bwMode="auto">
          <a:xfrm>
            <a:off x="690568" y="1124744"/>
            <a:ext cx="7409824" cy="4774720"/>
          </a:xfrm>
          <a:prstGeom prst="rect">
            <a:avLst/>
          </a:prstGeom>
          <a:noFill/>
          <a:ln w="9525">
            <a:noFill/>
            <a:miter lim="800000"/>
            <a:headEnd/>
            <a:tailEnd/>
          </a:ln>
        </p:spPr>
      </p:pic>
      <p:sp>
        <p:nvSpPr>
          <p:cNvPr id="5" name="슬라이드 번호 개체 틀 4"/>
          <p:cNvSpPr>
            <a:spLocks noGrp="1"/>
          </p:cNvSpPr>
          <p:nvPr>
            <p:ph type="sldNum" sz="quarter" idx="12"/>
          </p:nvPr>
        </p:nvSpPr>
        <p:spPr/>
        <p:txBody>
          <a:bodyPr/>
          <a:lstStyle/>
          <a:p>
            <a:fld id="{559712C5-A0F4-4180-AD3B-C798071A3324}" type="slidenum">
              <a:rPr lang="ko-KR" altLang="en-US" smtClean="0"/>
              <a:pPr/>
              <a:t>14</a:t>
            </a:fld>
            <a:endParaRPr lang="ko-KR" alt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normAutofit/>
          </a:bodyPr>
          <a:lstStyle/>
          <a:p>
            <a:pPr algn="l"/>
            <a:r>
              <a:rPr lang="en-US" altLang="ko-KR" sz="2400" dirty="0" smtClean="0">
                <a:latin typeface="Arial" pitchFamily="34" charset="0"/>
                <a:cs typeface="Arial" pitchFamily="34" charset="0"/>
              </a:rPr>
              <a:t>7. Development of structural foundation for green economy</a:t>
            </a:r>
            <a:endParaRPr lang="ko-KR" altLang="en-US" sz="2400" dirty="0">
              <a:latin typeface="Arial" pitchFamily="34" charset="0"/>
              <a:cs typeface="Arial" pitchFamily="34" charset="0"/>
            </a:endParaRPr>
          </a:p>
        </p:txBody>
      </p:sp>
      <p:pic>
        <p:nvPicPr>
          <p:cNvPr id="11266" name="Picture 2"/>
          <p:cNvPicPr>
            <a:picLocks noGrp="1" noChangeAspect="1" noChangeArrowheads="1"/>
          </p:cNvPicPr>
          <p:nvPr>
            <p:ph idx="1"/>
          </p:nvPr>
        </p:nvPicPr>
        <p:blipFill>
          <a:blip r:embed="rId2" cstate="print"/>
          <a:srcRect/>
          <a:stretch>
            <a:fillRect/>
          </a:stretch>
        </p:blipFill>
        <p:spPr bwMode="auto">
          <a:xfrm>
            <a:off x="723580" y="1307185"/>
            <a:ext cx="7592835" cy="4408377"/>
          </a:xfrm>
          <a:prstGeom prst="rect">
            <a:avLst/>
          </a:prstGeom>
          <a:noFill/>
          <a:ln w="9525">
            <a:noFill/>
            <a:miter lim="800000"/>
            <a:headEnd/>
            <a:tailEnd/>
          </a:ln>
        </p:spPr>
      </p:pic>
      <p:sp>
        <p:nvSpPr>
          <p:cNvPr id="5" name="슬라이드 번호 개체 틀 4"/>
          <p:cNvSpPr>
            <a:spLocks noGrp="1"/>
          </p:cNvSpPr>
          <p:nvPr>
            <p:ph type="sldNum" sz="quarter" idx="12"/>
          </p:nvPr>
        </p:nvSpPr>
        <p:spPr/>
        <p:txBody>
          <a:bodyPr/>
          <a:lstStyle/>
          <a:p>
            <a:fld id="{559712C5-A0F4-4180-AD3B-C798071A3324}" type="slidenum">
              <a:rPr lang="ko-KR" altLang="en-US" smtClean="0"/>
              <a:pPr/>
              <a:t>15</a:t>
            </a:fld>
            <a:endParaRPr lang="ko-KR" alt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normAutofit/>
          </a:bodyPr>
          <a:lstStyle/>
          <a:p>
            <a:pPr algn="l"/>
            <a:r>
              <a:rPr lang="en-US" altLang="ko-KR" sz="2400" dirty="0" smtClean="0">
                <a:latin typeface="Arial" pitchFamily="34" charset="0"/>
                <a:cs typeface="Arial" pitchFamily="34" charset="0"/>
              </a:rPr>
              <a:t>8. Greening the land &amp; water, creation of green transport </a:t>
            </a:r>
            <a:br>
              <a:rPr lang="en-US" altLang="ko-KR" sz="2400" dirty="0" smtClean="0">
                <a:latin typeface="Arial" pitchFamily="34" charset="0"/>
                <a:cs typeface="Arial" pitchFamily="34" charset="0"/>
              </a:rPr>
            </a:br>
            <a:r>
              <a:rPr lang="en-US" altLang="ko-KR" sz="2400" dirty="0">
                <a:latin typeface="Arial" pitchFamily="34" charset="0"/>
                <a:cs typeface="Arial" pitchFamily="34" charset="0"/>
              </a:rPr>
              <a:t> </a:t>
            </a:r>
            <a:r>
              <a:rPr lang="en-US" altLang="ko-KR" sz="2400" dirty="0" smtClean="0">
                <a:latin typeface="Arial" pitchFamily="34" charset="0"/>
                <a:cs typeface="Arial" pitchFamily="34" charset="0"/>
              </a:rPr>
              <a:t>   infrastructure</a:t>
            </a:r>
            <a:endParaRPr lang="ko-KR" altLang="en-US" sz="2400" dirty="0">
              <a:latin typeface="Arial" pitchFamily="34" charset="0"/>
              <a:cs typeface="Arial" pitchFamily="34" charset="0"/>
            </a:endParaRPr>
          </a:p>
        </p:txBody>
      </p:sp>
      <p:pic>
        <p:nvPicPr>
          <p:cNvPr id="12290" name="Picture 2"/>
          <p:cNvPicPr>
            <a:picLocks noGrp="1" noChangeAspect="1" noChangeArrowheads="1"/>
          </p:cNvPicPr>
          <p:nvPr>
            <p:ph idx="1"/>
          </p:nvPr>
        </p:nvPicPr>
        <p:blipFill>
          <a:blip r:embed="rId2" cstate="print"/>
          <a:srcRect/>
          <a:stretch>
            <a:fillRect/>
          </a:stretch>
        </p:blipFill>
        <p:spPr bwMode="auto">
          <a:xfrm>
            <a:off x="827154" y="1325049"/>
            <a:ext cx="7345246" cy="4806294"/>
          </a:xfrm>
          <a:prstGeom prst="rect">
            <a:avLst/>
          </a:prstGeom>
          <a:noFill/>
          <a:ln w="9525">
            <a:noFill/>
            <a:miter lim="800000"/>
            <a:headEnd/>
            <a:tailEnd/>
          </a:ln>
        </p:spPr>
      </p:pic>
      <p:sp>
        <p:nvSpPr>
          <p:cNvPr id="5" name="슬라이드 번호 개체 틀 4"/>
          <p:cNvSpPr>
            <a:spLocks noGrp="1"/>
          </p:cNvSpPr>
          <p:nvPr>
            <p:ph type="sldNum" sz="quarter" idx="12"/>
          </p:nvPr>
        </p:nvSpPr>
        <p:spPr/>
        <p:txBody>
          <a:bodyPr/>
          <a:lstStyle/>
          <a:p>
            <a:fld id="{559712C5-A0F4-4180-AD3B-C798071A3324}" type="slidenum">
              <a:rPr lang="ko-KR" altLang="en-US" smtClean="0"/>
              <a:pPr/>
              <a:t>16</a:t>
            </a:fld>
            <a:endParaRPr lang="ko-KR" alt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850106"/>
          </a:xfrm>
        </p:spPr>
        <p:txBody>
          <a:bodyPr>
            <a:normAutofit/>
          </a:bodyPr>
          <a:lstStyle/>
          <a:p>
            <a:pPr algn="l"/>
            <a:r>
              <a:rPr lang="en-US" altLang="ko-KR" sz="2400" dirty="0" smtClean="0">
                <a:latin typeface="Arial" pitchFamily="34" charset="0"/>
                <a:cs typeface="Arial" pitchFamily="34" charset="0"/>
              </a:rPr>
              <a:t>9. Bringing the green revolution into daily life</a:t>
            </a:r>
            <a:endParaRPr lang="ko-KR" altLang="en-US" sz="2400" dirty="0">
              <a:latin typeface="Arial" pitchFamily="34" charset="0"/>
              <a:cs typeface="Arial" pitchFamily="34" charset="0"/>
            </a:endParaRPr>
          </a:p>
        </p:txBody>
      </p:sp>
      <p:pic>
        <p:nvPicPr>
          <p:cNvPr id="13314" name="Picture 2"/>
          <p:cNvPicPr>
            <a:picLocks noGrp="1" noChangeAspect="1" noChangeArrowheads="1"/>
          </p:cNvPicPr>
          <p:nvPr>
            <p:ph idx="1"/>
          </p:nvPr>
        </p:nvPicPr>
        <p:blipFill>
          <a:blip r:embed="rId2" cstate="print"/>
          <a:srcRect/>
          <a:stretch>
            <a:fillRect/>
          </a:stretch>
        </p:blipFill>
        <p:spPr bwMode="auto">
          <a:xfrm>
            <a:off x="611560" y="1033060"/>
            <a:ext cx="7632847" cy="5421297"/>
          </a:xfrm>
          <a:prstGeom prst="rect">
            <a:avLst/>
          </a:prstGeom>
          <a:noFill/>
          <a:ln w="9525">
            <a:noFill/>
            <a:miter lim="800000"/>
            <a:headEnd/>
            <a:tailEnd/>
          </a:ln>
        </p:spPr>
      </p:pic>
      <p:sp>
        <p:nvSpPr>
          <p:cNvPr id="5" name="슬라이드 번호 개체 틀 4"/>
          <p:cNvSpPr>
            <a:spLocks noGrp="1"/>
          </p:cNvSpPr>
          <p:nvPr>
            <p:ph type="sldNum" sz="quarter" idx="12"/>
          </p:nvPr>
        </p:nvSpPr>
        <p:spPr/>
        <p:txBody>
          <a:bodyPr/>
          <a:lstStyle/>
          <a:p>
            <a:fld id="{559712C5-A0F4-4180-AD3B-C798071A3324}" type="slidenum">
              <a:rPr lang="ko-KR" altLang="en-US" smtClean="0"/>
              <a:pPr/>
              <a:t>17</a:t>
            </a:fld>
            <a:endParaRPr lang="ko-KR" alt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normAutofit/>
          </a:bodyPr>
          <a:lstStyle/>
          <a:p>
            <a:r>
              <a:rPr lang="en-US" altLang="ko-KR" sz="2400" dirty="0" smtClean="0">
                <a:latin typeface="Arial" pitchFamily="34" charset="0"/>
                <a:cs typeface="Arial" pitchFamily="34" charset="0"/>
              </a:rPr>
              <a:t>10. Becoming an international green growth role model</a:t>
            </a:r>
            <a:endParaRPr lang="ko-KR" altLang="en-US" sz="2400" dirty="0">
              <a:latin typeface="Arial" pitchFamily="34" charset="0"/>
              <a:cs typeface="Arial" pitchFamily="34" charset="0"/>
            </a:endParaRPr>
          </a:p>
        </p:txBody>
      </p:sp>
      <p:pic>
        <p:nvPicPr>
          <p:cNvPr id="14338" name="Picture 2"/>
          <p:cNvPicPr>
            <a:picLocks noGrp="1" noChangeAspect="1" noChangeArrowheads="1"/>
          </p:cNvPicPr>
          <p:nvPr>
            <p:ph idx="1"/>
          </p:nvPr>
        </p:nvPicPr>
        <p:blipFill>
          <a:blip r:embed="rId2" cstate="print"/>
          <a:srcRect/>
          <a:stretch>
            <a:fillRect/>
          </a:stretch>
        </p:blipFill>
        <p:spPr bwMode="auto">
          <a:xfrm>
            <a:off x="1010558" y="1340769"/>
            <a:ext cx="7017826" cy="4785856"/>
          </a:xfrm>
          <a:prstGeom prst="rect">
            <a:avLst/>
          </a:prstGeom>
          <a:noFill/>
          <a:ln w="9525">
            <a:noFill/>
            <a:miter lim="800000"/>
            <a:headEnd/>
            <a:tailEnd/>
          </a:ln>
        </p:spPr>
      </p:pic>
      <p:sp>
        <p:nvSpPr>
          <p:cNvPr id="5" name="슬라이드 번호 개체 틀 4"/>
          <p:cNvSpPr>
            <a:spLocks noGrp="1"/>
          </p:cNvSpPr>
          <p:nvPr>
            <p:ph type="sldNum" sz="quarter" idx="12"/>
          </p:nvPr>
        </p:nvSpPr>
        <p:spPr/>
        <p:txBody>
          <a:bodyPr/>
          <a:lstStyle/>
          <a:p>
            <a:fld id="{559712C5-A0F4-4180-AD3B-C798071A3324}" type="slidenum">
              <a:rPr lang="ko-KR" altLang="en-US" smtClean="0"/>
              <a:pPr/>
              <a:t>18</a:t>
            </a:fld>
            <a:endParaRPr lang="ko-KR" alt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467544" y="404664"/>
            <a:ext cx="8229600" cy="922114"/>
          </a:xfrm>
        </p:spPr>
        <p:txBody>
          <a:bodyPr>
            <a:normAutofit/>
          </a:bodyPr>
          <a:lstStyle/>
          <a:p>
            <a:r>
              <a:rPr lang="en-US" altLang="ko-KR" sz="3200" dirty="0" smtClean="0">
                <a:solidFill>
                  <a:srgbClr val="C00000"/>
                </a:solidFill>
                <a:latin typeface="Arial" pitchFamily="34" charset="0"/>
                <a:cs typeface="Arial" pitchFamily="34" charset="0"/>
              </a:rPr>
              <a:t>Energy Consumption Structure by Sector</a:t>
            </a:r>
            <a:endParaRPr lang="ko-KR" altLang="en-US" sz="3200" dirty="0">
              <a:solidFill>
                <a:srgbClr val="C00000"/>
              </a:solidFill>
              <a:latin typeface="Arial" pitchFamily="34" charset="0"/>
              <a:cs typeface="Arial" pitchFamily="34" charset="0"/>
            </a:endParaRPr>
          </a:p>
        </p:txBody>
      </p:sp>
      <p:pic>
        <p:nvPicPr>
          <p:cNvPr id="1026" name="Picture 2"/>
          <p:cNvPicPr>
            <a:picLocks noGrp="1" noChangeAspect="1" noChangeArrowheads="1"/>
          </p:cNvPicPr>
          <p:nvPr>
            <p:ph idx="1"/>
          </p:nvPr>
        </p:nvPicPr>
        <p:blipFill>
          <a:blip r:embed="rId2" cstate="print"/>
          <a:srcRect/>
          <a:stretch>
            <a:fillRect/>
          </a:stretch>
        </p:blipFill>
        <p:spPr bwMode="auto">
          <a:xfrm>
            <a:off x="1763687" y="1484784"/>
            <a:ext cx="6122943" cy="1872208"/>
          </a:xfrm>
          <a:prstGeom prst="rect">
            <a:avLst/>
          </a:prstGeom>
          <a:noFill/>
          <a:ln w="9525">
            <a:noFill/>
            <a:miter lim="800000"/>
            <a:headEnd/>
            <a:tailEnd/>
          </a:ln>
        </p:spPr>
      </p:pic>
      <p:graphicFrame>
        <p:nvGraphicFramePr>
          <p:cNvPr id="5" name="차트 4"/>
          <p:cNvGraphicFramePr/>
          <p:nvPr/>
        </p:nvGraphicFramePr>
        <p:xfrm>
          <a:off x="1979712" y="3356992"/>
          <a:ext cx="4686300" cy="2743200"/>
        </p:xfrm>
        <a:graphic>
          <a:graphicData uri="http://schemas.openxmlformats.org/drawingml/2006/chart">
            <c:chart xmlns:c="http://schemas.openxmlformats.org/drawingml/2006/chart" xmlns:r="http://schemas.openxmlformats.org/officeDocument/2006/relationships" r:id="rId3"/>
          </a:graphicData>
        </a:graphic>
      </p:graphicFrame>
      <p:sp>
        <p:nvSpPr>
          <p:cNvPr id="6" name="슬라이드 번호 개체 틀 5"/>
          <p:cNvSpPr>
            <a:spLocks noGrp="1"/>
          </p:cNvSpPr>
          <p:nvPr>
            <p:ph type="sldNum" sz="quarter" idx="12"/>
          </p:nvPr>
        </p:nvSpPr>
        <p:spPr/>
        <p:txBody>
          <a:bodyPr/>
          <a:lstStyle/>
          <a:p>
            <a:fld id="{559712C5-A0F4-4180-AD3B-C798071A3324}" type="slidenum">
              <a:rPr lang="ko-KR" altLang="en-US" smtClean="0"/>
              <a:pPr/>
              <a:t>19</a:t>
            </a:fld>
            <a:endParaRPr lang="ko-KR" alt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Grp="1" noChangeAspect="1" noChangeArrowheads="1"/>
          </p:cNvPicPr>
          <p:nvPr>
            <p:ph idx="1"/>
          </p:nvPr>
        </p:nvPicPr>
        <p:blipFill>
          <a:blip r:embed="rId2" cstate="print"/>
          <a:srcRect/>
          <a:stretch>
            <a:fillRect/>
          </a:stretch>
        </p:blipFill>
        <p:spPr bwMode="auto">
          <a:xfrm>
            <a:off x="1115616" y="1772816"/>
            <a:ext cx="6552728" cy="4032448"/>
          </a:xfrm>
          <a:prstGeom prst="rect">
            <a:avLst/>
          </a:prstGeom>
          <a:noFill/>
          <a:ln w="9525">
            <a:noFill/>
            <a:miter lim="800000"/>
            <a:headEnd/>
            <a:tailEnd/>
          </a:ln>
        </p:spPr>
      </p:pic>
      <p:sp>
        <p:nvSpPr>
          <p:cNvPr id="5" name="TextBox 4"/>
          <p:cNvSpPr txBox="1"/>
          <p:nvPr/>
        </p:nvSpPr>
        <p:spPr>
          <a:xfrm>
            <a:off x="1115616" y="908720"/>
            <a:ext cx="6552728" cy="923330"/>
          </a:xfrm>
          <a:prstGeom prst="rect">
            <a:avLst/>
          </a:prstGeom>
          <a:noFill/>
        </p:spPr>
        <p:txBody>
          <a:bodyPr wrap="square" rtlCol="0">
            <a:spAutoFit/>
          </a:bodyPr>
          <a:lstStyle/>
          <a:p>
            <a:r>
              <a:rPr lang="en-US" altLang="ko-KR" b="1" dirty="0" smtClean="0"/>
              <a:t>Energy Consumption of the manufacturing Sector</a:t>
            </a:r>
          </a:p>
          <a:p>
            <a:endParaRPr lang="en-US" altLang="ko-KR" b="1" dirty="0"/>
          </a:p>
          <a:p>
            <a:r>
              <a:rPr lang="en-US" altLang="ko-KR" b="1" dirty="0" smtClean="0"/>
              <a:t>                                                              </a:t>
            </a:r>
            <a:r>
              <a:rPr lang="en-US" altLang="ko-KR" sz="1600" dirty="0" smtClean="0"/>
              <a:t>Unit: 1000 toe</a:t>
            </a:r>
            <a:endParaRPr lang="ko-KR" altLang="en-US" sz="1600" dirty="0"/>
          </a:p>
        </p:txBody>
      </p:sp>
      <p:sp>
        <p:nvSpPr>
          <p:cNvPr id="6" name="슬라이드 번호 개체 틀 5"/>
          <p:cNvSpPr>
            <a:spLocks noGrp="1"/>
          </p:cNvSpPr>
          <p:nvPr>
            <p:ph type="sldNum" sz="quarter" idx="12"/>
          </p:nvPr>
        </p:nvSpPr>
        <p:spPr/>
        <p:txBody>
          <a:bodyPr/>
          <a:lstStyle/>
          <a:p>
            <a:fld id="{559712C5-A0F4-4180-AD3B-C798071A3324}" type="slidenum">
              <a:rPr lang="ko-KR" altLang="en-US" smtClean="0"/>
              <a:pPr/>
              <a:t>20</a:t>
            </a:fld>
            <a:endParaRPr lang="ko-KR" alt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Grp="1" noChangeAspect="1" noChangeArrowheads="1"/>
          </p:cNvPicPr>
          <p:nvPr>
            <p:ph idx="1"/>
          </p:nvPr>
        </p:nvPicPr>
        <p:blipFill>
          <a:blip r:embed="rId2" cstate="print"/>
          <a:srcRect/>
          <a:stretch>
            <a:fillRect/>
          </a:stretch>
        </p:blipFill>
        <p:spPr bwMode="auto">
          <a:xfrm>
            <a:off x="1354555" y="1916832"/>
            <a:ext cx="6693031" cy="4032448"/>
          </a:xfrm>
          <a:prstGeom prst="rect">
            <a:avLst/>
          </a:prstGeom>
          <a:noFill/>
          <a:ln w="9525">
            <a:noFill/>
            <a:miter lim="800000"/>
            <a:headEnd/>
            <a:tailEnd/>
          </a:ln>
        </p:spPr>
      </p:pic>
      <p:sp>
        <p:nvSpPr>
          <p:cNvPr id="6" name="TextBox 5"/>
          <p:cNvSpPr txBox="1"/>
          <p:nvPr/>
        </p:nvSpPr>
        <p:spPr>
          <a:xfrm>
            <a:off x="1331640" y="1124744"/>
            <a:ext cx="6984776" cy="369332"/>
          </a:xfrm>
          <a:prstGeom prst="rect">
            <a:avLst/>
          </a:prstGeom>
          <a:noFill/>
        </p:spPr>
        <p:txBody>
          <a:bodyPr wrap="square" rtlCol="0">
            <a:spAutoFit/>
          </a:bodyPr>
          <a:lstStyle/>
          <a:p>
            <a:r>
              <a:rPr lang="en-US" altLang="ko-KR" b="1" dirty="0" smtClean="0"/>
              <a:t>Shares of energy consumption in the mfg. sector(1995, 2008)</a:t>
            </a:r>
            <a:endParaRPr lang="ko-KR" altLang="en-US" b="1" dirty="0"/>
          </a:p>
        </p:txBody>
      </p:sp>
      <p:sp>
        <p:nvSpPr>
          <p:cNvPr id="7" name="슬라이드 번호 개체 틀 6"/>
          <p:cNvSpPr>
            <a:spLocks noGrp="1"/>
          </p:cNvSpPr>
          <p:nvPr>
            <p:ph type="sldNum" sz="quarter" idx="12"/>
          </p:nvPr>
        </p:nvSpPr>
        <p:spPr/>
        <p:txBody>
          <a:bodyPr/>
          <a:lstStyle/>
          <a:p>
            <a:fld id="{559712C5-A0F4-4180-AD3B-C798071A3324}" type="slidenum">
              <a:rPr lang="ko-KR" altLang="en-US" smtClean="0"/>
              <a:pPr/>
              <a:t>21</a:t>
            </a:fld>
            <a:endParaRPr lang="ko-KR" alt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1138138"/>
          </a:xfrm>
        </p:spPr>
        <p:txBody>
          <a:bodyPr>
            <a:normAutofit fontScale="90000"/>
          </a:bodyPr>
          <a:lstStyle/>
          <a:p>
            <a:pPr algn="l"/>
            <a:r>
              <a:rPr lang="en-US" altLang="ko-KR" sz="3600" dirty="0" smtClean="0">
                <a:solidFill>
                  <a:srgbClr val="C00000"/>
                </a:solidFill>
                <a:latin typeface="Arial" pitchFamily="34" charset="0"/>
                <a:cs typeface="Arial" pitchFamily="34" charset="0"/>
              </a:rPr>
              <a:t>                    GHG emissions</a:t>
            </a:r>
            <a:br>
              <a:rPr lang="en-US" altLang="ko-KR" sz="3600" dirty="0" smtClean="0">
                <a:solidFill>
                  <a:srgbClr val="C00000"/>
                </a:solidFill>
                <a:latin typeface="Arial" pitchFamily="34" charset="0"/>
                <a:cs typeface="Arial" pitchFamily="34" charset="0"/>
              </a:rPr>
            </a:br>
            <a:r>
              <a:rPr lang="en-US" altLang="ko-KR" sz="3600" dirty="0" smtClean="0">
                <a:solidFill>
                  <a:srgbClr val="C00000"/>
                </a:solidFill>
                <a:latin typeface="Arial" pitchFamily="34" charset="0"/>
                <a:cs typeface="Arial" pitchFamily="34" charset="0"/>
              </a:rPr>
              <a:t>                                                  </a:t>
            </a:r>
            <a:r>
              <a:rPr lang="en-US" altLang="ko-KR" sz="2200" dirty="0" smtClean="0">
                <a:latin typeface="Arial" pitchFamily="34" charset="0"/>
                <a:cs typeface="Arial" pitchFamily="34" charset="0"/>
              </a:rPr>
              <a:t>unit: mil. tCO2eq.</a:t>
            </a:r>
            <a:endParaRPr lang="ko-KR" altLang="en-US" sz="2200" dirty="0"/>
          </a:p>
        </p:txBody>
      </p:sp>
      <p:sp>
        <p:nvSpPr>
          <p:cNvPr id="3" name="내용 개체 틀 2"/>
          <p:cNvSpPr>
            <a:spLocks noGrp="1"/>
          </p:cNvSpPr>
          <p:nvPr>
            <p:ph idx="1"/>
          </p:nvPr>
        </p:nvSpPr>
        <p:spPr>
          <a:xfrm>
            <a:off x="457200" y="1340768"/>
            <a:ext cx="8229600" cy="4785395"/>
          </a:xfrm>
        </p:spPr>
        <p:txBody>
          <a:bodyPr/>
          <a:lstStyle/>
          <a:p>
            <a:pPr>
              <a:buNone/>
            </a:pPr>
            <a:endParaRPr lang="en-US" altLang="ko-KR" dirty="0" smtClean="0"/>
          </a:p>
          <a:p>
            <a:pPr>
              <a:buNone/>
            </a:pPr>
            <a:endParaRPr lang="ko-KR" altLang="en-US" dirty="0"/>
          </a:p>
        </p:txBody>
      </p:sp>
      <p:graphicFrame>
        <p:nvGraphicFramePr>
          <p:cNvPr id="5" name="표 4"/>
          <p:cNvGraphicFramePr>
            <a:graphicFrameLocks noGrp="1"/>
          </p:cNvGraphicFramePr>
          <p:nvPr/>
        </p:nvGraphicFramePr>
        <p:xfrm>
          <a:off x="1187625" y="1468120"/>
          <a:ext cx="6840762" cy="4754880"/>
        </p:xfrm>
        <a:graphic>
          <a:graphicData uri="http://schemas.openxmlformats.org/drawingml/2006/table">
            <a:tbl>
              <a:tblPr firstRow="1" bandRow="1">
                <a:tableStyleId>{5C22544A-7EE6-4342-B048-85BDC9FD1C3A}</a:tableStyleId>
              </a:tblPr>
              <a:tblGrid>
                <a:gridCol w="1656183"/>
                <a:gridCol w="1224136"/>
                <a:gridCol w="1296144"/>
                <a:gridCol w="1296147"/>
                <a:gridCol w="1368152"/>
              </a:tblGrid>
              <a:tr h="1058540">
                <a:tc>
                  <a:txBody>
                    <a:bodyPr/>
                    <a:lstStyle/>
                    <a:p>
                      <a:pPr latinLnBrk="1"/>
                      <a:endParaRPr lang="ko-KR" altLang="en-US" dirty="0"/>
                    </a:p>
                  </a:txBody>
                  <a:tcPr/>
                </a:tc>
                <a:tc>
                  <a:txBody>
                    <a:bodyPr/>
                    <a:lstStyle/>
                    <a:p>
                      <a:pPr algn="ctr" latinLnBrk="1"/>
                      <a:r>
                        <a:rPr lang="en-US" altLang="ko-KR" dirty="0" smtClean="0"/>
                        <a:t>1990</a:t>
                      </a:r>
                      <a:endParaRPr lang="ko-KR" altLang="en-US" dirty="0"/>
                    </a:p>
                  </a:txBody>
                  <a:tcPr anchor="ctr"/>
                </a:tc>
                <a:tc>
                  <a:txBody>
                    <a:bodyPr/>
                    <a:lstStyle/>
                    <a:p>
                      <a:pPr algn="ctr" latinLnBrk="1"/>
                      <a:r>
                        <a:rPr lang="en-US" altLang="ko-KR" dirty="0" smtClean="0"/>
                        <a:t>2000</a:t>
                      </a:r>
                      <a:endParaRPr lang="ko-KR" altLang="en-US" dirty="0"/>
                    </a:p>
                  </a:txBody>
                  <a:tcPr anchor="ctr"/>
                </a:tc>
                <a:tc>
                  <a:txBody>
                    <a:bodyPr/>
                    <a:lstStyle/>
                    <a:p>
                      <a:pPr algn="ctr" latinLnBrk="1"/>
                      <a:r>
                        <a:rPr lang="en-US" altLang="ko-KR" dirty="0" smtClean="0"/>
                        <a:t>2007</a:t>
                      </a:r>
                      <a:endParaRPr lang="ko-KR" altLang="en-US" dirty="0"/>
                    </a:p>
                  </a:txBody>
                  <a:tcPr anchor="ctr"/>
                </a:tc>
                <a:tc>
                  <a:txBody>
                    <a:bodyPr/>
                    <a:lstStyle/>
                    <a:p>
                      <a:pPr algn="ctr" latinLnBrk="1"/>
                      <a:r>
                        <a:rPr lang="en-US" altLang="ko-KR" dirty="0" smtClean="0"/>
                        <a:t>Annual Average Growth Rate(%)</a:t>
                      </a:r>
                      <a:endParaRPr lang="ko-KR" altLang="en-US" dirty="0"/>
                    </a:p>
                  </a:txBody>
                  <a:tcPr/>
                </a:tc>
              </a:tr>
              <a:tr h="515699">
                <a:tc>
                  <a:txBody>
                    <a:bodyPr/>
                    <a:lstStyle/>
                    <a:p>
                      <a:pPr latinLnBrk="1"/>
                      <a:r>
                        <a:rPr lang="en-US" altLang="ko-KR" sz="1600" dirty="0" smtClean="0"/>
                        <a:t>Energy Sector</a:t>
                      </a:r>
                      <a:endParaRPr lang="ko-KR" altLang="en-US" sz="1600" dirty="0"/>
                    </a:p>
                  </a:txBody>
                  <a:tcPr/>
                </a:tc>
                <a:tc>
                  <a:txBody>
                    <a:bodyPr/>
                    <a:lstStyle/>
                    <a:p>
                      <a:pPr algn="ctr" latinLnBrk="1"/>
                      <a:r>
                        <a:rPr lang="en-US" altLang="ko-KR" sz="1600" dirty="0" smtClean="0"/>
                        <a:t>247.8</a:t>
                      </a:r>
                    </a:p>
                    <a:p>
                      <a:pPr algn="ctr" latinLnBrk="1"/>
                      <a:r>
                        <a:rPr lang="en-US" altLang="ko-KR" sz="1600" dirty="0" smtClean="0"/>
                        <a:t>(81.1)</a:t>
                      </a:r>
                      <a:endParaRPr lang="ko-KR" altLang="en-US" sz="1600" dirty="0"/>
                    </a:p>
                  </a:txBody>
                  <a:tcPr/>
                </a:tc>
                <a:tc>
                  <a:txBody>
                    <a:bodyPr/>
                    <a:lstStyle/>
                    <a:p>
                      <a:pPr algn="ctr" latinLnBrk="1"/>
                      <a:r>
                        <a:rPr lang="en-US" altLang="ko-KR" sz="1600" dirty="0" smtClean="0"/>
                        <a:t>438.8</a:t>
                      </a:r>
                    </a:p>
                    <a:p>
                      <a:pPr algn="ctr" latinLnBrk="1"/>
                      <a:r>
                        <a:rPr lang="en-US" altLang="ko-KR" sz="1600" dirty="0" smtClean="0"/>
                        <a:t>(82.1)</a:t>
                      </a:r>
                      <a:endParaRPr lang="ko-KR" altLang="en-US" sz="1600" dirty="0"/>
                    </a:p>
                  </a:txBody>
                  <a:tcPr/>
                </a:tc>
                <a:tc>
                  <a:txBody>
                    <a:bodyPr/>
                    <a:lstStyle/>
                    <a:p>
                      <a:pPr algn="ctr" latinLnBrk="1"/>
                      <a:r>
                        <a:rPr lang="en-US" altLang="ko-KR" sz="1600" dirty="0" smtClean="0"/>
                        <a:t>525.4</a:t>
                      </a:r>
                    </a:p>
                    <a:p>
                      <a:pPr algn="ctr" latinLnBrk="1"/>
                      <a:r>
                        <a:rPr lang="en-US" altLang="ko-KR" sz="1600" dirty="0" smtClean="0"/>
                        <a:t>(84.7)</a:t>
                      </a:r>
                      <a:endParaRPr lang="ko-KR" altLang="en-US" sz="1600" dirty="0"/>
                    </a:p>
                  </a:txBody>
                  <a:tcPr/>
                </a:tc>
                <a:tc>
                  <a:txBody>
                    <a:bodyPr/>
                    <a:lstStyle/>
                    <a:p>
                      <a:pPr algn="ctr" latinLnBrk="1"/>
                      <a:r>
                        <a:rPr lang="en-US" altLang="ko-KR" sz="1600" dirty="0" smtClean="0"/>
                        <a:t>4.5</a:t>
                      </a:r>
                      <a:endParaRPr lang="ko-KR" altLang="en-US" sz="1600" dirty="0"/>
                    </a:p>
                  </a:txBody>
                  <a:tcPr/>
                </a:tc>
              </a:tr>
              <a:tr h="515699">
                <a:tc>
                  <a:txBody>
                    <a:bodyPr/>
                    <a:lstStyle/>
                    <a:p>
                      <a:pPr latinLnBrk="1"/>
                      <a:r>
                        <a:rPr lang="en-US" altLang="ko-KR" sz="1600" dirty="0" smtClean="0"/>
                        <a:t>Industrial Process</a:t>
                      </a:r>
                      <a:endParaRPr lang="ko-KR" altLang="en-US" sz="1600" dirty="0"/>
                    </a:p>
                  </a:txBody>
                  <a:tcPr/>
                </a:tc>
                <a:tc>
                  <a:txBody>
                    <a:bodyPr/>
                    <a:lstStyle/>
                    <a:p>
                      <a:pPr algn="ctr" latinLnBrk="1"/>
                      <a:r>
                        <a:rPr lang="en-US" altLang="ko-KR" sz="1600" dirty="0" smtClean="0"/>
                        <a:t>19.9</a:t>
                      </a:r>
                    </a:p>
                    <a:p>
                      <a:pPr algn="ctr" latinLnBrk="1"/>
                      <a:r>
                        <a:rPr lang="en-US" altLang="ko-KR" sz="1600" dirty="0" smtClean="0"/>
                        <a:t>(6.5)</a:t>
                      </a:r>
                      <a:endParaRPr lang="ko-KR" altLang="en-US" sz="1600" dirty="0"/>
                    </a:p>
                  </a:txBody>
                  <a:tcPr/>
                </a:tc>
                <a:tc>
                  <a:txBody>
                    <a:bodyPr/>
                    <a:lstStyle/>
                    <a:p>
                      <a:pPr algn="ctr" latinLnBrk="1"/>
                      <a:r>
                        <a:rPr lang="en-US" altLang="ko-KR" sz="1600" dirty="0" smtClean="0"/>
                        <a:t>58.3</a:t>
                      </a:r>
                    </a:p>
                    <a:p>
                      <a:pPr algn="ctr" latinLnBrk="1"/>
                      <a:r>
                        <a:rPr lang="en-US" altLang="ko-KR" sz="1600" dirty="0" smtClean="0"/>
                        <a:t>(10.9)</a:t>
                      </a:r>
                      <a:endParaRPr lang="ko-KR" altLang="en-US" sz="1600" dirty="0"/>
                    </a:p>
                  </a:txBody>
                  <a:tcPr/>
                </a:tc>
                <a:tc>
                  <a:txBody>
                    <a:bodyPr/>
                    <a:lstStyle/>
                    <a:p>
                      <a:pPr algn="ctr" latinLnBrk="1"/>
                      <a:r>
                        <a:rPr lang="en-US" altLang="ko-KR" sz="1600" dirty="0" smtClean="0"/>
                        <a:t>60.9</a:t>
                      </a:r>
                    </a:p>
                    <a:p>
                      <a:pPr algn="ctr" latinLnBrk="1"/>
                      <a:r>
                        <a:rPr lang="en-US" altLang="ko-KR" sz="1600" dirty="0" smtClean="0"/>
                        <a:t>(9.8)</a:t>
                      </a:r>
                      <a:endParaRPr lang="ko-KR" altLang="en-US" sz="1600" dirty="0"/>
                    </a:p>
                  </a:txBody>
                  <a:tcPr/>
                </a:tc>
                <a:tc>
                  <a:txBody>
                    <a:bodyPr/>
                    <a:lstStyle/>
                    <a:p>
                      <a:pPr algn="ctr" latinLnBrk="1"/>
                      <a:r>
                        <a:rPr lang="en-US" altLang="ko-KR" sz="1600" dirty="0" smtClean="0"/>
                        <a:t>6.8</a:t>
                      </a:r>
                      <a:endParaRPr lang="ko-KR" altLang="en-US" sz="1600" dirty="0"/>
                    </a:p>
                  </a:txBody>
                  <a:tcPr/>
                </a:tc>
              </a:tr>
              <a:tr h="515699">
                <a:tc>
                  <a:txBody>
                    <a:bodyPr/>
                    <a:lstStyle/>
                    <a:p>
                      <a:pPr latinLnBrk="1"/>
                      <a:r>
                        <a:rPr lang="en-US" altLang="ko-KR" sz="1600" dirty="0" smtClean="0"/>
                        <a:t>Agriculture</a:t>
                      </a:r>
                      <a:endParaRPr lang="ko-KR" altLang="en-US" sz="1600" dirty="0"/>
                    </a:p>
                  </a:txBody>
                  <a:tcPr/>
                </a:tc>
                <a:tc>
                  <a:txBody>
                    <a:bodyPr/>
                    <a:lstStyle/>
                    <a:p>
                      <a:pPr algn="ctr" latinLnBrk="1"/>
                      <a:r>
                        <a:rPr lang="en-US" altLang="ko-KR" sz="1600" dirty="0" smtClean="0"/>
                        <a:t>15.2</a:t>
                      </a:r>
                    </a:p>
                    <a:p>
                      <a:pPr algn="ctr" latinLnBrk="1"/>
                      <a:r>
                        <a:rPr lang="en-US" altLang="ko-KR" sz="1600" dirty="0" smtClean="0"/>
                        <a:t>(5.0)</a:t>
                      </a:r>
                      <a:endParaRPr lang="ko-KR" altLang="en-US" sz="1600" dirty="0"/>
                    </a:p>
                  </a:txBody>
                  <a:tcPr/>
                </a:tc>
                <a:tc>
                  <a:txBody>
                    <a:bodyPr/>
                    <a:lstStyle/>
                    <a:p>
                      <a:pPr algn="ctr" latinLnBrk="1"/>
                      <a:r>
                        <a:rPr lang="en-US" altLang="ko-KR" sz="1600" dirty="0" smtClean="0"/>
                        <a:t>20.6</a:t>
                      </a:r>
                    </a:p>
                    <a:p>
                      <a:pPr algn="ctr" latinLnBrk="1"/>
                      <a:r>
                        <a:rPr lang="en-US" altLang="ko-KR" sz="1600" dirty="0" smtClean="0"/>
                        <a:t>(3.9)</a:t>
                      </a:r>
                      <a:endParaRPr lang="ko-KR" altLang="en-US" sz="1600" dirty="0"/>
                    </a:p>
                  </a:txBody>
                  <a:tcPr/>
                </a:tc>
                <a:tc>
                  <a:txBody>
                    <a:bodyPr/>
                    <a:lstStyle/>
                    <a:p>
                      <a:pPr algn="ctr" latinLnBrk="1"/>
                      <a:r>
                        <a:rPr lang="en-US" altLang="ko-KR" sz="1600" dirty="0" smtClean="0"/>
                        <a:t>18.4</a:t>
                      </a:r>
                    </a:p>
                    <a:p>
                      <a:pPr algn="ctr" latinLnBrk="1"/>
                      <a:r>
                        <a:rPr lang="en-US" altLang="ko-KR" sz="1600" dirty="0" smtClean="0"/>
                        <a:t>(3.0)</a:t>
                      </a:r>
                      <a:endParaRPr lang="ko-KR" altLang="en-US" sz="1600" dirty="0"/>
                    </a:p>
                  </a:txBody>
                  <a:tcPr/>
                </a:tc>
                <a:tc>
                  <a:txBody>
                    <a:bodyPr/>
                    <a:lstStyle/>
                    <a:p>
                      <a:pPr algn="ctr" latinLnBrk="1"/>
                      <a:r>
                        <a:rPr lang="en-US" altLang="ko-KR" sz="1600" dirty="0" smtClean="0"/>
                        <a:t>1.1</a:t>
                      </a:r>
                      <a:endParaRPr lang="ko-KR" altLang="en-US" sz="1600" dirty="0"/>
                    </a:p>
                  </a:txBody>
                  <a:tcPr/>
                </a:tc>
              </a:tr>
              <a:tr h="515699">
                <a:tc>
                  <a:txBody>
                    <a:bodyPr/>
                    <a:lstStyle/>
                    <a:p>
                      <a:pPr latinLnBrk="1"/>
                      <a:r>
                        <a:rPr lang="en-US" altLang="ko-KR" sz="1600" dirty="0" smtClean="0"/>
                        <a:t>Wastes</a:t>
                      </a:r>
                      <a:endParaRPr lang="ko-KR" altLang="en-US" sz="1600" dirty="0"/>
                    </a:p>
                  </a:txBody>
                  <a:tcPr/>
                </a:tc>
                <a:tc>
                  <a:txBody>
                    <a:bodyPr/>
                    <a:lstStyle/>
                    <a:p>
                      <a:pPr algn="ctr" latinLnBrk="1"/>
                      <a:r>
                        <a:rPr lang="en-US" altLang="ko-KR" sz="1600" dirty="0" smtClean="0"/>
                        <a:t>22.5</a:t>
                      </a:r>
                    </a:p>
                    <a:p>
                      <a:pPr algn="ctr" latinLnBrk="1"/>
                      <a:r>
                        <a:rPr lang="en-US" altLang="ko-KR" sz="1600" dirty="0" smtClean="0"/>
                        <a:t>(7.4)</a:t>
                      </a:r>
                      <a:endParaRPr lang="ko-KR" altLang="en-US" sz="1600" dirty="0"/>
                    </a:p>
                  </a:txBody>
                  <a:tcPr/>
                </a:tc>
                <a:tc>
                  <a:txBody>
                    <a:bodyPr/>
                    <a:lstStyle/>
                    <a:p>
                      <a:pPr algn="ctr" latinLnBrk="1"/>
                      <a:r>
                        <a:rPr lang="en-US" altLang="ko-KR" sz="1600" dirty="0" smtClean="0"/>
                        <a:t>16.7</a:t>
                      </a:r>
                    </a:p>
                    <a:p>
                      <a:pPr algn="ctr" latinLnBrk="1"/>
                      <a:r>
                        <a:rPr lang="en-US" altLang="ko-KR" sz="1600" dirty="0" smtClean="0"/>
                        <a:t>(3.1)</a:t>
                      </a:r>
                      <a:endParaRPr lang="ko-KR" altLang="en-US" sz="1600" dirty="0"/>
                    </a:p>
                  </a:txBody>
                  <a:tcPr/>
                </a:tc>
                <a:tc>
                  <a:txBody>
                    <a:bodyPr/>
                    <a:lstStyle/>
                    <a:p>
                      <a:pPr algn="ctr" latinLnBrk="1"/>
                      <a:r>
                        <a:rPr lang="en-US" altLang="ko-KR" sz="1600" dirty="0" smtClean="0"/>
                        <a:t>15.3</a:t>
                      </a:r>
                    </a:p>
                    <a:p>
                      <a:pPr algn="ctr" latinLnBrk="1"/>
                      <a:r>
                        <a:rPr lang="en-US" altLang="ko-KR" sz="1600" dirty="0" smtClean="0"/>
                        <a:t>(2.5)</a:t>
                      </a:r>
                      <a:endParaRPr lang="ko-KR" altLang="en-US" sz="1600" dirty="0"/>
                    </a:p>
                  </a:txBody>
                  <a:tcPr/>
                </a:tc>
                <a:tc>
                  <a:txBody>
                    <a:bodyPr/>
                    <a:lstStyle/>
                    <a:p>
                      <a:pPr algn="ctr" latinLnBrk="1"/>
                      <a:r>
                        <a:rPr lang="en-US" altLang="ko-KR" sz="1600" dirty="0" smtClean="0"/>
                        <a:t>-2.2</a:t>
                      </a:r>
                      <a:endParaRPr lang="ko-KR" altLang="en-US" sz="1600" dirty="0"/>
                    </a:p>
                  </a:txBody>
                  <a:tcPr/>
                </a:tc>
              </a:tr>
              <a:tr h="515699">
                <a:tc>
                  <a:txBody>
                    <a:bodyPr/>
                    <a:lstStyle/>
                    <a:p>
                      <a:pPr latinLnBrk="1"/>
                      <a:r>
                        <a:rPr lang="en-US" altLang="ko-KR" sz="1600" dirty="0" smtClean="0"/>
                        <a:t>Total Emission</a:t>
                      </a:r>
                      <a:endParaRPr lang="ko-KR" altLang="en-US" sz="1600" dirty="0"/>
                    </a:p>
                  </a:txBody>
                  <a:tcPr/>
                </a:tc>
                <a:tc>
                  <a:txBody>
                    <a:bodyPr/>
                    <a:lstStyle/>
                    <a:p>
                      <a:pPr algn="ctr" latinLnBrk="1"/>
                      <a:r>
                        <a:rPr lang="en-US" altLang="ko-KR" sz="1600" dirty="0" smtClean="0"/>
                        <a:t>305.4</a:t>
                      </a:r>
                    </a:p>
                    <a:p>
                      <a:pPr algn="ctr" latinLnBrk="1"/>
                      <a:r>
                        <a:rPr lang="en-US" altLang="ko-KR" sz="1600" dirty="0" smtClean="0"/>
                        <a:t>(100.0)</a:t>
                      </a:r>
                      <a:endParaRPr lang="ko-KR" altLang="en-US" sz="1600" dirty="0"/>
                    </a:p>
                  </a:txBody>
                  <a:tcPr/>
                </a:tc>
                <a:tc>
                  <a:txBody>
                    <a:bodyPr/>
                    <a:lstStyle/>
                    <a:p>
                      <a:pPr algn="ctr" latinLnBrk="1"/>
                      <a:r>
                        <a:rPr lang="en-US" altLang="ko-KR" sz="1600" dirty="0" smtClean="0"/>
                        <a:t>534.4</a:t>
                      </a:r>
                    </a:p>
                    <a:p>
                      <a:pPr algn="ctr" latinLnBrk="1"/>
                      <a:r>
                        <a:rPr lang="en-US" altLang="ko-KR" sz="1600" dirty="0" smtClean="0"/>
                        <a:t>(100.0)</a:t>
                      </a:r>
                      <a:endParaRPr lang="ko-KR" altLang="en-US" sz="1600" dirty="0"/>
                    </a:p>
                  </a:txBody>
                  <a:tcPr/>
                </a:tc>
                <a:tc>
                  <a:txBody>
                    <a:bodyPr/>
                    <a:lstStyle/>
                    <a:p>
                      <a:pPr algn="ctr" latinLnBrk="1"/>
                      <a:r>
                        <a:rPr lang="en-US" altLang="ko-KR" sz="1600" dirty="0" smtClean="0"/>
                        <a:t>620.0</a:t>
                      </a:r>
                    </a:p>
                    <a:p>
                      <a:pPr algn="ctr" latinLnBrk="1"/>
                      <a:r>
                        <a:rPr lang="en-US" altLang="ko-KR" sz="1600" dirty="0" smtClean="0"/>
                        <a:t>(203.0)</a:t>
                      </a:r>
                      <a:endParaRPr lang="ko-KR" altLang="en-US" sz="1600" dirty="0"/>
                    </a:p>
                  </a:txBody>
                  <a:tcPr/>
                </a:tc>
                <a:tc>
                  <a:txBody>
                    <a:bodyPr/>
                    <a:lstStyle/>
                    <a:p>
                      <a:pPr algn="ctr" latinLnBrk="1"/>
                      <a:r>
                        <a:rPr lang="en-US" altLang="ko-KR" sz="1600" dirty="0" smtClean="0"/>
                        <a:t>4.3</a:t>
                      </a:r>
                      <a:endParaRPr lang="ko-KR" altLang="en-US" sz="1600" dirty="0"/>
                    </a:p>
                  </a:txBody>
                  <a:tcPr/>
                </a:tc>
              </a:tr>
              <a:tr h="298563">
                <a:tc>
                  <a:txBody>
                    <a:bodyPr/>
                    <a:lstStyle/>
                    <a:p>
                      <a:pPr latinLnBrk="1"/>
                      <a:r>
                        <a:rPr lang="en-US" altLang="ko-KR" sz="1600" dirty="0" smtClean="0"/>
                        <a:t>Sink</a:t>
                      </a:r>
                      <a:endParaRPr lang="ko-KR" altLang="en-US" sz="1600" dirty="0"/>
                    </a:p>
                  </a:txBody>
                  <a:tcPr/>
                </a:tc>
                <a:tc>
                  <a:txBody>
                    <a:bodyPr/>
                    <a:lstStyle/>
                    <a:p>
                      <a:pPr algn="ctr" latinLnBrk="1"/>
                      <a:r>
                        <a:rPr lang="en-US" altLang="ko-KR" sz="1600" dirty="0" smtClean="0"/>
                        <a:t>-23.7</a:t>
                      </a:r>
                      <a:endParaRPr lang="ko-KR" altLang="en-US" sz="1600" dirty="0"/>
                    </a:p>
                  </a:txBody>
                  <a:tcPr/>
                </a:tc>
                <a:tc>
                  <a:txBody>
                    <a:bodyPr/>
                    <a:lstStyle/>
                    <a:p>
                      <a:pPr algn="ctr" latinLnBrk="1"/>
                      <a:r>
                        <a:rPr lang="en-US" altLang="ko-KR" sz="1600" dirty="0" smtClean="0"/>
                        <a:t>-37.2</a:t>
                      </a:r>
                      <a:endParaRPr lang="ko-KR" altLang="en-US" sz="1600" dirty="0"/>
                    </a:p>
                  </a:txBody>
                  <a:tcPr/>
                </a:tc>
                <a:tc>
                  <a:txBody>
                    <a:bodyPr/>
                    <a:lstStyle/>
                    <a:p>
                      <a:pPr algn="ctr" latinLnBrk="1"/>
                      <a:r>
                        <a:rPr lang="en-US" altLang="ko-KR" sz="1600" dirty="0" smtClean="0"/>
                        <a:t>-36.3</a:t>
                      </a:r>
                      <a:endParaRPr lang="ko-KR" altLang="en-US" sz="1600" dirty="0"/>
                    </a:p>
                  </a:txBody>
                  <a:tcPr/>
                </a:tc>
                <a:tc>
                  <a:txBody>
                    <a:bodyPr/>
                    <a:lstStyle/>
                    <a:p>
                      <a:pPr algn="ctr" latinLnBrk="1"/>
                      <a:r>
                        <a:rPr lang="en-US" altLang="ko-KR" sz="1600" dirty="0" smtClean="0"/>
                        <a:t>2.5</a:t>
                      </a:r>
                      <a:endParaRPr lang="ko-KR" altLang="en-US" sz="1600" dirty="0"/>
                    </a:p>
                  </a:txBody>
                  <a:tcPr/>
                </a:tc>
              </a:tr>
              <a:tr h="298563">
                <a:tc>
                  <a:txBody>
                    <a:bodyPr/>
                    <a:lstStyle/>
                    <a:p>
                      <a:pPr latinLnBrk="1"/>
                      <a:r>
                        <a:rPr lang="en-US" altLang="ko-KR" sz="1600" dirty="0" smtClean="0"/>
                        <a:t>Net Emission</a:t>
                      </a:r>
                      <a:endParaRPr lang="ko-KR" altLang="en-US" sz="1600" dirty="0"/>
                    </a:p>
                  </a:txBody>
                  <a:tcPr/>
                </a:tc>
                <a:tc>
                  <a:txBody>
                    <a:bodyPr/>
                    <a:lstStyle/>
                    <a:p>
                      <a:pPr algn="ctr" latinLnBrk="1"/>
                      <a:r>
                        <a:rPr lang="en-US" altLang="ko-KR" sz="1600" dirty="0" smtClean="0"/>
                        <a:t>281.6</a:t>
                      </a:r>
                      <a:endParaRPr lang="ko-KR" altLang="en-US" sz="1600" dirty="0"/>
                    </a:p>
                  </a:txBody>
                  <a:tcPr/>
                </a:tc>
                <a:tc>
                  <a:txBody>
                    <a:bodyPr/>
                    <a:lstStyle/>
                    <a:p>
                      <a:pPr algn="ctr" latinLnBrk="1"/>
                      <a:r>
                        <a:rPr lang="en-US" altLang="ko-KR" sz="1600" dirty="0" smtClean="0"/>
                        <a:t>497.1</a:t>
                      </a:r>
                      <a:endParaRPr lang="ko-KR" altLang="en-US" sz="1600" dirty="0"/>
                    </a:p>
                  </a:txBody>
                  <a:tcPr/>
                </a:tc>
                <a:tc>
                  <a:txBody>
                    <a:bodyPr/>
                    <a:lstStyle/>
                    <a:p>
                      <a:pPr algn="ctr" latinLnBrk="1"/>
                      <a:r>
                        <a:rPr lang="en-US" altLang="ko-KR" sz="1600" dirty="0" smtClean="0"/>
                        <a:t>583.7</a:t>
                      </a:r>
                    </a:p>
                  </a:txBody>
                  <a:tcPr/>
                </a:tc>
                <a:tc>
                  <a:txBody>
                    <a:bodyPr/>
                    <a:lstStyle/>
                    <a:p>
                      <a:pPr algn="ctr" latinLnBrk="1"/>
                      <a:r>
                        <a:rPr lang="en-US" altLang="ko-KR" sz="1600" dirty="0" smtClean="0"/>
                        <a:t>4.4</a:t>
                      </a:r>
                      <a:endParaRPr lang="ko-KR" altLang="en-US" sz="1600" dirty="0"/>
                    </a:p>
                  </a:txBody>
                  <a:tcPr/>
                </a:tc>
              </a:tr>
            </a:tbl>
          </a:graphicData>
        </a:graphic>
      </p:graphicFrame>
      <p:sp>
        <p:nvSpPr>
          <p:cNvPr id="6" name="슬라이드 번호 개체 틀 5"/>
          <p:cNvSpPr>
            <a:spLocks noGrp="1"/>
          </p:cNvSpPr>
          <p:nvPr>
            <p:ph type="sldNum" sz="quarter" idx="12"/>
          </p:nvPr>
        </p:nvSpPr>
        <p:spPr/>
        <p:txBody>
          <a:bodyPr/>
          <a:lstStyle/>
          <a:p>
            <a:fld id="{559712C5-A0F4-4180-AD3B-C798071A3324}" type="slidenum">
              <a:rPr lang="ko-KR" altLang="en-US" smtClean="0"/>
              <a:pPr/>
              <a:t>22</a:t>
            </a:fld>
            <a:endParaRPr lang="ko-KR" alt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ormAutofit fontScale="90000"/>
          </a:bodyPr>
          <a:lstStyle/>
          <a:p>
            <a:pPr algn="l"/>
            <a:r>
              <a:rPr lang="en-US" altLang="ko-KR" sz="2400" dirty="0" smtClean="0">
                <a:latin typeface="Arial" pitchFamily="34" charset="0"/>
                <a:cs typeface="Arial" pitchFamily="34" charset="0"/>
              </a:rPr>
              <a:t>             CO2 emissions from fossil fuel combustion(2007)</a:t>
            </a:r>
            <a:br>
              <a:rPr lang="en-US" altLang="ko-KR" sz="2400" dirty="0" smtClean="0">
                <a:latin typeface="Arial" pitchFamily="34" charset="0"/>
                <a:cs typeface="Arial" pitchFamily="34" charset="0"/>
              </a:rPr>
            </a:br>
            <a:r>
              <a:rPr lang="en-US" altLang="ko-KR" sz="2400" dirty="0" smtClean="0">
                <a:latin typeface="Arial" pitchFamily="34" charset="0"/>
                <a:cs typeface="Arial" pitchFamily="34" charset="0"/>
              </a:rPr>
              <a:t>                                                                           </a:t>
            </a:r>
            <a:r>
              <a:rPr lang="en-US" altLang="ko-KR" sz="1600" dirty="0" smtClean="0">
                <a:latin typeface="Arial" pitchFamily="34" charset="0"/>
                <a:cs typeface="Arial" pitchFamily="34" charset="0"/>
              </a:rPr>
              <a:t>Unit: 1000 tCO2eq.</a:t>
            </a:r>
            <a:endParaRPr lang="ko-KR" altLang="en-US" sz="1600" dirty="0">
              <a:latin typeface="Arial" pitchFamily="34" charset="0"/>
              <a:cs typeface="Arial" pitchFamily="34" charset="0"/>
            </a:endParaRPr>
          </a:p>
        </p:txBody>
      </p:sp>
      <p:pic>
        <p:nvPicPr>
          <p:cNvPr id="15363" name="Picture 3"/>
          <p:cNvPicPr>
            <a:picLocks noGrp="1" noChangeAspect="1" noChangeArrowheads="1"/>
          </p:cNvPicPr>
          <p:nvPr>
            <p:ph idx="1"/>
          </p:nvPr>
        </p:nvPicPr>
        <p:blipFill>
          <a:blip r:embed="rId2" cstate="print"/>
          <a:srcRect/>
          <a:stretch>
            <a:fillRect/>
          </a:stretch>
        </p:blipFill>
        <p:spPr bwMode="auto">
          <a:xfrm>
            <a:off x="1691680" y="1124744"/>
            <a:ext cx="6120680" cy="5226529"/>
          </a:xfrm>
          <a:prstGeom prst="rect">
            <a:avLst/>
          </a:prstGeom>
          <a:noFill/>
          <a:ln w="9525">
            <a:noFill/>
            <a:miter lim="800000"/>
            <a:headEnd/>
            <a:tailEnd/>
          </a:ln>
        </p:spPr>
      </p:pic>
      <p:sp>
        <p:nvSpPr>
          <p:cNvPr id="7" name="슬라이드 번호 개체 틀 6"/>
          <p:cNvSpPr>
            <a:spLocks noGrp="1"/>
          </p:cNvSpPr>
          <p:nvPr>
            <p:ph type="sldNum" sz="quarter" idx="12"/>
          </p:nvPr>
        </p:nvSpPr>
        <p:spPr/>
        <p:txBody>
          <a:bodyPr/>
          <a:lstStyle/>
          <a:p>
            <a:fld id="{559712C5-A0F4-4180-AD3B-C798071A3324}" type="slidenum">
              <a:rPr lang="ko-KR" altLang="en-US" smtClean="0"/>
              <a:pPr/>
              <a:t>23</a:t>
            </a:fld>
            <a:endParaRPr lang="ko-KR" alt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noAutofit/>
          </a:bodyPr>
          <a:lstStyle/>
          <a:p>
            <a:r>
              <a:rPr lang="en-US" altLang="ko-KR" sz="3600" dirty="0" smtClean="0">
                <a:solidFill>
                  <a:srgbClr val="C00000"/>
                </a:solidFill>
                <a:latin typeface="Arial" pitchFamily="34" charset="0"/>
                <a:cs typeface="Arial" pitchFamily="34" charset="0"/>
              </a:rPr>
              <a:t>CO2 emission outlook from fossil fuel combustion</a:t>
            </a:r>
            <a:endParaRPr lang="ko-KR" altLang="en-US" sz="3600" dirty="0">
              <a:solidFill>
                <a:srgbClr val="C00000"/>
              </a:solidFill>
            </a:endParaRPr>
          </a:p>
        </p:txBody>
      </p:sp>
      <p:sp>
        <p:nvSpPr>
          <p:cNvPr id="3" name="내용 개체 틀 2"/>
          <p:cNvSpPr>
            <a:spLocks noGrp="1"/>
          </p:cNvSpPr>
          <p:nvPr>
            <p:ph idx="1"/>
          </p:nvPr>
        </p:nvSpPr>
        <p:spPr>
          <a:xfrm>
            <a:off x="467544" y="1988840"/>
            <a:ext cx="8229600" cy="4525963"/>
          </a:xfrm>
        </p:spPr>
        <p:txBody>
          <a:bodyPr>
            <a:normAutofit/>
          </a:bodyPr>
          <a:lstStyle/>
          <a:p>
            <a:pPr>
              <a:buFontTx/>
              <a:buChar char="-"/>
            </a:pPr>
            <a:r>
              <a:rPr lang="en-US" altLang="ko-KR" sz="2800" dirty="0" smtClean="0">
                <a:latin typeface="Arial" pitchFamily="34" charset="0"/>
                <a:cs typeface="Arial" pitchFamily="34" charset="0"/>
              </a:rPr>
              <a:t>Estimated for all economic sectors in 2013 and 2020</a:t>
            </a:r>
          </a:p>
          <a:p>
            <a:pPr>
              <a:buNone/>
            </a:pPr>
            <a:endParaRPr lang="en-US" altLang="ko-KR" sz="1000" dirty="0" smtClean="0">
              <a:latin typeface="Arial" pitchFamily="34" charset="0"/>
              <a:cs typeface="Arial" pitchFamily="34" charset="0"/>
            </a:endParaRPr>
          </a:p>
          <a:p>
            <a:pPr>
              <a:buFontTx/>
              <a:buChar char="-"/>
            </a:pPr>
            <a:r>
              <a:rPr lang="en-US" altLang="ko-KR" sz="2800" dirty="0" smtClean="0">
                <a:latin typeface="Arial" pitchFamily="34" charset="0"/>
                <a:cs typeface="Arial" pitchFamily="34" charset="0"/>
              </a:rPr>
              <a:t>Only CO2 emissions from fossil fuel combustion are estimated</a:t>
            </a:r>
          </a:p>
          <a:p>
            <a:pPr>
              <a:buNone/>
            </a:pPr>
            <a:endParaRPr lang="en-US" altLang="ko-KR" sz="1000" dirty="0" smtClean="0">
              <a:latin typeface="Arial" pitchFamily="34" charset="0"/>
              <a:cs typeface="Arial" pitchFamily="34" charset="0"/>
            </a:endParaRPr>
          </a:p>
          <a:p>
            <a:pPr>
              <a:buFontTx/>
              <a:buChar char="-"/>
            </a:pPr>
            <a:r>
              <a:rPr lang="en-US" altLang="ko-KR" sz="2800" dirty="0" smtClean="0">
                <a:latin typeface="Arial" pitchFamily="34" charset="0"/>
                <a:cs typeface="Arial" pitchFamily="34" charset="0"/>
              </a:rPr>
              <a:t>CO2 emissions from electricity consumption also estimated</a:t>
            </a:r>
            <a:endParaRPr lang="ko-KR" altLang="en-US" sz="2800" dirty="0">
              <a:latin typeface="Arial" pitchFamily="34" charset="0"/>
              <a:cs typeface="Arial" pitchFamily="34" charset="0"/>
            </a:endParaRPr>
          </a:p>
        </p:txBody>
      </p:sp>
      <p:sp>
        <p:nvSpPr>
          <p:cNvPr id="4" name="슬라이드 번호 개체 틀 3"/>
          <p:cNvSpPr>
            <a:spLocks noGrp="1"/>
          </p:cNvSpPr>
          <p:nvPr>
            <p:ph type="sldNum" sz="quarter" idx="12"/>
          </p:nvPr>
        </p:nvSpPr>
        <p:spPr/>
        <p:txBody>
          <a:bodyPr/>
          <a:lstStyle/>
          <a:p>
            <a:fld id="{559712C5-A0F4-4180-AD3B-C798071A3324}" type="slidenum">
              <a:rPr lang="ko-KR" altLang="en-US" smtClean="0"/>
              <a:pPr/>
              <a:t>24</a:t>
            </a:fld>
            <a:endParaRPr lang="ko-KR" alt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922114"/>
          </a:xfrm>
        </p:spPr>
        <p:txBody>
          <a:bodyPr>
            <a:normAutofit/>
          </a:bodyPr>
          <a:lstStyle/>
          <a:p>
            <a:pPr algn="l"/>
            <a:r>
              <a:rPr lang="en-US" altLang="ko-KR" sz="2200" dirty="0" smtClean="0">
                <a:latin typeface="Arial" pitchFamily="34" charset="0"/>
                <a:cs typeface="Arial" pitchFamily="34" charset="0"/>
              </a:rPr>
              <a:t>            CO2 emissions from fossil fuel combustion(2013) </a:t>
            </a:r>
            <a:r>
              <a:rPr lang="en-US" altLang="ko-KR" sz="2400" dirty="0" smtClean="0">
                <a:latin typeface="Arial" pitchFamily="34" charset="0"/>
                <a:cs typeface="Arial" pitchFamily="34" charset="0"/>
              </a:rPr>
              <a:t>                                                                             </a:t>
            </a:r>
            <a:r>
              <a:rPr lang="en-US" altLang="ko-KR" sz="1400" dirty="0" smtClean="0">
                <a:latin typeface="Arial" pitchFamily="34" charset="0"/>
                <a:cs typeface="Arial" pitchFamily="34" charset="0"/>
              </a:rPr>
              <a:t/>
            </a:r>
            <a:br>
              <a:rPr lang="en-US" altLang="ko-KR" sz="1400" dirty="0" smtClean="0">
                <a:latin typeface="Arial" pitchFamily="34" charset="0"/>
                <a:cs typeface="Arial" pitchFamily="34" charset="0"/>
              </a:rPr>
            </a:br>
            <a:r>
              <a:rPr lang="en-US" altLang="ko-KR" sz="1400" dirty="0" smtClean="0">
                <a:latin typeface="Arial" pitchFamily="34" charset="0"/>
                <a:cs typeface="Arial" pitchFamily="34" charset="0"/>
              </a:rPr>
              <a:t>                                                                                                                      Unit: 1000 tCO2eq.</a:t>
            </a:r>
            <a:endParaRPr lang="ko-KR" altLang="en-US" sz="1400" dirty="0"/>
          </a:p>
        </p:txBody>
      </p:sp>
      <p:pic>
        <p:nvPicPr>
          <p:cNvPr id="16386" name="Picture 2"/>
          <p:cNvPicPr>
            <a:picLocks noGrp="1" noChangeAspect="1" noChangeArrowheads="1"/>
          </p:cNvPicPr>
          <p:nvPr>
            <p:ph idx="1"/>
          </p:nvPr>
        </p:nvPicPr>
        <p:blipFill>
          <a:blip r:embed="rId2" cstate="print"/>
          <a:srcRect/>
          <a:stretch>
            <a:fillRect/>
          </a:stretch>
        </p:blipFill>
        <p:spPr bwMode="auto">
          <a:xfrm>
            <a:off x="1403648" y="1124744"/>
            <a:ext cx="6336704" cy="5141370"/>
          </a:xfrm>
          <a:prstGeom prst="rect">
            <a:avLst/>
          </a:prstGeom>
          <a:noFill/>
          <a:ln w="9525">
            <a:noFill/>
            <a:miter lim="800000"/>
            <a:headEnd/>
            <a:tailEnd/>
          </a:ln>
        </p:spPr>
      </p:pic>
      <p:sp>
        <p:nvSpPr>
          <p:cNvPr id="5" name="슬라이드 번호 개체 틀 4"/>
          <p:cNvSpPr>
            <a:spLocks noGrp="1"/>
          </p:cNvSpPr>
          <p:nvPr>
            <p:ph type="sldNum" sz="quarter" idx="12"/>
          </p:nvPr>
        </p:nvSpPr>
        <p:spPr/>
        <p:txBody>
          <a:bodyPr/>
          <a:lstStyle/>
          <a:p>
            <a:fld id="{559712C5-A0F4-4180-AD3B-C798071A3324}" type="slidenum">
              <a:rPr lang="ko-KR" altLang="en-US" smtClean="0"/>
              <a:pPr/>
              <a:t>25</a:t>
            </a:fld>
            <a:endParaRPr lang="ko-KR" alt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922114"/>
          </a:xfrm>
        </p:spPr>
        <p:txBody>
          <a:bodyPr>
            <a:normAutofit/>
          </a:bodyPr>
          <a:lstStyle/>
          <a:p>
            <a:pPr algn="l"/>
            <a:r>
              <a:rPr lang="en-US" altLang="ko-KR" sz="2200" dirty="0" smtClean="0">
                <a:latin typeface="Arial" pitchFamily="34" charset="0"/>
                <a:cs typeface="Arial" pitchFamily="34" charset="0"/>
              </a:rPr>
              <a:t>            CO2 emissions from fossil fuel combustion(2020) </a:t>
            </a:r>
            <a:r>
              <a:rPr lang="en-US" altLang="ko-KR" sz="2400" dirty="0" smtClean="0">
                <a:latin typeface="Arial" pitchFamily="34" charset="0"/>
                <a:cs typeface="Arial" pitchFamily="34" charset="0"/>
              </a:rPr>
              <a:t>                                                                             </a:t>
            </a:r>
            <a:r>
              <a:rPr lang="en-US" altLang="ko-KR" sz="1400" dirty="0" smtClean="0">
                <a:latin typeface="Arial" pitchFamily="34" charset="0"/>
                <a:cs typeface="Arial" pitchFamily="34" charset="0"/>
              </a:rPr>
              <a:t/>
            </a:r>
            <a:br>
              <a:rPr lang="en-US" altLang="ko-KR" sz="1400" dirty="0" smtClean="0">
                <a:latin typeface="Arial" pitchFamily="34" charset="0"/>
                <a:cs typeface="Arial" pitchFamily="34" charset="0"/>
              </a:rPr>
            </a:br>
            <a:r>
              <a:rPr lang="en-US" altLang="ko-KR" sz="1400" dirty="0" smtClean="0">
                <a:latin typeface="Arial" pitchFamily="34" charset="0"/>
                <a:cs typeface="Arial" pitchFamily="34" charset="0"/>
              </a:rPr>
              <a:t>                                                                                                                      Unit: 1000 tCO2eq.</a:t>
            </a:r>
            <a:endParaRPr lang="ko-KR" altLang="en-US" sz="1400" dirty="0"/>
          </a:p>
        </p:txBody>
      </p:sp>
      <p:pic>
        <p:nvPicPr>
          <p:cNvPr id="17410" name="Picture 2"/>
          <p:cNvPicPr>
            <a:picLocks noGrp="1" noChangeAspect="1" noChangeArrowheads="1"/>
          </p:cNvPicPr>
          <p:nvPr>
            <p:ph idx="1"/>
          </p:nvPr>
        </p:nvPicPr>
        <p:blipFill>
          <a:blip r:embed="rId2" cstate="print"/>
          <a:srcRect/>
          <a:stretch>
            <a:fillRect/>
          </a:stretch>
        </p:blipFill>
        <p:spPr bwMode="auto">
          <a:xfrm>
            <a:off x="1331640" y="1196752"/>
            <a:ext cx="6898282" cy="4929411"/>
          </a:xfrm>
          <a:prstGeom prst="rect">
            <a:avLst/>
          </a:prstGeom>
          <a:noFill/>
          <a:ln w="9525">
            <a:noFill/>
            <a:miter lim="800000"/>
            <a:headEnd/>
            <a:tailEnd/>
          </a:ln>
        </p:spPr>
      </p:pic>
      <p:sp>
        <p:nvSpPr>
          <p:cNvPr id="6" name="슬라이드 번호 개체 틀 5"/>
          <p:cNvSpPr>
            <a:spLocks noGrp="1"/>
          </p:cNvSpPr>
          <p:nvPr>
            <p:ph type="sldNum" sz="quarter" idx="12"/>
          </p:nvPr>
        </p:nvSpPr>
        <p:spPr/>
        <p:txBody>
          <a:bodyPr/>
          <a:lstStyle/>
          <a:p>
            <a:fld id="{559712C5-A0F4-4180-AD3B-C798071A3324}" type="slidenum">
              <a:rPr lang="ko-KR" altLang="en-US" smtClean="0"/>
              <a:pPr/>
              <a:t>26</a:t>
            </a:fld>
            <a:endParaRPr lang="ko-KR" alt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467544" y="548680"/>
            <a:ext cx="8229600" cy="922114"/>
          </a:xfrm>
        </p:spPr>
        <p:txBody>
          <a:bodyPr>
            <a:noAutofit/>
          </a:bodyPr>
          <a:lstStyle/>
          <a:p>
            <a:pPr>
              <a:lnSpc>
                <a:spcPts val="3500"/>
              </a:lnSpc>
            </a:pPr>
            <a:r>
              <a:rPr lang="en-US" altLang="ko-KR" sz="3600" b="1" dirty="0" smtClean="0">
                <a:solidFill>
                  <a:srgbClr val="0070C0"/>
                </a:solidFill>
                <a:latin typeface="Arial" pitchFamily="34" charset="0"/>
                <a:cs typeface="Arial" pitchFamily="34" charset="0"/>
              </a:rPr>
              <a:t>Estimation of the economic effects</a:t>
            </a:r>
            <a:endParaRPr lang="ko-KR" altLang="en-US" sz="3600" b="1" dirty="0">
              <a:solidFill>
                <a:srgbClr val="0070C0"/>
              </a:solidFill>
              <a:latin typeface="Arial" pitchFamily="34" charset="0"/>
              <a:cs typeface="Arial" pitchFamily="34" charset="0"/>
            </a:endParaRPr>
          </a:p>
        </p:txBody>
      </p:sp>
      <p:sp>
        <p:nvSpPr>
          <p:cNvPr id="3" name="내용 개체 틀 2"/>
          <p:cNvSpPr>
            <a:spLocks noGrp="1"/>
          </p:cNvSpPr>
          <p:nvPr>
            <p:ph idx="1"/>
          </p:nvPr>
        </p:nvSpPr>
        <p:spPr>
          <a:xfrm>
            <a:off x="457200" y="1556792"/>
            <a:ext cx="8229600" cy="4680520"/>
          </a:xfrm>
        </p:spPr>
        <p:txBody>
          <a:bodyPr>
            <a:normAutofit fontScale="92500"/>
          </a:bodyPr>
          <a:lstStyle/>
          <a:p>
            <a:pPr>
              <a:buNone/>
            </a:pPr>
            <a:r>
              <a:rPr lang="en-US" altLang="ko-KR" b="1" dirty="0" smtClean="0">
                <a:solidFill>
                  <a:srgbClr val="C00000"/>
                </a:solidFill>
                <a:latin typeface="Arial" pitchFamily="34" charset="0"/>
                <a:cs typeface="Arial" pitchFamily="34" charset="0"/>
              </a:rPr>
              <a:t>ETS Scenario</a:t>
            </a:r>
          </a:p>
          <a:p>
            <a:pPr>
              <a:buNone/>
            </a:pPr>
            <a:endParaRPr lang="en-US" altLang="ko-KR" sz="1100" b="1" dirty="0">
              <a:solidFill>
                <a:srgbClr val="C00000"/>
              </a:solidFill>
              <a:latin typeface="Arial" pitchFamily="34" charset="0"/>
              <a:cs typeface="Arial" pitchFamily="34" charset="0"/>
            </a:endParaRPr>
          </a:p>
          <a:p>
            <a:pPr>
              <a:buFontTx/>
              <a:buChar char="-"/>
            </a:pPr>
            <a:r>
              <a:rPr lang="en-US" altLang="ko-KR" sz="2400" dirty="0" smtClean="0">
                <a:latin typeface="Arial" pitchFamily="34" charset="0"/>
                <a:cs typeface="Arial" pitchFamily="34" charset="0"/>
              </a:rPr>
              <a:t>Reduction Cap scenario(reduction relative to the BAU level)</a:t>
            </a:r>
          </a:p>
          <a:p>
            <a:pPr>
              <a:buNone/>
            </a:pPr>
            <a:endParaRPr lang="en-US" altLang="ko-KR" sz="900" dirty="0" smtClean="0">
              <a:latin typeface="Arial" pitchFamily="34" charset="0"/>
              <a:cs typeface="Arial" pitchFamily="34" charset="0"/>
            </a:endParaRPr>
          </a:p>
          <a:p>
            <a:pPr>
              <a:buNone/>
            </a:pPr>
            <a:r>
              <a:rPr lang="en-US" altLang="ko-KR" sz="2400" dirty="0">
                <a:latin typeface="Arial" pitchFamily="34" charset="0"/>
                <a:cs typeface="Arial" pitchFamily="34" charset="0"/>
                <a:sym typeface="Symbol"/>
              </a:rPr>
              <a:t> </a:t>
            </a:r>
            <a:r>
              <a:rPr lang="en-US" altLang="ko-KR" sz="2400" dirty="0" smtClean="0">
                <a:latin typeface="Arial" pitchFamily="34" charset="0"/>
                <a:cs typeface="Arial" pitchFamily="34" charset="0"/>
                <a:sym typeface="Symbol"/>
              </a:rPr>
              <a:t>  </a:t>
            </a:r>
            <a:r>
              <a:rPr lang="en-US" altLang="ko-KR" sz="2400" dirty="0" smtClean="0">
                <a:latin typeface="Arial" pitchFamily="34" charset="0"/>
                <a:cs typeface="Arial" pitchFamily="34" charset="0"/>
              </a:rPr>
              <a:t>Manufacturing: 3% and 6% in 2013</a:t>
            </a:r>
          </a:p>
          <a:p>
            <a:pPr>
              <a:buNone/>
            </a:pPr>
            <a:r>
              <a:rPr lang="en-US" altLang="ko-KR" sz="2400" dirty="0" smtClean="0">
                <a:latin typeface="Arial" pitchFamily="34" charset="0"/>
                <a:cs typeface="Arial" pitchFamily="34" charset="0"/>
              </a:rPr>
              <a:t>                             10% and 20% in 2020</a:t>
            </a:r>
          </a:p>
          <a:p>
            <a:pPr>
              <a:buNone/>
            </a:pPr>
            <a:r>
              <a:rPr lang="en-US" altLang="ko-KR" sz="2400" dirty="0">
                <a:latin typeface="Arial" pitchFamily="34" charset="0"/>
                <a:cs typeface="Arial" pitchFamily="34" charset="0"/>
              </a:rPr>
              <a:t> </a:t>
            </a:r>
            <a:r>
              <a:rPr lang="en-US" altLang="ko-KR" sz="2400" dirty="0" smtClean="0">
                <a:latin typeface="Arial" pitchFamily="34" charset="0"/>
                <a:cs typeface="Arial" pitchFamily="34" charset="0"/>
                <a:sym typeface="Symbol"/>
              </a:rPr>
              <a:t>  Power sector: </a:t>
            </a:r>
            <a:r>
              <a:rPr lang="en-US" altLang="ko-KR" sz="2400" dirty="0" smtClean="0">
                <a:latin typeface="Arial" pitchFamily="34" charset="0"/>
                <a:cs typeface="Arial" pitchFamily="34" charset="0"/>
                <a:sym typeface="Symbol"/>
              </a:rPr>
              <a:t>2% </a:t>
            </a:r>
            <a:r>
              <a:rPr lang="en-US" altLang="ko-KR" sz="2400" dirty="0" smtClean="0">
                <a:latin typeface="Arial" pitchFamily="34" charset="0"/>
                <a:cs typeface="Arial" pitchFamily="34" charset="0"/>
                <a:sym typeface="Symbol"/>
              </a:rPr>
              <a:t>and </a:t>
            </a:r>
            <a:r>
              <a:rPr lang="en-US" altLang="ko-KR" sz="2400" dirty="0" smtClean="0">
                <a:latin typeface="Arial" pitchFamily="34" charset="0"/>
                <a:cs typeface="Arial" pitchFamily="34" charset="0"/>
                <a:sym typeface="Symbol"/>
              </a:rPr>
              <a:t>4% </a:t>
            </a:r>
            <a:r>
              <a:rPr lang="en-US" altLang="ko-KR" sz="2400" dirty="0" smtClean="0">
                <a:latin typeface="Arial" pitchFamily="34" charset="0"/>
                <a:cs typeface="Arial" pitchFamily="34" charset="0"/>
                <a:sym typeface="Symbol"/>
              </a:rPr>
              <a:t>in 2013</a:t>
            </a:r>
          </a:p>
          <a:p>
            <a:pPr>
              <a:buNone/>
            </a:pPr>
            <a:r>
              <a:rPr lang="en-US" altLang="ko-KR" sz="2400" dirty="0" smtClean="0">
                <a:latin typeface="Arial" pitchFamily="34" charset="0"/>
                <a:cs typeface="Arial" pitchFamily="34" charset="0"/>
                <a:sym typeface="Symbol"/>
              </a:rPr>
              <a:t>                            </a:t>
            </a:r>
            <a:r>
              <a:rPr lang="en-US" altLang="ko-KR" sz="2400" dirty="0" smtClean="0">
                <a:latin typeface="Arial" pitchFamily="34" charset="0"/>
                <a:cs typeface="Arial" pitchFamily="34" charset="0"/>
                <a:sym typeface="Symbol"/>
              </a:rPr>
              <a:t>4% </a:t>
            </a:r>
            <a:r>
              <a:rPr lang="en-US" altLang="ko-KR" sz="2400" smtClean="0">
                <a:latin typeface="Arial" pitchFamily="34" charset="0"/>
                <a:cs typeface="Arial" pitchFamily="34" charset="0"/>
                <a:sym typeface="Symbol"/>
              </a:rPr>
              <a:t>and </a:t>
            </a:r>
            <a:r>
              <a:rPr lang="en-US" altLang="ko-KR" sz="2400" smtClean="0">
                <a:latin typeface="Arial" pitchFamily="34" charset="0"/>
                <a:cs typeface="Arial" pitchFamily="34" charset="0"/>
                <a:sym typeface="Symbol"/>
              </a:rPr>
              <a:t>8% </a:t>
            </a:r>
            <a:r>
              <a:rPr lang="en-US" altLang="ko-KR" sz="2400" dirty="0" smtClean="0">
                <a:latin typeface="Arial" pitchFamily="34" charset="0"/>
                <a:cs typeface="Arial" pitchFamily="34" charset="0"/>
                <a:sym typeface="Symbol"/>
              </a:rPr>
              <a:t>in 2020</a:t>
            </a:r>
          </a:p>
          <a:p>
            <a:pPr>
              <a:buNone/>
            </a:pPr>
            <a:endParaRPr lang="en-US" altLang="ko-KR" sz="1200" dirty="0" smtClean="0">
              <a:latin typeface="Arial" pitchFamily="34" charset="0"/>
              <a:cs typeface="Arial" pitchFamily="34" charset="0"/>
              <a:sym typeface="Symbol"/>
            </a:endParaRPr>
          </a:p>
          <a:p>
            <a:pPr>
              <a:buNone/>
            </a:pPr>
            <a:endParaRPr lang="en-US" altLang="ko-KR" sz="800" dirty="0">
              <a:latin typeface="Arial" pitchFamily="34" charset="0"/>
              <a:cs typeface="Arial" pitchFamily="34" charset="0"/>
              <a:sym typeface="Symbol"/>
            </a:endParaRPr>
          </a:p>
          <a:p>
            <a:pPr>
              <a:buFontTx/>
              <a:buChar char="-"/>
            </a:pPr>
            <a:r>
              <a:rPr lang="en-US" altLang="ko-KR" sz="2400" dirty="0" smtClean="0">
                <a:latin typeface="Arial" pitchFamily="34" charset="0"/>
                <a:cs typeface="Arial" pitchFamily="34" charset="0"/>
                <a:sym typeface="Symbol"/>
              </a:rPr>
              <a:t>Allocation of the emission right</a:t>
            </a:r>
          </a:p>
          <a:p>
            <a:pPr>
              <a:buNone/>
            </a:pPr>
            <a:r>
              <a:rPr lang="en-US" altLang="ko-KR" sz="2400" dirty="0" smtClean="0">
                <a:latin typeface="Arial" pitchFamily="34" charset="0"/>
                <a:cs typeface="Arial" pitchFamily="34" charset="0"/>
                <a:sym typeface="Symbol"/>
              </a:rPr>
              <a:t>   Grandfathering in 2013</a:t>
            </a:r>
          </a:p>
          <a:p>
            <a:pPr>
              <a:buNone/>
            </a:pPr>
            <a:r>
              <a:rPr lang="en-US" altLang="ko-KR" sz="2400" dirty="0" smtClean="0">
                <a:latin typeface="Arial" pitchFamily="34" charset="0"/>
                <a:cs typeface="Arial" pitchFamily="34" charset="0"/>
                <a:sym typeface="Symbol"/>
              </a:rPr>
              <a:t>   Grandfathering and 50% auction scenario in 2020</a:t>
            </a:r>
          </a:p>
          <a:p>
            <a:pPr>
              <a:buNone/>
            </a:pPr>
            <a:endParaRPr lang="en-US" altLang="ko-KR" sz="2400" dirty="0" smtClean="0">
              <a:latin typeface="Arial" pitchFamily="34" charset="0"/>
              <a:cs typeface="Arial" pitchFamily="34" charset="0"/>
              <a:sym typeface="Symbol"/>
            </a:endParaRPr>
          </a:p>
          <a:p>
            <a:pPr>
              <a:buNone/>
            </a:pPr>
            <a:endParaRPr lang="ko-KR" altLang="en-US" sz="2400" dirty="0">
              <a:latin typeface="Arial" pitchFamily="34" charset="0"/>
              <a:cs typeface="Arial" pitchFamily="34" charset="0"/>
            </a:endParaRPr>
          </a:p>
        </p:txBody>
      </p:sp>
      <p:sp>
        <p:nvSpPr>
          <p:cNvPr id="4" name="슬라이드 번호 개체 틀 3"/>
          <p:cNvSpPr>
            <a:spLocks noGrp="1"/>
          </p:cNvSpPr>
          <p:nvPr>
            <p:ph type="sldNum" sz="quarter" idx="12"/>
          </p:nvPr>
        </p:nvSpPr>
        <p:spPr/>
        <p:txBody>
          <a:bodyPr/>
          <a:lstStyle/>
          <a:p>
            <a:fld id="{559712C5-A0F4-4180-AD3B-C798071A3324}" type="slidenum">
              <a:rPr lang="ko-KR" altLang="en-US" smtClean="0"/>
              <a:pPr/>
              <a:t>27</a:t>
            </a:fld>
            <a:endParaRPr lang="ko-KR" alt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슬라이드 번호 개체 틀 3"/>
          <p:cNvSpPr>
            <a:spLocks noGrp="1"/>
          </p:cNvSpPr>
          <p:nvPr>
            <p:ph type="sldNum" sz="quarter" idx="12"/>
          </p:nvPr>
        </p:nvSpPr>
        <p:spPr/>
        <p:txBody>
          <a:bodyPr/>
          <a:lstStyle/>
          <a:p>
            <a:fld id="{559712C5-A0F4-4180-AD3B-C798071A3324}" type="slidenum">
              <a:rPr lang="ko-KR" altLang="en-US" smtClean="0"/>
              <a:pPr/>
              <a:t>28</a:t>
            </a:fld>
            <a:endParaRPr lang="ko-KR" altLang="en-US"/>
          </a:p>
        </p:txBody>
      </p:sp>
      <p:sp>
        <p:nvSpPr>
          <p:cNvPr id="6" name="내용 개체 틀 5"/>
          <p:cNvSpPr>
            <a:spLocks noGrp="1"/>
          </p:cNvSpPr>
          <p:nvPr>
            <p:ph idx="1"/>
          </p:nvPr>
        </p:nvSpPr>
        <p:spPr>
          <a:xfrm>
            <a:off x="457200" y="908720"/>
            <a:ext cx="8229600" cy="5217443"/>
          </a:xfrm>
        </p:spPr>
        <p:txBody>
          <a:bodyPr>
            <a:normAutofit/>
          </a:bodyPr>
          <a:lstStyle/>
          <a:p>
            <a:pPr>
              <a:buNone/>
            </a:pPr>
            <a:r>
              <a:rPr lang="en-US" altLang="ko-KR" sz="2400" dirty="0" smtClean="0">
                <a:latin typeface="Arial Unicode MS" pitchFamily="50" charset="-127"/>
                <a:ea typeface="Arial Unicode MS" pitchFamily="50" charset="-127"/>
                <a:cs typeface="Arial Unicode MS" pitchFamily="50" charset="-127"/>
              </a:rPr>
              <a:t>&lt;Scenario&gt;</a:t>
            </a:r>
          </a:p>
          <a:p>
            <a:pPr>
              <a:buNone/>
            </a:pPr>
            <a:endParaRPr lang="ko-KR" altLang="en-US" sz="2400" dirty="0">
              <a:latin typeface="Arial Unicode MS" pitchFamily="50" charset="-127"/>
              <a:ea typeface="Arial Unicode MS" pitchFamily="50" charset="-127"/>
              <a:cs typeface="Arial Unicode MS" pitchFamily="50" charset="-127"/>
            </a:endParaRPr>
          </a:p>
        </p:txBody>
      </p:sp>
      <p:graphicFrame>
        <p:nvGraphicFramePr>
          <p:cNvPr id="7" name="표 6"/>
          <p:cNvGraphicFramePr>
            <a:graphicFrameLocks noGrp="1"/>
          </p:cNvGraphicFramePr>
          <p:nvPr/>
        </p:nvGraphicFramePr>
        <p:xfrm>
          <a:off x="611560" y="1484784"/>
          <a:ext cx="7488834" cy="2953374"/>
        </p:xfrm>
        <a:graphic>
          <a:graphicData uri="http://schemas.openxmlformats.org/drawingml/2006/table">
            <a:tbl>
              <a:tblPr firstRow="1" bandRow="1">
                <a:tableStyleId>{5C22544A-7EE6-4342-B048-85BDC9FD1C3A}</a:tableStyleId>
              </a:tblPr>
              <a:tblGrid>
                <a:gridCol w="973067"/>
                <a:gridCol w="1523211"/>
                <a:gridCol w="1248139"/>
                <a:gridCol w="1248139"/>
                <a:gridCol w="2496278"/>
              </a:tblGrid>
              <a:tr h="365236">
                <a:tc rowSpan="2">
                  <a:txBody>
                    <a:bodyPr/>
                    <a:lstStyle/>
                    <a:p>
                      <a:pPr latinLnBrk="1"/>
                      <a:endParaRPr lang="ko-KR" altLang="en-US" dirty="0"/>
                    </a:p>
                  </a:txBody>
                  <a:tcPr/>
                </a:tc>
                <a:tc rowSpan="2">
                  <a:txBody>
                    <a:bodyPr/>
                    <a:lstStyle/>
                    <a:p>
                      <a:pPr latinLnBrk="1"/>
                      <a:r>
                        <a:rPr lang="en-US" altLang="ko-KR" dirty="0" smtClean="0"/>
                        <a:t>Scenario</a:t>
                      </a:r>
                      <a:endParaRPr lang="ko-KR" altLang="en-US" dirty="0"/>
                    </a:p>
                  </a:txBody>
                  <a:tcPr/>
                </a:tc>
                <a:tc gridSpan="2">
                  <a:txBody>
                    <a:bodyPr/>
                    <a:lstStyle/>
                    <a:p>
                      <a:pPr latinLnBrk="1"/>
                      <a:r>
                        <a:rPr lang="en-US" altLang="ko-KR" dirty="0" smtClean="0"/>
                        <a:t>Reduction rate(%)</a:t>
                      </a:r>
                      <a:endParaRPr lang="ko-KR" altLang="en-US" dirty="0"/>
                    </a:p>
                  </a:txBody>
                  <a:tcPr/>
                </a:tc>
                <a:tc hMerge="1">
                  <a:txBody>
                    <a:bodyPr/>
                    <a:lstStyle/>
                    <a:p>
                      <a:pPr latinLnBrk="1"/>
                      <a:endParaRPr lang="ko-KR" altLang="en-US" dirty="0"/>
                    </a:p>
                  </a:txBody>
                  <a:tcPr/>
                </a:tc>
                <a:tc rowSpan="2">
                  <a:txBody>
                    <a:bodyPr/>
                    <a:lstStyle/>
                    <a:p>
                      <a:pPr latinLnBrk="1"/>
                      <a:r>
                        <a:rPr lang="en-US" altLang="ko-KR" dirty="0" smtClean="0"/>
                        <a:t>Credit Allocation</a:t>
                      </a:r>
                      <a:endParaRPr lang="ko-KR" altLang="en-US" dirty="0"/>
                    </a:p>
                  </a:txBody>
                  <a:tcPr anchor="ctr"/>
                </a:tc>
              </a:tr>
              <a:tr h="365236">
                <a:tc vMerge="1">
                  <a:txBody>
                    <a:bodyPr/>
                    <a:lstStyle/>
                    <a:p>
                      <a:pPr latinLnBrk="1"/>
                      <a:endParaRPr lang="ko-KR" altLang="en-US"/>
                    </a:p>
                  </a:txBody>
                  <a:tcPr/>
                </a:tc>
                <a:tc vMerge="1">
                  <a:txBody>
                    <a:bodyPr/>
                    <a:lstStyle/>
                    <a:p>
                      <a:pPr latinLnBrk="1"/>
                      <a:endParaRPr lang="ko-KR" altLang="en-US"/>
                    </a:p>
                  </a:txBody>
                  <a:tcPr/>
                </a:tc>
                <a:tc>
                  <a:txBody>
                    <a:bodyPr/>
                    <a:lstStyle/>
                    <a:p>
                      <a:pPr latinLnBrk="1"/>
                      <a:r>
                        <a:rPr lang="en-US" altLang="ko-KR" dirty="0" smtClean="0"/>
                        <a:t>Mfg.</a:t>
                      </a:r>
                      <a:endParaRPr lang="ko-KR" altLang="en-US" dirty="0"/>
                    </a:p>
                  </a:txBody>
                  <a:tcPr/>
                </a:tc>
                <a:tc>
                  <a:txBody>
                    <a:bodyPr/>
                    <a:lstStyle/>
                    <a:p>
                      <a:pPr latinLnBrk="1"/>
                      <a:r>
                        <a:rPr lang="en-US" altLang="ko-KR" dirty="0" smtClean="0"/>
                        <a:t>Power</a:t>
                      </a:r>
                      <a:endParaRPr lang="ko-KR" altLang="en-US" dirty="0"/>
                    </a:p>
                  </a:txBody>
                  <a:tcPr/>
                </a:tc>
                <a:tc vMerge="1">
                  <a:txBody>
                    <a:bodyPr/>
                    <a:lstStyle/>
                    <a:p>
                      <a:pPr latinLnBrk="1"/>
                      <a:endParaRPr lang="ko-KR" altLang="en-US" dirty="0"/>
                    </a:p>
                  </a:txBody>
                  <a:tcPr/>
                </a:tc>
              </a:tr>
              <a:tr h="370309">
                <a:tc rowSpan="2">
                  <a:txBody>
                    <a:bodyPr/>
                    <a:lstStyle/>
                    <a:p>
                      <a:pPr latinLnBrk="1"/>
                      <a:r>
                        <a:rPr lang="en-US" altLang="ko-KR" dirty="0" smtClean="0"/>
                        <a:t>2013</a:t>
                      </a:r>
                      <a:endParaRPr lang="ko-KR" altLang="en-US" dirty="0"/>
                    </a:p>
                  </a:txBody>
                  <a:tcPr anchor="ctr"/>
                </a:tc>
                <a:tc>
                  <a:txBody>
                    <a:bodyPr/>
                    <a:lstStyle/>
                    <a:p>
                      <a:pPr latinLnBrk="1"/>
                      <a:r>
                        <a:rPr lang="en-US" altLang="ko-KR" dirty="0" smtClean="0"/>
                        <a:t>A-1</a:t>
                      </a:r>
                      <a:endParaRPr lang="ko-KR" altLang="en-US" dirty="0"/>
                    </a:p>
                  </a:txBody>
                  <a:tcPr/>
                </a:tc>
                <a:tc>
                  <a:txBody>
                    <a:bodyPr/>
                    <a:lstStyle/>
                    <a:p>
                      <a:pPr latinLnBrk="1"/>
                      <a:r>
                        <a:rPr lang="en-US" altLang="ko-KR" dirty="0" smtClean="0"/>
                        <a:t>3</a:t>
                      </a:r>
                      <a:endParaRPr lang="ko-KR" altLang="en-US" dirty="0"/>
                    </a:p>
                  </a:txBody>
                  <a:tcPr/>
                </a:tc>
                <a:tc>
                  <a:txBody>
                    <a:bodyPr/>
                    <a:lstStyle/>
                    <a:p>
                      <a:pPr latinLnBrk="1"/>
                      <a:r>
                        <a:rPr lang="en-US" altLang="ko-KR" dirty="0" smtClean="0"/>
                        <a:t>2</a:t>
                      </a:r>
                      <a:endParaRPr lang="ko-KR" altLang="en-US" dirty="0"/>
                    </a:p>
                  </a:txBody>
                  <a:tcPr/>
                </a:tc>
                <a:tc>
                  <a:txBody>
                    <a:bodyPr/>
                    <a:lstStyle/>
                    <a:p>
                      <a:pPr latinLnBrk="1"/>
                      <a:r>
                        <a:rPr lang="en-US" altLang="ko-KR" dirty="0" smtClean="0"/>
                        <a:t>grandfathering</a:t>
                      </a:r>
                      <a:endParaRPr lang="ko-KR" altLang="en-US" dirty="0"/>
                    </a:p>
                  </a:txBody>
                  <a:tcPr/>
                </a:tc>
              </a:tr>
              <a:tr h="370309">
                <a:tc vMerge="1">
                  <a:txBody>
                    <a:bodyPr/>
                    <a:lstStyle/>
                    <a:p>
                      <a:pPr latinLnBrk="1"/>
                      <a:endParaRPr lang="ko-KR" altLang="en-US" dirty="0"/>
                    </a:p>
                  </a:txBody>
                  <a:tcPr/>
                </a:tc>
                <a:tc>
                  <a:txBody>
                    <a:bodyPr/>
                    <a:lstStyle/>
                    <a:p>
                      <a:pPr latinLnBrk="1"/>
                      <a:r>
                        <a:rPr lang="en-US" altLang="ko-KR" dirty="0" smtClean="0"/>
                        <a:t>A-2</a:t>
                      </a:r>
                      <a:endParaRPr lang="ko-KR" altLang="en-US" dirty="0"/>
                    </a:p>
                  </a:txBody>
                  <a:tcPr/>
                </a:tc>
                <a:tc>
                  <a:txBody>
                    <a:bodyPr/>
                    <a:lstStyle/>
                    <a:p>
                      <a:pPr latinLnBrk="1"/>
                      <a:r>
                        <a:rPr lang="en-US" altLang="ko-KR" dirty="0" smtClean="0"/>
                        <a:t>6</a:t>
                      </a:r>
                      <a:endParaRPr lang="ko-KR" altLang="en-US" dirty="0"/>
                    </a:p>
                  </a:txBody>
                  <a:tcPr/>
                </a:tc>
                <a:tc>
                  <a:txBody>
                    <a:bodyPr/>
                    <a:lstStyle/>
                    <a:p>
                      <a:pPr latinLnBrk="1"/>
                      <a:r>
                        <a:rPr lang="en-US" altLang="ko-KR" dirty="0" smtClean="0"/>
                        <a:t>4</a:t>
                      </a:r>
                      <a:endParaRPr lang="ko-KR" altLang="en-US" dirty="0"/>
                    </a:p>
                  </a:txBody>
                  <a:tcP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dirty="0" smtClean="0"/>
                        <a:t>grandfathering</a:t>
                      </a:r>
                      <a:endParaRPr lang="ko-KR" altLang="en-US" dirty="0"/>
                    </a:p>
                  </a:txBody>
                  <a:tcPr/>
                </a:tc>
              </a:tr>
              <a:tr h="370309">
                <a:tc rowSpan="4">
                  <a:txBody>
                    <a:bodyPr/>
                    <a:lstStyle/>
                    <a:p>
                      <a:pPr latinLnBrk="1"/>
                      <a:r>
                        <a:rPr lang="en-US" altLang="ko-KR" dirty="0" smtClean="0"/>
                        <a:t>2020</a:t>
                      </a:r>
                      <a:endParaRPr lang="ko-KR" altLang="en-US" dirty="0"/>
                    </a:p>
                  </a:txBody>
                  <a:tcPr anchor="ctr"/>
                </a:tc>
                <a:tc>
                  <a:txBody>
                    <a:bodyPr/>
                    <a:lstStyle/>
                    <a:p>
                      <a:pPr latinLnBrk="1"/>
                      <a:r>
                        <a:rPr lang="en-US" altLang="ko-KR" dirty="0" smtClean="0"/>
                        <a:t>B-11</a:t>
                      </a:r>
                      <a:endParaRPr lang="ko-KR" altLang="en-US" dirty="0"/>
                    </a:p>
                  </a:txBody>
                  <a:tcPr/>
                </a:tc>
                <a:tc>
                  <a:txBody>
                    <a:bodyPr/>
                    <a:lstStyle/>
                    <a:p>
                      <a:pPr latinLnBrk="1"/>
                      <a:r>
                        <a:rPr lang="en-US" altLang="ko-KR" dirty="0" smtClean="0"/>
                        <a:t>10</a:t>
                      </a:r>
                      <a:endParaRPr lang="ko-KR" altLang="en-US" dirty="0"/>
                    </a:p>
                  </a:txBody>
                  <a:tcPr/>
                </a:tc>
                <a:tc>
                  <a:txBody>
                    <a:bodyPr/>
                    <a:lstStyle/>
                    <a:p>
                      <a:pPr latinLnBrk="1"/>
                      <a:r>
                        <a:rPr lang="en-US" altLang="ko-KR" dirty="0" smtClean="0"/>
                        <a:t>4</a:t>
                      </a:r>
                      <a:endParaRPr lang="ko-KR" altLang="en-US" dirty="0"/>
                    </a:p>
                  </a:txBody>
                  <a:tcP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dirty="0" smtClean="0"/>
                        <a:t>grandfathering</a:t>
                      </a:r>
                      <a:endParaRPr lang="ko-KR" altLang="en-US" dirty="0"/>
                    </a:p>
                  </a:txBody>
                  <a:tcPr/>
                </a:tc>
              </a:tr>
              <a:tr h="370309">
                <a:tc vMerge="1">
                  <a:txBody>
                    <a:bodyPr/>
                    <a:lstStyle/>
                    <a:p>
                      <a:pPr latinLnBrk="1"/>
                      <a:endParaRPr lang="ko-KR" altLang="en-US" dirty="0"/>
                    </a:p>
                  </a:txBody>
                  <a:tcPr/>
                </a:tc>
                <a:tc>
                  <a:txBody>
                    <a:bodyPr/>
                    <a:lstStyle/>
                    <a:p>
                      <a:pPr latinLnBrk="1"/>
                      <a:r>
                        <a:rPr lang="en-US" altLang="ko-KR" dirty="0" smtClean="0"/>
                        <a:t>B-12</a:t>
                      </a:r>
                      <a:endParaRPr lang="ko-KR" altLang="en-US" dirty="0"/>
                    </a:p>
                  </a:txBody>
                  <a:tcPr/>
                </a:tc>
                <a:tc>
                  <a:txBody>
                    <a:bodyPr/>
                    <a:lstStyle/>
                    <a:p>
                      <a:pPr latinLnBrk="1"/>
                      <a:r>
                        <a:rPr lang="en-US" altLang="ko-KR" dirty="0" smtClean="0"/>
                        <a:t>20</a:t>
                      </a:r>
                      <a:endParaRPr lang="ko-KR" altLang="en-US" dirty="0"/>
                    </a:p>
                  </a:txBody>
                  <a:tcPr/>
                </a:tc>
                <a:tc>
                  <a:txBody>
                    <a:bodyPr/>
                    <a:lstStyle/>
                    <a:p>
                      <a:pPr latinLnBrk="1"/>
                      <a:r>
                        <a:rPr lang="en-US" altLang="ko-KR" dirty="0" smtClean="0"/>
                        <a:t>8</a:t>
                      </a:r>
                      <a:endParaRPr lang="ko-KR" altLang="en-US" dirty="0"/>
                    </a:p>
                  </a:txBody>
                  <a:tcP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dirty="0" smtClean="0"/>
                        <a:t>grandfathering</a:t>
                      </a:r>
                      <a:endParaRPr lang="ko-KR" altLang="en-US" dirty="0"/>
                    </a:p>
                  </a:txBody>
                  <a:tcPr/>
                </a:tc>
              </a:tr>
              <a:tr h="370309">
                <a:tc vMerge="1">
                  <a:txBody>
                    <a:bodyPr/>
                    <a:lstStyle/>
                    <a:p>
                      <a:pPr latinLnBrk="1"/>
                      <a:endParaRPr lang="ko-KR" altLang="en-US" dirty="0"/>
                    </a:p>
                  </a:txBody>
                  <a:tcPr/>
                </a:tc>
                <a:tc>
                  <a:txBody>
                    <a:bodyPr/>
                    <a:lstStyle/>
                    <a:p>
                      <a:pPr latinLnBrk="1"/>
                      <a:r>
                        <a:rPr lang="en-US" altLang="ko-KR" dirty="0" smtClean="0"/>
                        <a:t>B-21</a:t>
                      </a:r>
                      <a:endParaRPr lang="ko-KR" altLang="en-US" dirty="0"/>
                    </a:p>
                  </a:txBody>
                  <a:tcPr/>
                </a:tc>
                <a:tc>
                  <a:txBody>
                    <a:bodyPr/>
                    <a:lstStyle/>
                    <a:p>
                      <a:pPr latinLnBrk="1"/>
                      <a:r>
                        <a:rPr lang="en-US" altLang="ko-KR" dirty="0" smtClean="0"/>
                        <a:t>10</a:t>
                      </a:r>
                      <a:endParaRPr lang="ko-KR" altLang="en-US" dirty="0"/>
                    </a:p>
                  </a:txBody>
                  <a:tcPr/>
                </a:tc>
                <a:tc>
                  <a:txBody>
                    <a:bodyPr/>
                    <a:lstStyle/>
                    <a:p>
                      <a:pPr latinLnBrk="1"/>
                      <a:r>
                        <a:rPr lang="en-US" altLang="ko-KR" dirty="0" smtClean="0"/>
                        <a:t>4</a:t>
                      </a:r>
                      <a:endParaRPr lang="ko-KR" altLang="en-US" dirty="0"/>
                    </a:p>
                  </a:txBody>
                  <a:tcPr/>
                </a:tc>
                <a:tc>
                  <a:txBody>
                    <a:bodyPr/>
                    <a:lstStyle/>
                    <a:p>
                      <a:pPr latinLnBrk="1"/>
                      <a:r>
                        <a:rPr lang="en-US" altLang="ko-KR" dirty="0" smtClean="0"/>
                        <a:t>50%</a:t>
                      </a:r>
                      <a:r>
                        <a:rPr lang="en-US" altLang="ko-KR" baseline="0" dirty="0" smtClean="0"/>
                        <a:t> auction</a:t>
                      </a:r>
                      <a:endParaRPr lang="ko-KR" altLang="en-US" dirty="0"/>
                    </a:p>
                  </a:txBody>
                  <a:tcPr/>
                </a:tc>
              </a:tr>
              <a:tr h="370309">
                <a:tc vMerge="1">
                  <a:txBody>
                    <a:bodyPr/>
                    <a:lstStyle/>
                    <a:p>
                      <a:pPr latinLnBrk="1"/>
                      <a:endParaRPr lang="ko-KR" altLang="en-US" dirty="0"/>
                    </a:p>
                  </a:txBody>
                  <a:tcPr/>
                </a:tc>
                <a:tc>
                  <a:txBody>
                    <a:bodyPr/>
                    <a:lstStyle/>
                    <a:p>
                      <a:pPr latinLnBrk="1"/>
                      <a:r>
                        <a:rPr lang="en-US" altLang="ko-KR" dirty="0" smtClean="0"/>
                        <a:t>B-22</a:t>
                      </a:r>
                      <a:endParaRPr lang="ko-KR" altLang="en-US" dirty="0"/>
                    </a:p>
                  </a:txBody>
                  <a:tcPr/>
                </a:tc>
                <a:tc>
                  <a:txBody>
                    <a:bodyPr/>
                    <a:lstStyle/>
                    <a:p>
                      <a:pPr latinLnBrk="1"/>
                      <a:r>
                        <a:rPr lang="en-US" altLang="ko-KR" dirty="0" smtClean="0"/>
                        <a:t>20</a:t>
                      </a:r>
                      <a:endParaRPr lang="ko-KR" altLang="en-US" dirty="0"/>
                    </a:p>
                  </a:txBody>
                  <a:tcPr/>
                </a:tc>
                <a:tc>
                  <a:txBody>
                    <a:bodyPr/>
                    <a:lstStyle/>
                    <a:p>
                      <a:pPr latinLnBrk="1"/>
                      <a:r>
                        <a:rPr lang="en-US" altLang="ko-KR" dirty="0" smtClean="0"/>
                        <a:t>8</a:t>
                      </a:r>
                      <a:endParaRPr lang="ko-KR" altLang="en-US" dirty="0"/>
                    </a:p>
                  </a:txBody>
                  <a:tcP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dirty="0" smtClean="0"/>
                        <a:t>50%</a:t>
                      </a:r>
                      <a:r>
                        <a:rPr lang="en-US" altLang="ko-KR" baseline="0" dirty="0" smtClean="0"/>
                        <a:t> auction</a:t>
                      </a:r>
                      <a:endParaRPr lang="ko-KR" altLang="en-US" dirty="0"/>
                    </a:p>
                  </a:txBody>
                  <a:tcPr/>
                </a:tc>
              </a:tr>
            </a:tbl>
          </a:graphicData>
        </a:graphic>
      </p:graphicFrame>
      <p:sp>
        <p:nvSpPr>
          <p:cNvPr id="8" name="직사각형 7"/>
          <p:cNvSpPr/>
          <p:nvPr/>
        </p:nvSpPr>
        <p:spPr>
          <a:xfrm>
            <a:off x="611560" y="4869160"/>
            <a:ext cx="7488832" cy="769441"/>
          </a:xfrm>
          <a:prstGeom prst="rect">
            <a:avLst/>
          </a:prstGeom>
        </p:spPr>
        <p:txBody>
          <a:bodyPr wrap="square">
            <a:spAutoFit/>
          </a:bodyPr>
          <a:lstStyle/>
          <a:p>
            <a:pPr>
              <a:buFontTx/>
              <a:buChar char="-"/>
            </a:pPr>
            <a:r>
              <a:rPr lang="en-US" altLang="ko-KR" sz="2200" dirty="0" smtClean="0">
                <a:latin typeface="Arial" pitchFamily="34" charset="0"/>
                <a:cs typeface="Arial" pitchFamily="34" charset="0"/>
                <a:sym typeface="Symbol"/>
              </a:rPr>
              <a:t> Price of emission credit is assumed to be 50,000 Won   </a:t>
            </a:r>
          </a:p>
          <a:p>
            <a:r>
              <a:rPr lang="en-US" altLang="ko-KR" sz="2200" dirty="0" smtClean="0">
                <a:latin typeface="Arial" pitchFamily="34" charset="0"/>
                <a:cs typeface="Arial" pitchFamily="34" charset="0"/>
                <a:sym typeface="Symbol"/>
              </a:rPr>
              <a:t>  (about US $43)</a:t>
            </a:r>
            <a:endParaRPr lang="en-US" altLang="ko-KR" sz="2200" dirty="0">
              <a:latin typeface="Arial" pitchFamily="34" charset="0"/>
              <a:cs typeface="Arial" pitchFamily="34" charset="0"/>
              <a:sym typeface="Symbo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내용 개체 틀 2"/>
          <p:cNvSpPr>
            <a:spLocks noGrp="1"/>
          </p:cNvSpPr>
          <p:nvPr>
            <p:ph idx="1"/>
          </p:nvPr>
        </p:nvSpPr>
        <p:spPr>
          <a:xfrm>
            <a:off x="457200" y="1052736"/>
            <a:ext cx="8229600" cy="5073427"/>
          </a:xfrm>
        </p:spPr>
        <p:txBody>
          <a:bodyPr/>
          <a:lstStyle/>
          <a:p>
            <a:pPr>
              <a:buNone/>
            </a:pPr>
            <a:r>
              <a:rPr lang="en-US" altLang="ko-KR" dirty="0" smtClean="0">
                <a:solidFill>
                  <a:srgbClr val="C00000"/>
                </a:solidFill>
                <a:latin typeface="Arial" pitchFamily="34" charset="0"/>
                <a:cs typeface="Arial" pitchFamily="34" charset="0"/>
              </a:rPr>
              <a:t>   Each industry has to reduce its emissions to the allocated cap</a:t>
            </a:r>
          </a:p>
          <a:p>
            <a:pPr>
              <a:buNone/>
            </a:pPr>
            <a:endParaRPr lang="en-US" altLang="ko-KR" sz="1400" dirty="0">
              <a:solidFill>
                <a:srgbClr val="C00000"/>
              </a:solidFill>
              <a:latin typeface="Arial" pitchFamily="34" charset="0"/>
              <a:cs typeface="Arial" pitchFamily="34" charset="0"/>
            </a:endParaRPr>
          </a:p>
          <a:p>
            <a:pPr>
              <a:buNone/>
            </a:pPr>
            <a:r>
              <a:rPr lang="en-US" altLang="ko-KR" sz="2800" dirty="0" smtClean="0">
                <a:latin typeface="Arial" pitchFamily="34" charset="0"/>
                <a:cs typeface="Arial" pitchFamily="34" charset="0"/>
              </a:rPr>
              <a:t> -  By the introduction of the emission reduction   </a:t>
            </a:r>
          </a:p>
          <a:p>
            <a:pPr>
              <a:buNone/>
            </a:pPr>
            <a:r>
              <a:rPr lang="en-US" altLang="ko-KR" sz="2800" dirty="0">
                <a:latin typeface="Arial" pitchFamily="34" charset="0"/>
                <a:cs typeface="Arial" pitchFamily="34" charset="0"/>
              </a:rPr>
              <a:t> </a:t>
            </a:r>
            <a:r>
              <a:rPr lang="en-US" altLang="ko-KR" sz="2800" dirty="0" smtClean="0">
                <a:latin typeface="Arial" pitchFamily="34" charset="0"/>
                <a:cs typeface="Arial" pitchFamily="34" charset="0"/>
              </a:rPr>
              <a:t>   technology including CCS, optimizing energy  </a:t>
            </a:r>
          </a:p>
          <a:p>
            <a:pPr>
              <a:buNone/>
            </a:pPr>
            <a:r>
              <a:rPr lang="en-US" altLang="ko-KR" sz="2800" dirty="0">
                <a:latin typeface="Arial" pitchFamily="34" charset="0"/>
                <a:cs typeface="Arial" pitchFamily="34" charset="0"/>
              </a:rPr>
              <a:t> </a:t>
            </a:r>
            <a:r>
              <a:rPr lang="en-US" altLang="ko-KR" sz="2800" dirty="0" smtClean="0">
                <a:latin typeface="Arial" pitchFamily="34" charset="0"/>
                <a:cs typeface="Arial" pitchFamily="34" charset="0"/>
              </a:rPr>
              <a:t>   efficiency, energy conversion, and so on.</a:t>
            </a:r>
          </a:p>
          <a:p>
            <a:pPr>
              <a:buNone/>
            </a:pPr>
            <a:endParaRPr lang="en-US" altLang="ko-KR" sz="1400" dirty="0">
              <a:latin typeface="Arial" pitchFamily="34" charset="0"/>
              <a:cs typeface="Arial" pitchFamily="34" charset="0"/>
            </a:endParaRPr>
          </a:p>
          <a:p>
            <a:pPr>
              <a:buNone/>
            </a:pPr>
            <a:r>
              <a:rPr lang="en-US" altLang="ko-KR" sz="2800" dirty="0" smtClean="0">
                <a:latin typeface="Arial" pitchFamily="34" charset="0"/>
                <a:cs typeface="Arial" pitchFamily="34" charset="0"/>
              </a:rPr>
              <a:t>-  If some amounts still remain even with these methods, emission credits have to be bought.</a:t>
            </a:r>
            <a:endParaRPr lang="ko-KR" altLang="en-US" sz="2800" dirty="0">
              <a:latin typeface="Arial" pitchFamily="34" charset="0"/>
              <a:cs typeface="Arial" pitchFamily="34" charset="0"/>
            </a:endParaRPr>
          </a:p>
        </p:txBody>
      </p:sp>
      <p:sp>
        <p:nvSpPr>
          <p:cNvPr id="4" name="슬라이드 번호 개체 틀 3"/>
          <p:cNvSpPr>
            <a:spLocks noGrp="1"/>
          </p:cNvSpPr>
          <p:nvPr>
            <p:ph type="sldNum" sz="quarter" idx="12"/>
          </p:nvPr>
        </p:nvSpPr>
        <p:spPr/>
        <p:txBody>
          <a:bodyPr/>
          <a:lstStyle/>
          <a:p>
            <a:fld id="{559712C5-A0F4-4180-AD3B-C798071A3324}" type="slidenum">
              <a:rPr lang="ko-KR" altLang="en-US" smtClean="0"/>
              <a:pPr/>
              <a:t>29</a:t>
            </a:fld>
            <a:endParaRPr lang="ko-KR" alt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내용 개체 틀 2"/>
          <p:cNvSpPr>
            <a:spLocks noGrp="1"/>
          </p:cNvSpPr>
          <p:nvPr>
            <p:ph idx="1"/>
          </p:nvPr>
        </p:nvSpPr>
        <p:spPr>
          <a:xfrm>
            <a:off x="457200" y="908720"/>
            <a:ext cx="8229600" cy="5217443"/>
          </a:xfrm>
        </p:spPr>
        <p:txBody>
          <a:bodyPr/>
          <a:lstStyle/>
          <a:p>
            <a:pPr>
              <a:buNone/>
            </a:pPr>
            <a:r>
              <a:rPr lang="en-US" altLang="ko-KR" dirty="0" smtClean="0">
                <a:solidFill>
                  <a:srgbClr val="C00000"/>
                </a:solidFill>
                <a:latin typeface="Arial" pitchFamily="34" charset="0"/>
                <a:cs typeface="Arial" pitchFamily="34" charset="0"/>
              </a:rPr>
              <a:t>  Economic effects are dependent upon compliance costs</a:t>
            </a:r>
          </a:p>
          <a:p>
            <a:pPr>
              <a:buNone/>
            </a:pPr>
            <a:endParaRPr lang="en-US" altLang="ko-KR" sz="1200" dirty="0">
              <a:solidFill>
                <a:srgbClr val="C00000"/>
              </a:solidFill>
              <a:latin typeface="Arial" pitchFamily="34" charset="0"/>
              <a:cs typeface="Arial" pitchFamily="34" charset="0"/>
            </a:endParaRPr>
          </a:p>
          <a:p>
            <a:pPr>
              <a:buFontTx/>
              <a:buChar char="-"/>
            </a:pPr>
            <a:r>
              <a:rPr lang="en-US" altLang="ko-KR" sz="2800" dirty="0" smtClean="0">
                <a:latin typeface="Arial" pitchFamily="34" charset="0"/>
                <a:cs typeface="Arial" pitchFamily="34" charset="0"/>
              </a:rPr>
              <a:t>Compliance costs are composed of abatement costs and the expenditures on the emission credit</a:t>
            </a:r>
          </a:p>
          <a:p>
            <a:pPr>
              <a:buNone/>
            </a:pPr>
            <a:endParaRPr lang="en-US" altLang="ko-KR" sz="1100" dirty="0">
              <a:latin typeface="Arial" pitchFamily="34" charset="0"/>
              <a:cs typeface="Arial" pitchFamily="34" charset="0"/>
            </a:endParaRPr>
          </a:p>
          <a:p>
            <a:pPr>
              <a:buNone/>
            </a:pPr>
            <a:r>
              <a:rPr lang="en-US" altLang="ko-KR" sz="2800" dirty="0" smtClean="0">
                <a:latin typeface="Arial" pitchFamily="34" charset="0"/>
                <a:cs typeface="Arial" pitchFamily="34" charset="0"/>
                <a:sym typeface="Symbol"/>
              </a:rPr>
              <a:t>   </a:t>
            </a:r>
            <a:r>
              <a:rPr lang="en-US" altLang="ko-KR" sz="2800" dirty="0" smtClean="0">
                <a:latin typeface="Arial" pitchFamily="34" charset="0"/>
                <a:cs typeface="Arial" pitchFamily="34" charset="0"/>
              </a:rPr>
              <a:t>These costs are dependent upon GHG  </a:t>
            </a:r>
          </a:p>
          <a:p>
            <a:pPr>
              <a:buNone/>
            </a:pPr>
            <a:r>
              <a:rPr lang="en-US" altLang="ko-KR" sz="2800" dirty="0">
                <a:latin typeface="Arial" pitchFamily="34" charset="0"/>
                <a:cs typeface="Arial" pitchFamily="34" charset="0"/>
              </a:rPr>
              <a:t> </a:t>
            </a:r>
            <a:r>
              <a:rPr lang="en-US" altLang="ko-KR" sz="2800" dirty="0" smtClean="0">
                <a:latin typeface="Arial" pitchFamily="34" charset="0"/>
                <a:cs typeface="Arial" pitchFamily="34" charset="0"/>
              </a:rPr>
              <a:t>    abatement potentials and costs</a:t>
            </a:r>
          </a:p>
          <a:p>
            <a:pPr>
              <a:buNone/>
            </a:pPr>
            <a:endParaRPr lang="en-US" altLang="ko-KR" sz="1000" dirty="0" smtClean="0">
              <a:latin typeface="Arial" pitchFamily="34" charset="0"/>
              <a:cs typeface="Arial" pitchFamily="34" charset="0"/>
            </a:endParaRPr>
          </a:p>
          <a:p>
            <a:pPr>
              <a:buNone/>
            </a:pPr>
            <a:r>
              <a:rPr lang="en-US" altLang="ko-KR" sz="2800" dirty="0" smtClean="0">
                <a:latin typeface="Arial" pitchFamily="34" charset="0"/>
                <a:cs typeface="Arial" pitchFamily="34" charset="0"/>
              </a:rPr>
              <a:t>      → Very uncertain and difficult to estimate</a:t>
            </a:r>
            <a:endParaRPr lang="ko-KR" altLang="en-US" sz="2800" dirty="0">
              <a:latin typeface="Arial" pitchFamily="34" charset="0"/>
              <a:cs typeface="Arial" pitchFamily="34" charset="0"/>
            </a:endParaRPr>
          </a:p>
        </p:txBody>
      </p:sp>
      <p:sp>
        <p:nvSpPr>
          <p:cNvPr id="4" name="슬라이드 번호 개체 틀 3"/>
          <p:cNvSpPr>
            <a:spLocks noGrp="1"/>
          </p:cNvSpPr>
          <p:nvPr>
            <p:ph type="sldNum" sz="quarter" idx="12"/>
          </p:nvPr>
        </p:nvSpPr>
        <p:spPr/>
        <p:txBody>
          <a:bodyPr/>
          <a:lstStyle/>
          <a:p>
            <a:fld id="{559712C5-A0F4-4180-AD3B-C798071A3324}" type="slidenum">
              <a:rPr lang="ko-KR" altLang="en-US" smtClean="0"/>
              <a:pPr/>
              <a:t>30</a:t>
            </a:fld>
            <a:endParaRPr lang="ko-KR" alt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내용 개체 틀 2"/>
          <p:cNvSpPr>
            <a:spLocks noGrp="1"/>
          </p:cNvSpPr>
          <p:nvPr>
            <p:ph idx="1"/>
          </p:nvPr>
        </p:nvSpPr>
        <p:spPr>
          <a:xfrm>
            <a:off x="457200" y="692696"/>
            <a:ext cx="8229600" cy="5433467"/>
          </a:xfrm>
        </p:spPr>
        <p:txBody>
          <a:bodyPr>
            <a:normAutofit lnSpcReduction="10000"/>
          </a:bodyPr>
          <a:lstStyle/>
          <a:p>
            <a:pPr>
              <a:buFontTx/>
              <a:buChar char="-"/>
            </a:pPr>
            <a:r>
              <a:rPr lang="en-US" altLang="ko-KR" sz="2800" dirty="0" smtClean="0">
                <a:latin typeface="Arial Unicode MS" pitchFamily="50" charset="-127"/>
                <a:ea typeface="Arial Unicode MS" pitchFamily="50" charset="-127"/>
                <a:cs typeface="Arial Unicode MS" pitchFamily="50" charset="-127"/>
              </a:rPr>
              <a:t>Industries argue that there are very few room for curtailing GHG emissions</a:t>
            </a:r>
          </a:p>
          <a:p>
            <a:pPr>
              <a:buNone/>
            </a:pPr>
            <a:endParaRPr lang="en-US" altLang="ko-KR" sz="1000" dirty="0" smtClean="0">
              <a:latin typeface="Arial Unicode MS" pitchFamily="50" charset="-127"/>
              <a:ea typeface="Arial Unicode MS" pitchFamily="50" charset="-127"/>
              <a:cs typeface="Arial Unicode MS" pitchFamily="50" charset="-127"/>
            </a:endParaRPr>
          </a:p>
          <a:p>
            <a:r>
              <a:rPr lang="en-US" altLang="ko-KR" sz="2800" dirty="0" smtClean="0">
                <a:latin typeface="Arial" pitchFamily="34" charset="0"/>
                <a:cs typeface="Arial" pitchFamily="34" charset="0"/>
                <a:sym typeface="Symbol"/>
              </a:rPr>
              <a:t>Due to high energy efficiency</a:t>
            </a:r>
          </a:p>
          <a:p>
            <a:pPr>
              <a:buNone/>
            </a:pPr>
            <a:endParaRPr lang="en-US" altLang="ko-KR" sz="1000" dirty="0" smtClean="0">
              <a:latin typeface="Arial" pitchFamily="34" charset="0"/>
              <a:ea typeface="Arial Unicode MS" pitchFamily="50" charset="-127"/>
              <a:cs typeface="Arial" pitchFamily="34" charset="0"/>
              <a:sym typeface="Symbol"/>
            </a:endParaRPr>
          </a:p>
          <a:p>
            <a:r>
              <a:rPr lang="en-US" altLang="ko-KR" sz="2800" dirty="0" smtClean="0">
                <a:latin typeface="Arial" pitchFamily="34" charset="0"/>
                <a:ea typeface="Arial Unicode MS" pitchFamily="50" charset="-127"/>
                <a:cs typeface="Arial" pitchFamily="34" charset="0"/>
                <a:sym typeface="Symbol"/>
              </a:rPr>
              <a:t>High emission reduction would entail significant cost burden, resulting in shrinking economic activities and deteriorating international competitiveness</a:t>
            </a:r>
          </a:p>
          <a:p>
            <a:r>
              <a:rPr lang="en-US" altLang="ko-KR" sz="2800" dirty="0" smtClean="0">
                <a:latin typeface="Arial Unicode MS" pitchFamily="50" charset="-127"/>
                <a:ea typeface="Arial Unicode MS" pitchFamily="50" charset="-127"/>
                <a:cs typeface="Arial Unicode MS" pitchFamily="50" charset="-127"/>
              </a:rPr>
              <a:t>Strongly oppose high GHG reduction obligation</a:t>
            </a:r>
          </a:p>
          <a:p>
            <a:endParaRPr lang="en-US" altLang="ko-KR" sz="2800" dirty="0" smtClean="0">
              <a:latin typeface="Arial Unicode MS" pitchFamily="50" charset="-127"/>
              <a:ea typeface="Arial Unicode MS" pitchFamily="50" charset="-127"/>
              <a:cs typeface="Arial Unicode MS" pitchFamily="50" charset="-127"/>
            </a:endParaRPr>
          </a:p>
          <a:p>
            <a:pPr>
              <a:buNone/>
            </a:pPr>
            <a:r>
              <a:rPr lang="en-US" altLang="ko-KR" sz="2800" dirty="0" smtClean="0">
                <a:latin typeface="Arial Unicode MS" pitchFamily="50" charset="-127"/>
                <a:ea typeface="Arial Unicode MS" pitchFamily="50" charset="-127"/>
                <a:cs typeface="Arial Unicode MS" pitchFamily="50" charset="-127"/>
              </a:rPr>
              <a:t>-  On the other hand, the Korean government  is likely to think that there are more rooms</a:t>
            </a:r>
            <a:endParaRPr lang="ko-KR" altLang="en-US" sz="2800" dirty="0">
              <a:latin typeface="Arial Unicode MS" pitchFamily="50" charset="-127"/>
              <a:ea typeface="Arial Unicode MS" pitchFamily="50" charset="-127"/>
              <a:cs typeface="Arial Unicode MS" pitchFamily="50" charset="-127"/>
            </a:endParaRPr>
          </a:p>
        </p:txBody>
      </p:sp>
      <p:sp>
        <p:nvSpPr>
          <p:cNvPr id="4" name="슬라이드 번호 개체 틀 3"/>
          <p:cNvSpPr>
            <a:spLocks noGrp="1"/>
          </p:cNvSpPr>
          <p:nvPr>
            <p:ph type="sldNum" sz="quarter" idx="12"/>
          </p:nvPr>
        </p:nvSpPr>
        <p:spPr/>
        <p:txBody>
          <a:bodyPr/>
          <a:lstStyle/>
          <a:p>
            <a:fld id="{559712C5-A0F4-4180-AD3B-C798071A3324}" type="slidenum">
              <a:rPr lang="ko-KR" altLang="en-US" smtClean="0"/>
              <a:pPr/>
              <a:t>31</a:t>
            </a:fld>
            <a:endParaRPr lang="ko-KR" alt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슬라이드 번호 개체 틀 3"/>
          <p:cNvSpPr>
            <a:spLocks noGrp="1"/>
          </p:cNvSpPr>
          <p:nvPr>
            <p:ph type="sldNum" sz="quarter" idx="12"/>
          </p:nvPr>
        </p:nvSpPr>
        <p:spPr/>
        <p:txBody>
          <a:bodyPr/>
          <a:lstStyle/>
          <a:p>
            <a:fld id="{559712C5-A0F4-4180-AD3B-C798071A3324}" type="slidenum">
              <a:rPr lang="ko-KR" altLang="en-US" smtClean="0"/>
              <a:pPr/>
              <a:t>32</a:t>
            </a:fld>
            <a:endParaRPr lang="ko-KR" altLang="en-US"/>
          </a:p>
        </p:txBody>
      </p:sp>
      <p:pic>
        <p:nvPicPr>
          <p:cNvPr id="2050" name="Picture 2"/>
          <p:cNvPicPr>
            <a:picLocks noGrp="1" noChangeAspect="1" noChangeArrowheads="1"/>
          </p:cNvPicPr>
          <p:nvPr>
            <p:ph idx="1"/>
          </p:nvPr>
        </p:nvPicPr>
        <p:blipFill>
          <a:blip r:embed="rId2" cstate="print"/>
          <a:srcRect/>
          <a:stretch>
            <a:fillRect/>
          </a:stretch>
        </p:blipFill>
        <p:spPr bwMode="auto">
          <a:xfrm>
            <a:off x="827584" y="764704"/>
            <a:ext cx="7272808" cy="4689457"/>
          </a:xfrm>
          <a:prstGeom prst="rect">
            <a:avLst/>
          </a:prstGeom>
          <a:noFill/>
          <a:ln w="9525">
            <a:noFill/>
            <a:miter lim="800000"/>
            <a:headEnd/>
            <a:tailEnd/>
          </a:ln>
        </p:spPr>
      </p:pic>
      <p:sp>
        <p:nvSpPr>
          <p:cNvPr id="6" name="TextBox 5"/>
          <p:cNvSpPr txBox="1"/>
          <p:nvPr/>
        </p:nvSpPr>
        <p:spPr>
          <a:xfrm>
            <a:off x="971600" y="5445224"/>
            <a:ext cx="6624736" cy="288032"/>
          </a:xfrm>
          <a:prstGeom prst="rect">
            <a:avLst/>
          </a:prstGeom>
          <a:noFill/>
        </p:spPr>
        <p:txBody>
          <a:bodyPr wrap="square" rtlCol="0">
            <a:spAutoFit/>
          </a:bodyPr>
          <a:lstStyle/>
          <a:p>
            <a:r>
              <a:rPr lang="en-US" altLang="ko-KR" sz="1200" dirty="0" smtClean="0">
                <a:latin typeface="Arial Unicode MS" pitchFamily="50" charset="-127"/>
                <a:ea typeface="Arial Unicode MS" pitchFamily="50" charset="-127"/>
                <a:cs typeface="Arial Unicode MS" pitchFamily="50" charset="-127"/>
              </a:rPr>
              <a:t>Source: IEA/OECD, </a:t>
            </a:r>
            <a:r>
              <a:rPr lang="en-US" altLang="ko-KR" sz="1200" i="1" dirty="0" smtClean="0">
                <a:latin typeface="Arial Unicode MS" pitchFamily="50" charset="-127"/>
                <a:ea typeface="Arial Unicode MS" pitchFamily="50" charset="-127"/>
                <a:cs typeface="Arial Unicode MS" pitchFamily="50" charset="-127"/>
              </a:rPr>
              <a:t>Energy Technology Perspectives 2010</a:t>
            </a:r>
            <a:r>
              <a:rPr lang="en-US" altLang="ko-KR" sz="1200" dirty="0" smtClean="0">
                <a:latin typeface="Arial Unicode MS" pitchFamily="50" charset="-127"/>
                <a:ea typeface="Arial Unicode MS" pitchFamily="50" charset="-127"/>
                <a:cs typeface="Arial Unicode MS" pitchFamily="50" charset="-127"/>
              </a:rPr>
              <a:t>, 2010.</a:t>
            </a:r>
            <a:endParaRPr lang="ko-KR" altLang="en-US" sz="1200" dirty="0">
              <a:latin typeface="Arial Unicode MS" pitchFamily="50" charset="-127"/>
              <a:ea typeface="Arial Unicode MS" pitchFamily="50" charset="-127"/>
              <a:cs typeface="Arial Unicode MS" pitchFamily="50" charset="-127"/>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슬라이드 번호 개체 틀 3"/>
          <p:cNvSpPr>
            <a:spLocks noGrp="1"/>
          </p:cNvSpPr>
          <p:nvPr>
            <p:ph type="sldNum" sz="quarter" idx="12"/>
          </p:nvPr>
        </p:nvSpPr>
        <p:spPr/>
        <p:txBody>
          <a:bodyPr/>
          <a:lstStyle/>
          <a:p>
            <a:fld id="{559712C5-A0F4-4180-AD3B-C798071A3324}" type="slidenum">
              <a:rPr lang="ko-KR" altLang="en-US" smtClean="0"/>
              <a:pPr/>
              <a:t>33</a:t>
            </a:fld>
            <a:endParaRPr lang="ko-KR" altLang="en-US"/>
          </a:p>
        </p:txBody>
      </p:sp>
      <p:pic>
        <p:nvPicPr>
          <p:cNvPr id="3074" name="Picture 2"/>
          <p:cNvPicPr>
            <a:picLocks noGrp="1" noChangeAspect="1" noChangeArrowheads="1"/>
          </p:cNvPicPr>
          <p:nvPr>
            <p:ph idx="1"/>
          </p:nvPr>
        </p:nvPicPr>
        <p:blipFill>
          <a:blip r:embed="rId2" cstate="print"/>
          <a:srcRect/>
          <a:stretch>
            <a:fillRect/>
          </a:stretch>
        </p:blipFill>
        <p:spPr bwMode="auto">
          <a:xfrm>
            <a:off x="1259632" y="1124744"/>
            <a:ext cx="6994963" cy="4464496"/>
          </a:xfrm>
          <a:prstGeom prst="rect">
            <a:avLst/>
          </a:prstGeom>
          <a:noFill/>
          <a:ln w="9525">
            <a:noFill/>
            <a:miter lim="800000"/>
            <a:headEnd/>
            <a:tailEnd/>
          </a:ln>
        </p:spPr>
      </p:pic>
      <p:sp>
        <p:nvSpPr>
          <p:cNvPr id="6" name="TextBox 5"/>
          <p:cNvSpPr txBox="1"/>
          <p:nvPr/>
        </p:nvSpPr>
        <p:spPr>
          <a:xfrm>
            <a:off x="971600" y="5445224"/>
            <a:ext cx="6624736" cy="288032"/>
          </a:xfrm>
          <a:prstGeom prst="rect">
            <a:avLst/>
          </a:prstGeom>
          <a:noFill/>
        </p:spPr>
        <p:txBody>
          <a:bodyPr wrap="square" rtlCol="0">
            <a:spAutoFit/>
          </a:bodyPr>
          <a:lstStyle/>
          <a:p>
            <a:r>
              <a:rPr lang="en-US" altLang="ko-KR" sz="1200" dirty="0" smtClean="0">
                <a:latin typeface="Arial Unicode MS" pitchFamily="50" charset="-127"/>
                <a:ea typeface="Arial Unicode MS" pitchFamily="50" charset="-127"/>
                <a:cs typeface="Arial Unicode MS" pitchFamily="50" charset="-127"/>
              </a:rPr>
              <a:t>Source: IEA/OECD, </a:t>
            </a:r>
            <a:r>
              <a:rPr lang="en-US" altLang="ko-KR" sz="1200" i="1" dirty="0" smtClean="0">
                <a:latin typeface="Arial Unicode MS" pitchFamily="50" charset="-127"/>
                <a:ea typeface="Arial Unicode MS" pitchFamily="50" charset="-127"/>
                <a:cs typeface="Arial Unicode MS" pitchFamily="50" charset="-127"/>
              </a:rPr>
              <a:t>Energy Technology Perspectives 2010</a:t>
            </a:r>
            <a:r>
              <a:rPr lang="en-US" altLang="ko-KR" sz="1200" dirty="0" smtClean="0">
                <a:latin typeface="Arial Unicode MS" pitchFamily="50" charset="-127"/>
                <a:ea typeface="Arial Unicode MS" pitchFamily="50" charset="-127"/>
                <a:cs typeface="Arial Unicode MS" pitchFamily="50" charset="-127"/>
              </a:rPr>
              <a:t>, 2010.</a:t>
            </a:r>
            <a:endParaRPr lang="ko-KR" altLang="en-US" sz="1200" dirty="0">
              <a:latin typeface="Arial Unicode MS" pitchFamily="50" charset="-127"/>
              <a:ea typeface="Arial Unicode MS" pitchFamily="50" charset="-127"/>
              <a:cs typeface="Arial Unicode MS" pitchFamily="50" charset="-127"/>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내용 개체 틀 2"/>
          <p:cNvSpPr>
            <a:spLocks noGrp="1"/>
          </p:cNvSpPr>
          <p:nvPr>
            <p:ph idx="1"/>
          </p:nvPr>
        </p:nvSpPr>
        <p:spPr>
          <a:xfrm>
            <a:off x="457200" y="908720"/>
            <a:ext cx="8229600" cy="5217443"/>
          </a:xfrm>
        </p:spPr>
        <p:txBody>
          <a:bodyPr/>
          <a:lstStyle/>
          <a:p>
            <a:pPr>
              <a:buNone/>
            </a:pPr>
            <a:r>
              <a:rPr lang="en-US" altLang="ko-KR" dirty="0" smtClean="0">
                <a:solidFill>
                  <a:srgbClr val="C00000"/>
                </a:solidFill>
              </a:rPr>
              <a:t>  For this reason, we used the McKinsey’s case study result</a:t>
            </a:r>
          </a:p>
          <a:p>
            <a:pPr>
              <a:buNone/>
            </a:pPr>
            <a:r>
              <a:rPr lang="en-US" altLang="ko-KR" sz="2800" dirty="0" smtClean="0">
                <a:solidFill>
                  <a:srgbClr val="C00000"/>
                </a:solidFill>
              </a:rPr>
              <a:t>   </a:t>
            </a:r>
            <a:r>
              <a:rPr lang="en-US" altLang="ko-KR" sz="2000" dirty="0" smtClean="0">
                <a:latin typeface="Arial Unicode MS" pitchFamily="50" charset="-127"/>
                <a:ea typeface="Arial Unicode MS" pitchFamily="50" charset="-127"/>
                <a:cs typeface="Arial Unicode MS" pitchFamily="50" charset="-127"/>
              </a:rPr>
              <a:t>* </a:t>
            </a:r>
            <a:r>
              <a:rPr lang="en-US" altLang="ko-KR" sz="2000" dirty="0" err="1" smtClean="0">
                <a:latin typeface="Arial Unicode MS" pitchFamily="50" charset="-127"/>
                <a:ea typeface="Arial Unicode MS" pitchFamily="50" charset="-127"/>
                <a:cs typeface="Arial Unicode MS" pitchFamily="50" charset="-127"/>
              </a:rPr>
              <a:t>McKinsey&amp;Company</a:t>
            </a:r>
            <a:r>
              <a:rPr lang="en-US" altLang="ko-KR" sz="2000" dirty="0" smtClean="0">
                <a:latin typeface="Arial Unicode MS" pitchFamily="50" charset="-127"/>
                <a:ea typeface="Arial Unicode MS" pitchFamily="50" charset="-127"/>
                <a:cs typeface="Arial Unicode MS" pitchFamily="50" charset="-127"/>
              </a:rPr>
              <a:t>, </a:t>
            </a:r>
            <a:r>
              <a:rPr lang="en-US" altLang="ko-KR" sz="2000" i="1" dirty="0" smtClean="0">
                <a:latin typeface="Arial Unicode MS" pitchFamily="50" charset="-127"/>
                <a:ea typeface="Arial Unicode MS" pitchFamily="50" charset="-127"/>
                <a:cs typeface="Arial Unicode MS" pitchFamily="50" charset="-127"/>
              </a:rPr>
              <a:t>Costs and Potentials of Greenhouse Gas          </a:t>
            </a:r>
          </a:p>
          <a:p>
            <a:pPr>
              <a:buNone/>
            </a:pPr>
            <a:r>
              <a:rPr lang="en-US" altLang="ko-KR" sz="2000" i="1" dirty="0" smtClean="0">
                <a:latin typeface="Arial Unicode MS" pitchFamily="50" charset="-127"/>
                <a:ea typeface="Arial Unicode MS" pitchFamily="50" charset="-127"/>
                <a:cs typeface="Arial Unicode MS" pitchFamily="50" charset="-127"/>
              </a:rPr>
              <a:t>       Abatement in Germany</a:t>
            </a:r>
            <a:r>
              <a:rPr lang="en-US" altLang="ko-KR" sz="2000" dirty="0" smtClean="0">
                <a:latin typeface="Arial Unicode MS" pitchFamily="50" charset="-127"/>
                <a:ea typeface="Arial Unicode MS" pitchFamily="50" charset="-127"/>
                <a:cs typeface="Arial Unicode MS" pitchFamily="50" charset="-127"/>
              </a:rPr>
              <a:t>, 2007.</a:t>
            </a:r>
          </a:p>
          <a:p>
            <a:pPr>
              <a:buNone/>
            </a:pPr>
            <a:endParaRPr lang="en-US" altLang="ko-KR" sz="2000" dirty="0" smtClean="0">
              <a:latin typeface="Arial Unicode MS" pitchFamily="50" charset="-127"/>
              <a:ea typeface="Arial Unicode MS" pitchFamily="50" charset="-127"/>
              <a:cs typeface="Arial Unicode MS" pitchFamily="50" charset="-127"/>
            </a:endParaRPr>
          </a:p>
          <a:p>
            <a:pPr>
              <a:buNone/>
            </a:pPr>
            <a:r>
              <a:rPr lang="en-US" altLang="ko-KR" sz="2800" dirty="0" smtClean="0">
                <a:latin typeface="Arial Unicode MS" pitchFamily="50" charset="-127"/>
                <a:ea typeface="Arial Unicode MS" pitchFamily="50" charset="-127"/>
                <a:cs typeface="Arial Unicode MS" pitchFamily="50" charset="-127"/>
              </a:rPr>
              <a:t> - Abatement potential and costs of each manufacturing sector are estimated based on the McKinsey’s result</a:t>
            </a:r>
            <a:endParaRPr lang="ko-KR" altLang="en-US" sz="2800" dirty="0">
              <a:latin typeface="Arial Unicode MS" pitchFamily="50" charset="-127"/>
              <a:ea typeface="Arial Unicode MS" pitchFamily="50" charset="-127"/>
              <a:cs typeface="Arial Unicode MS" pitchFamily="50" charset="-127"/>
            </a:endParaRPr>
          </a:p>
        </p:txBody>
      </p:sp>
      <p:sp>
        <p:nvSpPr>
          <p:cNvPr id="4" name="슬라이드 번호 개체 틀 3"/>
          <p:cNvSpPr>
            <a:spLocks noGrp="1"/>
          </p:cNvSpPr>
          <p:nvPr>
            <p:ph type="sldNum" sz="quarter" idx="12"/>
          </p:nvPr>
        </p:nvSpPr>
        <p:spPr/>
        <p:txBody>
          <a:bodyPr/>
          <a:lstStyle/>
          <a:p>
            <a:fld id="{559712C5-A0F4-4180-AD3B-C798071A3324}" type="slidenum">
              <a:rPr lang="ko-KR" altLang="en-US" smtClean="0"/>
              <a:pPr/>
              <a:t>34</a:t>
            </a:fld>
            <a:endParaRPr lang="ko-KR" alt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슬라이드 번호 개체 틀 3"/>
          <p:cNvSpPr>
            <a:spLocks noGrp="1"/>
          </p:cNvSpPr>
          <p:nvPr>
            <p:ph type="sldNum" sz="quarter" idx="12"/>
          </p:nvPr>
        </p:nvSpPr>
        <p:spPr/>
        <p:txBody>
          <a:bodyPr/>
          <a:lstStyle/>
          <a:p>
            <a:fld id="{559712C5-A0F4-4180-AD3B-C798071A3324}" type="slidenum">
              <a:rPr lang="ko-KR" altLang="en-US" smtClean="0"/>
              <a:pPr/>
              <a:t>35</a:t>
            </a:fld>
            <a:endParaRPr lang="ko-KR" altLang="en-US"/>
          </a:p>
        </p:txBody>
      </p:sp>
      <p:pic>
        <p:nvPicPr>
          <p:cNvPr id="4098" name="Picture 2"/>
          <p:cNvPicPr>
            <a:picLocks noGrp="1" noChangeAspect="1" noChangeArrowheads="1"/>
          </p:cNvPicPr>
          <p:nvPr>
            <p:ph idx="1"/>
          </p:nvPr>
        </p:nvPicPr>
        <p:blipFill>
          <a:blip r:embed="rId2" cstate="print"/>
          <a:srcRect/>
          <a:stretch>
            <a:fillRect/>
          </a:stretch>
        </p:blipFill>
        <p:spPr bwMode="auto">
          <a:xfrm>
            <a:off x="600362" y="908719"/>
            <a:ext cx="7644045" cy="4812917"/>
          </a:xfrm>
          <a:prstGeom prst="rect">
            <a:avLst/>
          </a:prstGeom>
          <a:noFill/>
          <a:ln w="9525">
            <a:noFill/>
            <a:miter lim="800000"/>
            <a:headEnd/>
            <a:tailEnd/>
          </a:ln>
        </p:spPr>
      </p:pic>
      <p:sp>
        <p:nvSpPr>
          <p:cNvPr id="6" name="TextBox 5"/>
          <p:cNvSpPr txBox="1"/>
          <p:nvPr/>
        </p:nvSpPr>
        <p:spPr>
          <a:xfrm>
            <a:off x="1043608" y="5805264"/>
            <a:ext cx="2717347" cy="369332"/>
          </a:xfrm>
          <a:prstGeom prst="rect">
            <a:avLst/>
          </a:prstGeom>
          <a:noFill/>
        </p:spPr>
        <p:txBody>
          <a:bodyPr wrap="none" rtlCol="0">
            <a:spAutoFit/>
          </a:bodyPr>
          <a:lstStyle/>
          <a:p>
            <a:r>
              <a:rPr lang="en-US" altLang="ko-KR" dirty="0" smtClean="0"/>
              <a:t>Source: McKinsey(2007)</a:t>
            </a:r>
            <a:endParaRPr lang="ko-KR" altLang="en-US"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내용 개체 틀 2"/>
          <p:cNvSpPr>
            <a:spLocks noGrp="1"/>
          </p:cNvSpPr>
          <p:nvPr>
            <p:ph idx="1"/>
          </p:nvPr>
        </p:nvSpPr>
        <p:spPr>
          <a:xfrm>
            <a:off x="457200" y="980728"/>
            <a:ext cx="8229600" cy="5145435"/>
          </a:xfrm>
        </p:spPr>
        <p:txBody>
          <a:bodyPr/>
          <a:lstStyle/>
          <a:p>
            <a:pPr>
              <a:buNone/>
            </a:pPr>
            <a:r>
              <a:rPr lang="en-US" altLang="ko-KR" sz="2800" dirty="0" smtClean="0">
                <a:solidFill>
                  <a:srgbClr val="0070C0"/>
                </a:solidFill>
                <a:latin typeface="Arial Unicode MS" pitchFamily="50" charset="-127"/>
                <a:ea typeface="Arial Unicode MS" pitchFamily="50" charset="-127"/>
                <a:cs typeface="Arial Unicode MS" pitchFamily="50" charset="-127"/>
              </a:rPr>
              <a:t>   Total cost increase consists of the following two factors</a:t>
            </a:r>
          </a:p>
          <a:p>
            <a:pPr>
              <a:buNone/>
            </a:pPr>
            <a:endParaRPr lang="en-US" altLang="ko-KR" sz="1100" dirty="0" smtClean="0">
              <a:latin typeface="Arial Unicode MS" pitchFamily="50" charset="-127"/>
              <a:ea typeface="Arial Unicode MS" pitchFamily="50" charset="-127"/>
              <a:cs typeface="Arial Unicode MS" pitchFamily="50" charset="-127"/>
            </a:endParaRPr>
          </a:p>
          <a:p>
            <a:pPr>
              <a:buFontTx/>
              <a:buChar char="-"/>
            </a:pPr>
            <a:r>
              <a:rPr lang="en-US" altLang="ko-KR" sz="2800" dirty="0" smtClean="0">
                <a:latin typeface="Arial Unicode MS" pitchFamily="50" charset="-127"/>
                <a:ea typeface="Arial Unicode MS" pitchFamily="50" charset="-127"/>
                <a:cs typeface="Arial Unicode MS" pitchFamily="50" charset="-127"/>
              </a:rPr>
              <a:t>Abatement costs(technology costs and emission credit purchasing costs)</a:t>
            </a:r>
          </a:p>
          <a:p>
            <a:pPr>
              <a:buFontTx/>
              <a:buChar char="-"/>
            </a:pPr>
            <a:endParaRPr lang="en-US" altLang="ko-KR" sz="1000" dirty="0" smtClean="0">
              <a:latin typeface="Arial Unicode MS" pitchFamily="50" charset="-127"/>
              <a:ea typeface="Arial Unicode MS" pitchFamily="50" charset="-127"/>
              <a:cs typeface="Arial Unicode MS" pitchFamily="50" charset="-127"/>
            </a:endParaRPr>
          </a:p>
          <a:p>
            <a:pPr>
              <a:buFontTx/>
              <a:buChar char="-"/>
            </a:pPr>
            <a:r>
              <a:rPr lang="en-US" altLang="ko-KR" sz="2800" dirty="0" smtClean="0">
                <a:latin typeface="Arial Unicode MS" pitchFamily="50" charset="-127"/>
                <a:ea typeface="Arial Unicode MS" pitchFamily="50" charset="-127"/>
                <a:cs typeface="Arial Unicode MS" pitchFamily="50" charset="-127"/>
              </a:rPr>
              <a:t>Emission credit purchasing costs due to the auction</a:t>
            </a:r>
            <a:endParaRPr lang="ko-KR" altLang="en-US" sz="2800" dirty="0">
              <a:latin typeface="Arial Unicode MS" pitchFamily="50" charset="-127"/>
              <a:ea typeface="Arial Unicode MS" pitchFamily="50" charset="-127"/>
              <a:cs typeface="Arial Unicode MS" pitchFamily="50" charset="-127"/>
            </a:endParaRPr>
          </a:p>
        </p:txBody>
      </p:sp>
      <p:sp>
        <p:nvSpPr>
          <p:cNvPr id="4" name="슬라이드 번호 개체 틀 3"/>
          <p:cNvSpPr>
            <a:spLocks noGrp="1"/>
          </p:cNvSpPr>
          <p:nvPr>
            <p:ph type="sldNum" sz="quarter" idx="12"/>
          </p:nvPr>
        </p:nvSpPr>
        <p:spPr/>
        <p:txBody>
          <a:bodyPr/>
          <a:lstStyle/>
          <a:p>
            <a:fld id="{559712C5-A0F4-4180-AD3B-C798071A3324}" type="slidenum">
              <a:rPr lang="ko-KR" altLang="en-US" smtClean="0"/>
              <a:pPr/>
              <a:t>36</a:t>
            </a:fld>
            <a:endParaRPr lang="ko-KR" alt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467544" y="548680"/>
            <a:ext cx="8229600" cy="720080"/>
          </a:xfrm>
        </p:spPr>
        <p:txBody>
          <a:bodyPr>
            <a:normAutofit/>
          </a:bodyPr>
          <a:lstStyle/>
          <a:p>
            <a:pPr algn="l"/>
            <a:r>
              <a:rPr lang="en-US" altLang="ko-KR" sz="2800" dirty="0" smtClean="0">
                <a:latin typeface="Arial Unicode MS" pitchFamily="50" charset="-127"/>
                <a:ea typeface="Arial Unicode MS" pitchFamily="50" charset="-127"/>
                <a:cs typeface="Arial Unicode MS" pitchFamily="50" charset="-127"/>
              </a:rPr>
              <a:t>    Costs increasing rate due to ETS (%)</a:t>
            </a:r>
            <a:endParaRPr lang="ko-KR" altLang="en-US" sz="2800" dirty="0">
              <a:latin typeface="Arial Unicode MS" pitchFamily="50" charset="-127"/>
              <a:ea typeface="Arial Unicode MS" pitchFamily="50" charset="-127"/>
              <a:cs typeface="Arial Unicode MS" pitchFamily="50" charset="-127"/>
            </a:endParaRPr>
          </a:p>
        </p:txBody>
      </p:sp>
      <p:sp>
        <p:nvSpPr>
          <p:cNvPr id="4" name="슬라이드 번호 개체 틀 3"/>
          <p:cNvSpPr>
            <a:spLocks noGrp="1"/>
          </p:cNvSpPr>
          <p:nvPr>
            <p:ph type="sldNum" sz="quarter" idx="12"/>
          </p:nvPr>
        </p:nvSpPr>
        <p:spPr/>
        <p:txBody>
          <a:bodyPr/>
          <a:lstStyle/>
          <a:p>
            <a:fld id="{559712C5-A0F4-4180-AD3B-C798071A3324}" type="slidenum">
              <a:rPr lang="ko-KR" altLang="en-US" smtClean="0"/>
              <a:pPr/>
              <a:t>37</a:t>
            </a:fld>
            <a:endParaRPr lang="ko-KR" altLang="en-US"/>
          </a:p>
        </p:txBody>
      </p:sp>
      <p:pic>
        <p:nvPicPr>
          <p:cNvPr id="5123" name="Picture 3"/>
          <p:cNvPicPr>
            <a:picLocks noGrp="1" noChangeAspect="1" noChangeArrowheads="1"/>
          </p:cNvPicPr>
          <p:nvPr>
            <p:ph idx="1"/>
          </p:nvPr>
        </p:nvPicPr>
        <p:blipFill>
          <a:blip r:embed="rId2" cstate="print"/>
          <a:srcRect/>
          <a:stretch>
            <a:fillRect/>
          </a:stretch>
        </p:blipFill>
        <p:spPr bwMode="auto">
          <a:xfrm>
            <a:off x="1076522" y="1412776"/>
            <a:ext cx="7232982" cy="4608512"/>
          </a:xfrm>
          <a:prstGeom prst="rect">
            <a:avLst/>
          </a:prstGeom>
          <a:noFill/>
          <a:ln w="9525">
            <a:noFill/>
            <a:miter lim="800000"/>
            <a:headEnd/>
            <a:tailEnd/>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내용 개체 틀 2"/>
          <p:cNvSpPr>
            <a:spLocks noGrp="1"/>
          </p:cNvSpPr>
          <p:nvPr>
            <p:ph idx="1"/>
          </p:nvPr>
        </p:nvSpPr>
        <p:spPr>
          <a:xfrm>
            <a:off x="457200" y="836712"/>
            <a:ext cx="8229600" cy="5289451"/>
          </a:xfrm>
        </p:spPr>
        <p:txBody>
          <a:bodyPr/>
          <a:lstStyle/>
          <a:p>
            <a:pPr>
              <a:buNone/>
            </a:pPr>
            <a:r>
              <a:rPr lang="en-US" altLang="ko-KR" dirty="0" smtClean="0"/>
              <a:t>  </a:t>
            </a:r>
            <a:r>
              <a:rPr lang="en-US" altLang="ko-KR" dirty="0" smtClean="0">
                <a:solidFill>
                  <a:srgbClr val="C00000"/>
                </a:solidFill>
              </a:rPr>
              <a:t>Economic effects are estimated by the general equilibrium model</a:t>
            </a:r>
          </a:p>
          <a:p>
            <a:pPr>
              <a:buNone/>
            </a:pPr>
            <a:endParaRPr lang="en-US" altLang="ko-KR" sz="1400" dirty="0" smtClean="0">
              <a:solidFill>
                <a:srgbClr val="C00000"/>
              </a:solidFill>
              <a:latin typeface="Arial Unicode MS" pitchFamily="50" charset="-127"/>
              <a:ea typeface="Arial Unicode MS" pitchFamily="50" charset="-127"/>
              <a:cs typeface="Arial Unicode MS" pitchFamily="50" charset="-127"/>
            </a:endParaRPr>
          </a:p>
          <a:p>
            <a:pPr>
              <a:buNone/>
            </a:pPr>
            <a:r>
              <a:rPr lang="en-US" altLang="ko-KR" sz="2800" dirty="0" smtClean="0"/>
              <a:t> </a:t>
            </a:r>
            <a:r>
              <a:rPr lang="en-US" altLang="ko-KR" sz="2800" dirty="0" smtClean="0">
                <a:latin typeface="Arial Unicode MS" pitchFamily="50" charset="-127"/>
                <a:ea typeface="Arial Unicode MS" pitchFamily="50" charset="-127"/>
                <a:cs typeface="Arial Unicode MS" pitchFamily="50" charset="-127"/>
              </a:rPr>
              <a:t>- Consumption is defined as a social welfare</a:t>
            </a:r>
          </a:p>
          <a:p>
            <a:pPr>
              <a:buNone/>
            </a:pPr>
            <a:endParaRPr lang="en-US" altLang="ko-KR" sz="1050" dirty="0" smtClean="0">
              <a:latin typeface="Arial Unicode MS" pitchFamily="50" charset="-127"/>
              <a:ea typeface="Arial Unicode MS" pitchFamily="50" charset="-127"/>
              <a:cs typeface="Arial Unicode MS" pitchFamily="50" charset="-127"/>
            </a:endParaRPr>
          </a:p>
          <a:p>
            <a:pPr>
              <a:buNone/>
            </a:pPr>
            <a:r>
              <a:rPr lang="en-US" altLang="ko-KR" sz="2800" dirty="0" smtClean="0">
                <a:latin typeface="Arial Unicode MS" pitchFamily="50" charset="-127"/>
                <a:ea typeface="Arial Unicode MS" pitchFamily="50" charset="-127"/>
                <a:cs typeface="Arial Unicode MS" pitchFamily="50" charset="-127"/>
              </a:rPr>
              <a:t> - Secure optimization by maximizing the consumption</a:t>
            </a:r>
          </a:p>
          <a:p>
            <a:pPr>
              <a:buNone/>
            </a:pPr>
            <a:endParaRPr lang="en-US" altLang="ko-KR" sz="1200" dirty="0" smtClean="0">
              <a:latin typeface="Arial Unicode MS" pitchFamily="50" charset="-127"/>
              <a:ea typeface="Arial Unicode MS" pitchFamily="50" charset="-127"/>
              <a:cs typeface="Arial Unicode MS" pitchFamily="50" charset="-127"/>
            </a:endParaRPr>
          </a:p>
          <a:p>
            <a:pPr>
              <a:buNone/>
            </a:pPr>
            <a:r>
              <a:rPr lang="en-US" altLang="ko-KR" sz="2800" dirty="0" smtClean="0">
                <a:latin typeface="Arial Unicode MS" pitchFamily="50" charset="-127"/>
                <a:ea typeface="Arial Unicode MS" pitchFamily="50" charset="-127"/>
                <a:cs typeface="Arial Unicode MS" pitchFamily="50" charset="-127"/>
              </a:rPr>
              <a:t> - First effect by the introduction of the ETS is captured by the change in the input costs such as energy costs</a:t>
            </a:r>
            <a:endParaRPr lang="ko-KR" altLang="en-US" sz="2800" dirty="0">
              <a:latin typeface="Arial Unicode MS" pitchFamily="50" charset="-127"/>
              <a:ea typeface="Arial Unicode MS" pitchFamily="50" charset="-127"/>
              <a:cs typeface="Arial Unicode MS" pitchFamily="50" charset="-127"/>
            </a:endParaRPr>
          </a:p>
        </p:txBody>
      </p:sp>
      <p:sp>
        <p:nvSpPr>
          <p:cNvPr id="4" name="슬라이드 번호 개체 틀 3"/>
          <p:cNvSpPr>
            <a:spLocks noGrp="1"/>
          </p:cNvSpPr>
          <p:nvPr>
            <p:ph type="sldNum" sz="quarter" idx="12"/>
          </p:nvPr>
        </p:nvSpPr>
        <p:spPr/>
        <p:txBody>
          <a:bodyPr/>
          <a:lstStyle/>
          <a:p>
            <a:fld id="{559712C5-A0F4-4180-AD3B-C798071A3324}" type="slidenum">
              <a:rPr lang="ko-KR" altLang="en-US" smtClean="0"/>
              <a:pPr/>
              <a:t>38</a:t>
            </a:fld>
            <a:endParaRPr lang="ko-KR" alt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내용 개체 틀 2"/>
          <p:cNvSpPr>
            <a:spLocks noGrp="1"/>
          </p:cNvSpPr>
          <p:nvPr>
            <p:ph idx="1"/>
          </p:nvPr>
        </p:nvSpPr>
        <p:spPr>
          <a:xfrm>
            <a:off x="467544" y="2348880"/>
            <a:ext cx="8229600" cy="1296144"/>
          </a:xfrm>
        </p:spPr>
        <p:txBody>
          <a:bodyPr>
            <a:normAutofit fontScale="62500" lnSpcReduction="20000"/>
          </a:bodyPr>
          <a:lstStyle/>
          <a:p>
            <a:pPr>
              <a:buNone/>
            </a:pPr>
            <a:endParaRPr lang="en-US" altLang="ko-KR" dirty="0" smtClean="0">
              <a:latin typeface="Arial Unicode MS" pitchFamily="50" charset="-127"/>
              <a:ea typeface="Arial Unicode MS" pitchFamily="50" charset="-127"/>
              <a:cs typeface="Arial Unicode MS" pitchFamily="50" charset="-127"/>
            </a:endParaRPr>
          </a:p>
          <a:p>
            <a:pPr>
              <a:buNone/>
            </a:pPr>
            <a:r>
              <a:rPr lang="en-US" altLang="ko-KR" sz="3800" dirty="0" smtClean="0">
                <a:latin typeface="Arial Unicode MS" pitchFamily="50" charset="-127"/>
                <a:ea typeface="Arial Unicode MS" pitchFamily="50" charset="-127"/>
                <a:cs typeface="Arial Unicode MS" pitchFamily="50" charset="-127"/>
              </a:rPr>
              <a:t>Macro economic effects of the ETS </a:t>
            </a:r>
          </a:p>
          <a:p>
            <a:pPr>
              <a:buNone/>
            </a:pPr>
            <a:endParaRPr lang="en-US" altLang="ko-KR" sz="3400" dirty="0" smtClean="0">
              <a:latin typeface="Arial Unicode MS" pitchFamily="50" charset="-127"/>
              <a:ea typeface="Arial Unicode MS" pitchFamily="50" charset="-127"/>
              <a:cs typeface="Arial Unicode MS" pitchFamily="50" charset="-127"/>
            </a:endParaRPr>
          </a:p>
          <a:p>
            <a:pPr>
              <a:buNone/>
            </a:pPr>
            <a:r>
              <a:rPr lang="en-US" altLang="ko-KR" sz="2800" dirty="0" smtClean="0">
                <a:latin typeface="Arial Unicode MS" pitchFamily="50" charset="-127"/>
                <a:ea typeface="Arial Unicode MS" pitchFamily="50" charset="-127"/>
                <a:cs typeface="Arial Unicode MS" pitchFamily="50" charset="-127"/>
              </a:rPr>
              <a:t>                                                                                      Unit: change rate(%)</a:t>
            </a:r>
            <a:endParaRPr lang="ko-KR" altLang="en-US" sz="2800" dirty="0">
              <a:latin typeface="Arial Unicode MS" pitchFamily="50" charset="-127"/>
              <a:ea typeface="Arial Unicode MS" pitchFamily="50" charset="-127"/>
              <a:cs typeface="Arial Unicode MS" pitchFamily="50" charset="-127"/>
            </a:endParaRPr>
          </a:p>
        </p:txBody>
      </p:sp>
      <p:sp>
        <p:nvSpPr>
          <p:cNvPr id="4" name="슬라이드 번호 개체 틀 3"/>
          <p:cNvSpPr>
            <a:spLocks noGrp="1"/>
          </p:cNvSpPr>
          <p:nvPr>
            <p:ph type="sldNum" sz="quarter" idx="12"/>
          </p:nvPr>
        </p:nvSpPr>
        <p:spPr/>
        <p:txBody>
          <a:bodyPr/>
          <a:lstStyle/>
          <a:p>
            <a:fld id="{559712C5-A0F4-4180-AD3B-C798071A3324}" type="slidenum">
              <a:rPr lang="ko-KR" altLang="en-US" smtClean="0"/>
              <a:pPr/>
              <a:t>39</a:t>
            </a:fld>
            <a:endParaRPr lang="ko-KR" altLang="en-US"/>
          </a:p>
        </p:txBody>
      </p:sp>
      <p:graphicFrame>
        <p:nvGraphicFramePr>
          <p:cNvPr id="7" name="표 6"/>
          <p:cNvGraphicFramePr>
            <a:graphicFrameLocks noGrp="1"/>
          </p:cNvGraphicFramePr>
          <p:nvPr/>
        </p:nvGraphicFramePr>
        <p:xfrm>
          <a:off x="683568" y="3645024"/>
          <a:ext cx="7560840" cy="2160240"/>
        </p:xfrm>
        <a:graphic>
          <a:graphicData uri="http://schemas.openxmlformats.org/drawingml/2006/table">
            <a:tbl>
              <a:tblPr firstRow="1" bandRow="1">
                <a:tableStyleId>{5C22544A-7EE6-4342-B048-85BDC9FD1C3A}</a:tableStyleId>
              </a:tblPr>
              <a:tblGrid>
                <a:gridCol w="1680186"/>
                <a:gridCol w="980109"/>
                <a:gridCol w="980109"/>
                <a:gridCol w="980109"/>
                <a:gridCol w="980109"/>
                <a:gridCol w="980109"/>
                <a:gridCol w="980109"/>
              </a:tblGrid>
              <a:tr h="432048">
                <a:tc rowSpan="3">
                  <a:txBody>
                    <a:bodyPr/>
                    <a:lstStyle/>
                    <a:p>
                      <a:pPr latinLnBrk="1"/>
                      <a:endParaRPr lang="ko-KR" altLang="en-US" dirty="0"/>
                    </a:p>
                  </a:txBody>
                  <a:tcPr/>
                </a:tc>
                <a:tc gridSpan="2">
                  <a:txBody>
                    <a:bodyPr/>
                    <a:lstStyle/>
                    <a:p>
                      <a:pPr algn="ctr" latinLnBrk="1"/>
                      <a:r>
                        <a:rPr lang="en-US" altLang="ko-KR" dirty="0" smtClean="0"/>
                        <a:t>2013</a:t>
                      </a:r>
                      <a:endParaRPr lang="ko-KR" altLang="en-US" dirty="0"/>
                    </a:p>
                  </a:txBody>
                  <a:tcPr/>
                </a:tc>
                <a:tc hMerge="1">
                  <a:txBody>
                    <a:bodyPr/>
                    <a:lstStyle/>
                    <a:p>
                      <a:pPr latinLnBrk="1"/>
                      <a:endParaRPr lang="ko-KR" altLang="en-US" dirty="0"/>
                    </a:p>
                  </a:txBody>
                  <a:tcPr/>
                </a:tc>
                <a:tc gridSpan="4">
                  <a:txBody>
                    <a:bodyPr/>
                    <a:lstStyle/>
                    <a:p>
                      <a:pPr algn="ctr" latinLnBrk="1"/>
                      <a:r>
                        <a:rPr lang="en-US" altLang="ko-KR" dirty="0" smtClean="0"/>
                        <a:t>2020</a:t>
                      </a:r>
                      <a:endParaRPr lang="ko-KR" altLang="en-US" dirty="0"/>
                    </a:p>
                  </a:txBody>
                  <a:tcPr/>
                </a:tc>
                <a:tc hMerge="1">
                  <a:txBody>
                    <a:bodyPr/>
                    <a:lstStyle/>
                    <a:p>
                      <a:pPr latinLnBrk="1"/>
                      <a:endParaRPr lang="ko-KR" altLang="en-US" dirty="0"/>
                    </a:p>
                  </a:txBody>
                  <a:tcPr/>
                </a:tc>
                <a:tc hMerge="1">
                  <a:txBody>
                    <a:bodyPr/>
                    <a:lstStyle/>
                    <a:p>
                      <a:pPr latinLnBrk="1"/>
                      <a:endParaRPr lang="ko-KR" altLang="en-US" dirty="0"/>
                    </a:p>
                  </a:txBody>
                  <a:tcPr/>
                </a:tc>
                <a:tc hMerge="1">
                  <a:txBody>
                    <a:bodyPr/>
                    <a:lstStyle/>
                    <a:p>
                      <a:pPr latinLnBrk="1"/>
                      <a:endParaRPr lang="ko-KR" altLang="en-US" dirty="0"/>
                    </a:p>
                  </a:txBody>
                  <a:tcPr/>
                </a:tc>
              </a:tr>
              <a:tr h="432048">
                <a:tc vMerge="1">
                  <a:txBody>
                    <a:bodyPr/>
                    <a:lstStyle/>
                    <a:p>
                      <a:pPr latinLnBrk="1"/>
                      <a:endParaRPr lang="ko-KR" altLang="en-US" dirty="0"/>
                    </a:p>
                  </a:txBody>
                  <a:tcPr/>
                </a:tc>
                <a:tc rowSpan="2">
                  <a:txBody>
                    <a:bodyPr/>
                    <a:lstStyle/>
                    <a:p>
                      <a:pPr latinLnBrk="1"/>
                      <a:r>
                        <a:rPr lang="en-US" altLang="ko-KR" dirty="0" smtClean="0"/>
                        <a:t>A-1</a:t>
                      </a:r>
                      <a:endParaRPr lang="ko-KR" altLang="en-US" dirty="0"/>
                    </a:p>
                  </a:txBody>
                  <a:tcPr anchor="ctr"/>
                </a:tc>
                <a:tc rowSpan="2">
                  <a:txBody>
                    <a:bodyPr/>
                    <a:lstStyle/>
                    <a:p>
                      <a:pPr latinLnBrk="1"/>
                      <a:r>
                        <a:rPr lang="en-US" altLang="ko-KR" dirty="0" smtClean="0"/>
                        <a:t>A-2</a:t>
                      </a:r>
                      <a:endParaRPr lang="ko-KR" altLang="en-US" dirty="0"/>
                    </a:p>
                  </a:txBody>
                  <a:tcPr anchor="ctr"/>
                </a:tc>
                <a:tc gridSpan="2">
                  <a:txBody>
                    <a:bodyPr/>
                    <a:lstStyle/>
                    <a:p>
                      <a:pPr algn="ctr" latinLnBrk="1"/>
                      <a:r>
                        <a:rPr lang="en-US" altLang="ko-KR" dirty="0" smtClean="0"/>
                        <a:t>Grandfathering</a:t>
                      </a:r>
                      <a:endParaRPr lang="ko-KR" altLang="en-US" dirty="0"/>
                    </a:p>
                  </a:txBody>
                  <a:tcPr/>
                </a:tc>
                <a:tc hMerge="1">
                  <a:txBody>
                    <a:bodyPr/>
                    <a:lstStyle/>
                    <a:p>
                      <a:pPr latinLnBrk="1"/>
                      <a:endParaRPr lang="ko-KR" altLang="en-US" dirty="0"/>
                    </a:p>
                  </a:txBody>
                  <a:tcPr/>
                </a:tc>
                <a:tc gridSpan="2">
                  <a:txBody>
                    <a:bodyPr/>
                    <a:lstStyle/>
                    <a:p>
                      <a:pPr algn="ctr" latinLnBrk="1"/>
                      <a:r>
                        <a:rPr lang="en-US" altLang="ko-KR" dirty="0" smtClean="0"/>
                        <a:t>50% auction</a:t>
                      </a:r>
                      <a:endParaRPr lang="ko-KR" altLang="en-US" dirty="0"/>
                    </a:p>
                  </a:txBody>
                  <a:tcPr/>
                </a:tc>
                <a:tc hMerge="1">
                  <a:txBody>
                    <a:bodyPr/>
                    <a:lstStyle/>
                    <a:p>
                      <a:pPr algn="ctr" latinLnBrk="1"/>
                      <a:endParaRPr lang="ko-KR" altLang="en-US" dirty="0"/>
                    </a:p>
                  </a:txBody>
                  <a:tcPr/>
                </a:tc>
              </a:tr>
              <a:tr h="432048">
                <a:tc vMerge="1">
                  <a:txBody>
                    <a:bodyPr/>
                    <a:lstStyle/>
                    <a:p>
                      <a:pPr latinLnBrk="1"/>
                      <a:endParaRPr lang="ko-KR" altLang="en-US" dirty="0"/>
                    </a:p>
                  </a:txBody>
                  <a:tcPr/>
                </a:tc>
                <a:tc vMerge="1">
                  <a:txBody>
                    <a:bodyPr/>
                    <a:lstStyle/>
                    <a:p>
                      <a:pPr latinLnBrk="1"/>
                      <a:endParaRPr lang="ko-KR" altLang="en-US" dirty="0"/>
                    </a:p>
                  </a:txBody>
                  <a:tcPr/>
                </a:tc>
                <a:tc vMerge="1">
                  <a:txBody>
                    <a:bodyPr/>
                    <a:lstStyle/>
                    <a:p>
                      <a:pPr latinLnBrk="1"/>
                      <a:endParaRPr lang="ko-KR" altLang="en-US" dirty="0"/>
                    </a:p>
                  </a:txBody>
                  <a:tcPr anchor="ctr"/>
                </a:tc>
                <a:tc>
                  <a:txBody>
                    <a:bodyPr/>
                    <a:lstStyle/>
                    <a:p>
                      <a:pPr latinLnBrk="1"/>
                      <a:r>
                        <a:rPr lang="en-US" altLang="ko-KR" dirty="0" smtClean="0"/>
                        <a:t>B-11</a:t>
                      </a:r>
                      <a:endParaRPr lang="ko-KR" altLang="en-US" dirty="0"/>
                    </a:p>
                  </a:txBody>
                  <a:tcPr/>
                </a:tc>
                <a:tc>
                  <a:txBody>
                    <a:bodyPr/>
                    <a:lstStyle/>
                    <a:p>
                      <a:pPr latinLnBrk="1"/>
                      <a:r>
                        <a:rPr lang="en-US" altLang="ko-KR" dirty="0" smtClean="0"/>
                        <a:t>B-12</a:t>
                      </a:r>
                      <a:endParaRPr lang="ko-KR" altLang="en-US" dirty="0"/>
                    </a:p>
                  </a:txBody>
                  <a:tcPr/>
                </a:tc>
                <a:tc>
                  <a:txBody>
                    <a:bodyPr/>
                    <a:lstStyle/>
                    <a:p>
                      <a:pPr latinLnBrk="1"/>
                      <a:r>
                        <a:rPr lang="en-US" altLang="ko-KR" dirty="0" smtClean="0"/>
                        <a:t>B-21</a:t>
                      </a:r>
                      <a:endParaRPr lang="ko-KR" altLang="en-US" dirty="0"/>
                    </a:p>
                  </a:txBody>
                  <a:tcPr/>
                </a:tc>
                <a:tc>
                  <a:txBody>
                    <a:bodyPr/>
                    <a:lstStyle/>
                    <a:p>
                      <a:pPr latinLnBrk="1"/>
                      <a:r>
                        <a:rPr lang="en-US" altLang="ko-KR" dirty="0" smtClean="0"/>
                        <a:t>B-22</a:t>
                      </a:r>
                      <a:endParaRPr lang="ko-KR" altLang="en-US" dirty="0"/>
                    </a:p>
                  </a:txBody>
                  <a:tcPr/>
                </a:tc>
              </a:tr>
              <a:tr h="432048">
                <a:tc>
                  <a:txBody>
                    <a:bodyPr/>
                    <a:lstStyle/>
                    <a:p>
                      <a:pPr latinLnBrk="1"/>
                      <a:r>
                        <a:rPr lang="en-US" altLang="ko-KR" dirty="0" smtClean="0"/>
                        <a:t>GDP</a:t>
                      </a:r>
                      <a:endParaRPr lang="ko-KR" altLang="en-US" dirty="0"/>
                    </a:p>
                  </a:txBody>
                  <a:tcPr/>
                </a:tc>
                <a:tc>
                  <a:txBody>
                    <a:bodyPr/>
                    <a:lstStyle/>
                    <a:p>
                      <a:pPr latinLnBrk="1"/>
                      <a:r>
                        <a:rPr lang="en-US" altLang="ko-KR" dirty="0" smtClean="0"/>
                        <a:t>-0.02</a:t>
                      </a:r>
                      <a:endParaRPr lang="ko-KR" altLang="en-US" dirty="0"/>
                    </a:p>
                  </a:txBody>
                  <a:tcPr/>
                </a:tc>
                <a:tc>
                  <a:txBody>
                    <a:bodyPr/>
                    <a:lstStyle/>
                    <a:p>
                      <a:pPr latinLnBrk="1"/>
                      <a:r>
                        <a:rPr lang="en-US" altLang="ko-KR" dirty="0" smtClean="0"/>
                        <a:t>-0.04</a:t>
                      </a:r>
                      <a:endParaRPr lang="ko-KR" altLang="en-US" dirty="0"/>
                    </a:p>
                  </a:txBody>
                  <a:tcPr/>
                </a:tc>
                <a:tc>
                  <a:txBody>
                    <a:bodyPr/>
                    <a:lstStyle/>
                    <a:p>
                      <a:pPr latinLnBrk="1"/>
                      <a:r>
                        <a:rPr lang="en-US" altLang="ko-KR" dirty="0" smtClean="0"/>
                        <a:t>-0.04</a:t>
                      </a:r>
                      <a:endParaRPr lang="ko-KR" altLang="en-US" dirty="0"/>
                    </a:p>
                  </a:txBody>
                  <a:tcPr/>
                </a:tc>
                <a:tc>
                  <a:txBody>
                    <a:bodyPr/>
                    <a:lstStyle/>
                    <a:p>
                      <a:pPr latinLnBrk="1"/>
                      <a:r>
                        <a:rPr lang="en-US" altLang="ko-KR" dirty="0" smtClean="0"/>
                        <a:t>-0.18</a:t>
                      </a:r>
                      <a:endParaRPr lang="ko-KR" altLang="en-US" dirty="0"/>
                    </a:p>
                  </a:txBody>
                  <a:tcPr/>
                </a:tc>
                <a:tc>
                  <a:txBody>
                    <a:bodyPr/>
                    <a:lstStyle/>
                    <a:p>
                      <a:pPr latinLnBrk="1"/>
                      <a:r>
                        <a:rPr lang="en-US" altLang="ko-KR" dirty="0" smtClean="0"/>
                        <a:t>-0.25</a:t>
                      </a:r>
                      <a:endParaRPr lang="ko-KR" altLang="en-US" dirty="0"/>
                    </a:p>
                  </a:txBody>
                  <a:tcPr/>
                </a:tc>
                <a:tc>
                  <a:txBody>
                    <a:bodyPr/>
                    <a:lstStyle/>
                    <a:p>
                      <a:pPr latinLnBrk="1"/>
                      <a:r>
                        <a:rPr lang="en-US" altLang="ko-KR" dirty="0" smtClean="0"/>
                        <a:t>-0.36</a:t>
                      </a:r>
                      <a:endParaRPr lang="ko-KR" altLang="en-US" dirty="0"/>
                    </a:p>
                  </a:txBody>
                  <a:tcPr/>
                </a:tc>
              </a:tr>
              <a:tr h="432048">
                <a:tc>
                  <a:txBody>
                    <a:bodyPr/>
                    <a:lstStyle/>
                    <a:p>
                      <a:pPr latinLnBrk="1"/>
                      <a:r>
                        <a:rPr lang="en-US" altLang="ko-KR" dirty="0" smtClean="0"/>
                        <a:t>Employment</a:t>
                      </a:r>
                      <a:endParaRPr lang="ko-KR" altLang="en-US" dirty="0"/>
                    </a:p>
                  </a:txBody>
                  <a:tcPr/>
                </a:tc>
                <a:tc>
                  <a:txBody>
                    <a:bodyPr/>
                    <a:lstStyle/>
                    <a:p>
                      <a:pPr latinLnBrk="1"/>
                      <a:r>
                        <a:rPr lang="en-US" altLang="ko-KR" dirty="0" smtClean="0"/>
                        <a:t>-0.01</a:t>
                      </a:r>
                      <a:endParaRPr lang="ko-KR" altLang="en-US" dirty="0"/>
                    </a:p>
                  </a:txBody>
                  <a:tcPr/>
                </a:tc>
                <a:tc>
                  <a:txBody>
                    <a:bodyPr/>
                    <a:lstStyle/>
                    <a:p>
                      <a:pPr latinLnBrk="1"/>
                      <a:r>
                        <a:rPr lang="en-US" altLang="ko-KR" dirty="0" smtClean="0"/>
                        <a:t>-0.03</a:t>
                      </a:r>
                      <a:endParaRPr lang="ko-KR" altLang="en-US" dirty="0"/>
                    </a:p>
                  </a:txBody>
                  <a:tcPr/>
                </a:tc>
                <a:tc>
                  <a:txBody>
                    <a:bodyPr/>
                    <a:lstStyle/>
                    <a:p>
                      <a:pPr latinLnBrk="1"/>
                      <a:r>
                        <a:rPr lang="en-US" altLang="ko-KR" dirty="0" smtClean="0"/>
                        <a:t>-0.03</a:t>
                      </a:r>
                      <a:endParaRPr lang="ko-KR" altLang="en-US" dirty="0"/>
                    </a:p>
                  </a:txBody>
                  <a:tcPr/>
                </a:tc>
                <a:tc>
                  <a:txBody>
                    <a:bodyPr/>
                    <a:lstStyle/>
                    <a:p>
                      <a:pPr latinLnBrk="1"/>
                      <a:r>
                        <a:rPr lang="en-US" altLang="ko-KR" dirty="0" smtClean="0"/>
                        <a:t>-0.12</a:t>
                      </a:r>
                      <a:endParaRPr lang="ko-KR" altLang="en-US" dirty="0"/>
                    </a:p>
                  </a:txBody>
                  <a:tcPr/>
                </a:tc>
                <a:tc>
                  <a:txBody>
                    <a:bodyPr/>
                    <a:lstStyle/>
                    <a:p>
                      <a:pPr latinLnBrk="1"/>
                      <a:r>
                        <a:rPr lang="en-US" altLang="ko-KR" dirty="0" smtClean="0"/>
                        <a:t>-0.01</a:t>
                      </a:r>
                      <a:endParaRPr lang="ko-KR" altLang="en-US" dirty="0"/>
                    </a:p>
                  </a:txBody>
                  <a:tcPr/>
                </a:tc>
                <a:tc>
                  <a:txBody>
                    <a:bodyPr/>
                    <a:lstStyle/>
                    <a:p>
                      <a:pPr latinLnBrk="1"/>
                      <a:r>
                        <a:rPr lang="en-US" altLang="ko-KR" dirty="0" smtClean="0"/>
                        <a:t>-0.10</a:t>
                      </a:r>
                      <a:endParaRPr lang="ko-KR" altLang="en-US" dirty="0"/>
                    </a:p>
                  </a:txBody>
                  <a:tcPr/>
                </a:tc>
              </a:tr>
            </a:tbl>
          </a:graphicData>
        </a:graphic>
      </p:graphicFrame>
      <p:sp>
        <p:nvSpPr>
          <p:cNvPr id="8" name="TextBox 7"/>
          <p:cNvSpPr txBox="1"/>
          <p:nvPr/>
        </p:nvSpPr>
        <p:spPr>
          <a:xfrm>
            <a:off x="755576" y="1340768"/>
            <a:ext cx="7416824" cy="830997"/>
          </a:xfrm>
          <a:prstGeom prst="rect">
            <a:avLst/>
          </a:prstGeom>
          <a:noFill/>
        </p:spPr>
        <p:txBody>
          <a:bodyPr wrap="square" rtlCol="0">
            <a:spAutoFit/>
          </a:bodyPr>
          <a:lstStyle/>
          <a:p>
            <a:pPr>
              <a:buFontTx/>
              <a:buChar char="-"/>
            </a:pPr>
            <a:r>
              <a:rPr lang="en-US" altLang="ko-KR" sz="2400" dirty="0" smtClean="0">
                <a:latin typeface="Arial Unicode MS" pitchFamily="50" charset="-127"/>
                <a:ea typeface="Arial Unicode MS" pitchFamily="50" charset="-127"/>
                <a:cs typeface="Arial Unicode MS" pitchFamily="50" charset="-127"/>
              </a:rPr>
              <a:t> Government’s revenue from selling emission credits </a:t>
            </a:r>
          </a:p>
          <a:p>
            <a:r>
              <a:rPr lang="en-US" altLang="ko-KR" sz="2400" dirty="0" smtClean="0">
                <a:latin typeface="Arial Unicode MS" pitchFamily="50" charset="-127"/>
                <a:ea typeface="Arial Unicode MS" pitchFamily="50" charset="-127"/>
                <a:cs typeface="Arial Unicode MS" pitchFamily="50" charset="-127"/>
              </a:rPr>
              <a:t>  are assumed to be returned to the service sector</a:t>
            </a:r>
            <a:endParaRPr lang="ko-KR" altLang="en-US" sz="2400" dirty="0">
              <a:latin typeface="Arial Unicode MS" pitchFamily="50" charset="-127"/>
              <a:ea typeface="Arial Unicode MS" pitchFamily="50" charset="-127"/>
              <a:cs typeface="Arial Unicode MS" pitchFamily="50" charset="-127"/>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내용 개체 틀 2"/>
          <p:cNvSpPr>
            <a:spLocks noGrp="1"/>
          </p:cNvSpPr>
          <p:nvPr>
            <p:ph idx="1"/>
          </p:nvPr>
        </p:nvSpPr>
        <p:spPr>
          <a:xfrm>
            <a:off x="467544" y="1052736"/>
            <a:ext cx="8229600" cy="1108720"/>
          </a:xfrm>
        </p:spPr>
        <p:txBody>
          <a:bodyPr/>
          <a:lstStyle/>
          <a:p>
            <a:pPr>
              <a:buNone/>
            </a:pPr>
            <a:r>
              <a:rPr lang="en-US" altLang="ko-KR" sz="2400" dirty="0" smtClean="0">
                <a:latin typeface="Arial Unicode MS" pitchFamily="50" charset="-127"/>
                <a:ea typeface="Arial Unicode MS" pitchFamily="50" charset="-127"/>
                <a:cs typeface="Arial Unicode MS" pitchFamily="50" charset="-127"/>
              </a:rPr>
              <a:t>Macro economic effects of the ETS by economic sectors </a:t>
            </a:r>
            <a:r>
              <a:rPr lang="en-US" altLang="ko-KR" dirty="0" smtClean="0">
                <a:latin typeface="Arial Unicode MS" pitchFamily="50" charset="-127"/>
                <a:ea typeface="Arial Unicode MS" pitchFamily="50" charset="-127"/>
                <a:cs typeface="Arial Unicode MS" pitchFamily="50" charset="-127"/>
              </a:rPr>
              <a:t>                                                                                                              </a:t>
            </a:r>
          </a:p>
          <a:p>
            <a:pPr>
              <a:buNone/>
            </a:pPr>
            <a:r>
              <a:rPr lang="en-US" altLang="ko-KR" sz="1800" dirty="0" smtClean="0">
                <a:latin typeface="Arial Unicode MS" pitchFamily="50" charset="-127"/>
                <a:ea typeface="Arial Unicode MS" pitchFamily="50" charset="-127"/>
                <a:cs typeface="Arial Unicode MS" pitchFamily="50" charset="-127"/>
              </a:rPr>
              <a:t>                                                                                      Unit: change rate(%)</a:t>
            </a:r>
            <a:endParaRPr lang="ko-KR" altLang="en-US" sz="1800" dirty="0" smtClean="0">
              <a:latin typeface="Arial Unicode MS" pitchFamily="50" charset="-127"/>
              <a:ea typeface="Arial Unicode MS" pitchFamily="50" charset="-127"/>
              <a:cs typeface="Arial Unicode MS" pitchFamily="50" charset="-127"/>
            </a:endParaRPr>
          </a:p>
          <a:p>
            <a:pPr>
              <a:buNone/>
            </a:pPr>
            <a:endParaRPr lang="ko-KR" altLang="en-US" dirty="0"/>
          </a:p>
        </p:txBody>
      </p:sp>
      <p:sp>
        <p:nvSpPr>
          <p:cNvPr id="4" name="슬라이드 번호 개체 틀 3"/>
          <p:cNvSpPr>
            <a:spLocks noGrp="1"/>
          </p:cNvSpPr>
          <p:nvPr>
            <p:ph type="sldNum" sz="quarter" idx="12"/>
          </p:nvPr>
        </p:nvSpPr>
        <p:spPr/>
        <p:txBody>
          <a:bodyPr/>
          <a:lstStyle/>
          <a:p>
            <a:fld id="{559712C5-A0F4-4180-AD3B-C798071A3324}" type="slidenum">
              <a:rPr lang="ko-KR" altLang="en-US" smtClean="0"/>
              <a:pPr/>
              <a:t>40</a:t>
            </a:fld>
            <a:endParaRPr lang="ko-KR" altLang="en-US"/>
          </a:p>
        </p:txBody>
      </p:sp>
      <p:graphicFrame>
        <p:nvGraphicFramePr>
          <p:cNvPr id="5" name="표 4"/>
          <p:cNvGraphicFramePr>
            <a:graphicFrameLocks noGrp="1"/>
          </p:cNvGraphicFramePr>
          <p:nvPr/>
        </p:nvGraphicFramePr>
        <p:xfrm>
          <a:off x="539552" y="1988840"/>
          <a:ext cx="7560842" cy="3816425"/>
        </p:xfrm>
        <a:graphic>
          <a:graphicData uri="http://schemas.openxmlformats.org/drawingml/2006/table">
            <a:tbl>
              <a:tblPr firstRow="1" bandRow="1">
                <a:tableStyleId>{5C22544A-7EE6-4342-B048-85BDC9FD1C3A}</a:tableStyleId>
              </a:tblPr>
              <a:tblGrid>
                <a:gridCol w="1800200"/>
                <a:gridCol w="960107"/>
                <a:gridCol w="960107"/>
                <a:gridCol w="960107"/>
                <a:gridCol w="960107"/>
                <a:gridCol w="960107"/>
                <a:gridCol w="960107"/>
              </a:tblGrid>
              <a:tr h="463560">
                <a:tc rowSpan="3">
                  <a:txBody>
                    <a:bodyPr/>
                    <a:lstStyle/>
                    <a:p>
                      <a:pPr latinLnBrk="1"/>
                      <a:endParaRPr lang="ko-KR" altLang="en-US" dirty="0"/>
                    </a:p>
                  </a:txBody>
                  <a:tcPr/>
                </a:tc>
                <a:tc gridSpan="2">
                  <a:txBody>
                    <a:bodyPr/>
                    <a:lstStyle/>
                    <a:p>
                      <a:pPr algn="ctr" latinLnBrk="1"/>
                      <a:r>
                        <a:rPr lang="en-US" altLang="ko-KR" dirty="0" smtClean="0"/>
                        <a:t>2013</a:t>
                      </a:r>
                      <a:endParaRPr lang="ko-KR" altLang="en-US" dirty="0"/>
                    </a:p>
                  </a:txBody>
                  <a:tcPr/>
                </a:tc>
                <a:tc hMerge="1">
                  <a:txBody>
                    <a:bodyPr/>
                    <a:lstStyle/>
                    <a:p>
                      <a:pPr latinLnBrk="1"/>
                      <a:endParaRPr lang="ko-KR" altLang="en-US" dirty="0"/>
                    </a:p>
                  </a:txBody>
                  <a:tcPr/>
                </a:tc>
                <a:tc gridSpan="4">
                  <a:txBody>
                    <a:bodyPr/>
                    <a:lstStyle/>
                    <a:p>
                      <a:pPr algn="ctr" latinLnBrk="1"/>
                      <a:r>
                        <a:rPr lang="en-US" altLang="ko-KR" dirty="0" smtClean="0"/>
                        <a:t>2020</a:t>
                      </a:r>
                      <a:endParaRPr lang="ko-KR" altLang="en-US" dirty="0"/>
                    </a:p>
                  </a:txBody>
                  <a:tcPr/>
                </a:tc>
                <a:tc hMerge="1">
                  <a:txBody>
                    <a:bodyPr/>
                    <a:lstStyle/>
                    <a:p>
                      <a:pPr latinLnBrk="1"/>
                      <a:endParaRPr lang="ko-KR" altLang="en-US" dirty="0"/>
                    </a:p>
                  </a:txBody>
                  <a:tcPr/>
                </a:tc>
                <a:tc hMerge="1">
                  <a:txBody>
                    <a:bodyPr/>
                    <a:lstStyle/>
                    <a:p>
                      <a:pPr latinLnBrk="1"/>
                      <a:endParaRPr lang="ko-KR" altLang="en-US" dirty="0"/>
                    </a:p>
                  </a:txBody>
                  <a:tcPr/>
                </a:tc>
                <a:tc hMerge="1">
                  <a:txBody>
                    <a:bodyPr/>
                    <a:lstStyle/>
                    <a:p>
                      <a:pPr latinLnBrk="1"/>
                      <a:endParaRPr lang="ko-KR" altLang="en-US" dirty="0"/>
                    </a:p>
                  </a:txBody>
                  <a:tcPr/>
                </a:tc>
              </a:tr>
              <a:tr h="463560">
                <a:tc vMerge="1">
                  <a:txBody>
                    <a:bodyPr/>
                    <a:lstStyle/>
                    <a:p>
                      <a:pPr latinLnBrk="1"/>
                      <a:endParaRPr lang="ko-KR" altLang="en-US" dirty="0"/>
                    </a:p>
                  </a:txBody>
                  <a:tcPr/>
                </a:tc>
                <a:tc rowSpan="2">
                  <a:txBody>
                    <a:bodyPr/>
                    <a:lstStyle/>
                    <a:p>
                      <a:pPr latinLnBrk="1"/>
                      <a:r>
                        <a:rPr lang="en-US" altLang="ko-KR" dirty="0" smtClean="0"/>
                        <a:t>A-1</a:t>
                      </a:r>
                      <a:endParaRPr lang="ko-KR" altLang="en-US" dirty="0"/>
                    </a:p>
                  </a:txBody>
                  <a:tcPr anchor="ctr"/>
                </a:tc>
                <a:tc rowSpan="2">
                  <a:txBody>
                    <a:bodyPr/>
                    <a:lstStyle/>
                    <a:p>
                      <a:pPr latinLnBrk="1"/>
                      <a:r>
                        <a:rPr lang="en-US" altLang="ko-KR" dirty="0" smtClean="0"/>
                        <a:t>A-2</a:t>
                      </a:r>
                      <a:endParaRPr lang="ko-KR" altLang="en-US" dirty="0"/>
                    </a:p>
                  </a:txBody>
                  <a:tcPr anchor="ctr"/>
                </a:tc>
                <a:tc gridSpan="2">
                  <a:txBody>
                    <a:bodyPr/>
                    <a:lstStyle/>
                    <a:p>
                      <a:pPr algn="ctr" latinLnBrk="1"/>
                      <a:r>
                        <a:rPr lang="en-US" altLang="ko-KR" dirty="0" smtClean="0"/>
                        <a:t>Grandfathering</a:t>
                      </a:r>
                      <a:endParaRPr lang="ko-KR" altLang="en-US" dirty="0"/>
                    </a:p>
                  </a:txBody>
                  <a:tcPr/>
                </a:tc>
                <a:tc hMerge="1">
                  <a:txBody>
                    <a:bodyPr/>
                    <a:lstStyle/>
                    <a:p>
                      <a:pPr latinLnBrk="1"/>
                      <a:endParaRPr lang="ko-KR" altLang="en-US" dirty="0"/>
                    </a:p>
                  </a:txBody>
                  <a:tcPr/>
                </a:tc>
                <a:tc gridSpan="2">
                  <a:txBody>
                    <a:bodyPr/>
                    <a:lstStyle/>
                    <a:p>
                      <a:pPr algn="ctr" latinLnBrk="1"/>
                      <a:r>
                        <a:rPr lang="en-US" altLang="ko-KR" dirty="0" smtClean="0"/>
                        <a:t>50% auction</a:t>
                      </a:r>
                      <a:endParaRPr lang="ko-KR" altLang="en-US" dirty="0"/>
                    </a:p>
                  </a:txBody>
                  <a:tcPr/>
                </a:tc>
                <a:tc hMerge="1">
                  <a:txBody>
                    <a:bodyPr/>
                    <a:lstStyle/>
                    <a:p>
                      <a:pPr algn="ctr" latinLnBrk="1"/>
                      <a:endParaRPr lang="ko-KR" altLang="en-US" dirty="0"/>
                    </a:p>
                  </a:txBody>
                  <a:tcPr/>
                </a:tc>
              </a:tr>
              <a:tr h="463560">
                <a:tc vMerge="1">
                  <a:txBody>
                    <a:bodyPr/>
                    <a:lstStyle/>
                    <a:p>
                      <a:pPr latinLnBrk="1"/>
                      <a:endParaRPr lang="ko-KR" altLang="en-US" dirty="0"/>
                    </a:p>
                  </a:txBody>
                  <a:tcPr/>
                </a:tc>
                <a:tc vMerge="1">
                  <a:txBody>
                    <a:bodyPr/>
                    <a:lstStyle/>
                    <a:p>
                      <a:pPr latinLnBrk="1"/>
                      <a:endParaRPr lang="ko-KR" altLang="en-US" dirty="0"/>
                    </a:p>
                  </a:txBody>
                  <a:tcPr/>
                </a:tc>
                <a:tc vMerge="1">
                  <a:txBody>
                    <a:bodyPr/>
                    <a:lstStyle/>
                    <a:p>
                      <a:pPr latinLnBrk="1"/>
                      <a:endParaRPr lang="ko-KR" altLang="en-US" dirty="0"/>
                    </a:p>
                  </a:txBody>
                  <a:tcPr anchor="ctr"/>
                </a:tc>
                <a:tc>
                  <a:txBody>
                    <a:bodyPr/>
                    <a:lstStyle/>
                    <a:p>
                      <a:pPr latinLnBrk="1"/>
                      <a:r>
                        <a:rPr lang="en-US" altLang="ko-KR" dirty="0" smtClean="0"/>
                        <a:t>B-11</a:t>
                      </a:r>
                      <a:endParaRPr lang="ko-KR" altLang="en-US" dirty="0"/>
                    </a:p>
                  </a:txBody>
                  <a:tcPr/>
                </a:tc>
                <a:tc>
                  <a:txBody>
                    <a:bodyPr/>
                    <a:lstStyle/>
                    <a:p>
                      <a:pPr latinLnBrk="1"/>
                      <a:r>
                        <a:rPr lang="en-US" altLang="ko-KR" dirty="0" smtClean="0"/>
                        <a:t>B-12</a:t>
                      </a:r>
                      <a:endParaRPr lang="ko-KR" altLang="en-US" dirty="0"/>
                    </a:p>
                  </a:txBody>
                  <a:tcPr/>
                </a:tc>
                <a:tc>
                  <a:txBody>
                    <a:bodyPr/>
                    <a:lstStyle/>
                    <a:p>
                      <a:pPr latinLnBrk="1"/>
                      <a:r>
                        <a:rPr lang="en-US" altLang="ko-KR" dirty="0" smtClean="0"/>
                        <a:t>B-21</a:t>
                      </a:r>
                      <a:endParaRPr lang="ko-KR" altLang="en-US" dirty="0"/>
                    </a:p>
                  </a:txBody>
                  <a:tcPr/>
                </a:tc>
                <a:tc>
                  <a:txBody>
                    <a:bodyPr/>
                    <a:lstStyle/>
                    <a:p>
                      <a:pPr latinLnBrk="1"/>
                      <a:r>
                        <a:rPr lang="en-US" altLang="ko-KR" dirty="0" smtClean="0"/>
                        <a:t>B-22</a:t>
                      </a:r>
                      <a:endParaRPr lang="ko-KR" altLang="en-US" dirty="0"/>
                    </a:p>
                  </a:txBody>
                  <a:tcPr/>
                </a:tc>
              </a:tr>
              <a:tr h="463560">
                <a:tc>
                  <a:txBody>
                    <a:bodyPr/>
                    <a:lstStyle/>
                    <a:p>
                      <a:pPr latinLnBrk="1"/>
                      <a:r>
                        <a:rPr lang="en-US" altLang="ko-KR" dirty="0" smtClean="0"/>
                        <a:t>Agriculture</a:t>
                      </a:r>
                      <a:endParaRPr lang="ko-KR" altLang="en-US" dirty="0"/>
                    </a:p>
                  </a:txBody>
                  <a:tcPr/>
                </a:tc>
                <a:tc>
                  <a:txBody>
                    <a:bodyPr/>
                    <a:lstStyle/>
                    <a:p>
                      <a:pPr latinLnBrk="1"/>
                      <a:r>
                        <a:rPr lang="en-US" altLang="ko-KR" dirty="0" smtClean="0"/>
                        <a:t>-0.01</a:t>
                      </a:r>
                      <a:endParaRPr lang="ko-KR" altLang="en-US" dirty="0"/>
                    </a:p>
                  </a:txBody>
                  <a:tcPr/>
                </a:tc>
                <a:tc>
                  <a:txBody>
                    <a:bodyPr/>
                    <a:lstStyle/>
                    <a:p>
                      <a:pPr latinLnBrk="1"/>
                      <a:r>
                        <a:rPr lang="en-US" altLang="ko-KR" dirty="0" smtClean="0"/>
                        <a:t>-0.01</a:t>
                      </a:r>
                      <a:endParaRPr lang="ko-KR" altLang="en-US" dirty="0"/>
                    </a:p>
                  </a:txBody>
                  <a:tcPr/>
                </a:tc>
                <a:tc>
                  <a:txBody>
                    <a:bodyPr/>
                    <a:lstStyle/>
                    <a:p>
                      <a:pPr latinLnBrk="1"/>
                      <a:r>
                        <a:rPr lang="en-US" altLang="ko-KR" dirty="0" smtClean="0"/>
                        <a:t>-0.02</a:t>
                      </a:r>
                      <a:endParaRPr lang="ko-KR" altLang="en-US" dirty="0"/>
                    </a:p>
                  </a:txBody>
                  <a:tcPr/>
                </a:tc>
                <a:tc>
                  <a:txBody>
                    <a:bodyPr/>
                    <a:lstStyle/>
                    <a:p>
                      <a:pPr latinLnBrk="1"/>
                      <a:r>
                        <a:rPr lang="en-US" altLang="ko-KR" dirty="0" smtClean="0"/>
                        <a:t>-0.09</a:t>
                      </a:r>
                      <a:endParaRPr lang="ko-KR" altLang="en-US" dirty="0"/>
                    </a:p>
                  </a:txBody>
                  <a:tcPr/>
                </a:tc>
                <a:tc>
                  <a:txBody>
                    <a:bodyPr/>
                    <a:lstStyle/>
                    <a:p>
                      <a:pPr latinLnBrk="1"/>
                      <a:r>
                        <a:rPr lang="en-US" altLang="ko-KR" dirty="0" smtClean="0"/>
                        <a:t>-0.06</a:t>
                      </a:r>
                      <a:endParaRPr lang="ko-KR" altLang="en-US" dirty="0"/>
                    </a:p>
                  </a:txBody>
                  <a:tcPr/>
                </a:tc>
                <a:tc>
                  <a:txBody>
                    <a:bodyPr/>
                    <a:lstStyle/>
                    <a:p>
                      <a:pPr latinLnBrk="1"/>
                      <a:r>
                        <a:rPr lang="en-US" altLang="ko-KR" dirty="0" smtClean="0"/>
                        <a:t>-0.13</a:t>
                      </a:r>
                      <a:endParaRPr lang="ko-KR" altLang="en-US" dirty="0"/>
                    </a:p>
                  </a:txBody>
                  <a:tcPr/>
                </a:tc>
              </a:tr>
              <a:tr h="392437">
                <a:tc>
                  <a:txBody>
                    <a:bodyPr/>
                    <a:lstStyle/>
                    <a:p>
                      <a:pPr latinLnBrk="1"/>
                      <a:r>
                        <a:rPr lang="en-US" altLang="ko-KR" dirty="0" smtClean="0"/>
                        <a:t>Mining</a:t>
                      </a:r>
                      <a:endParaRPr lang="ko-KR" altLang="en-US" dirty="0"/>
                    </a:p>
                  </a:txBody>
                  <a:tcPr/>
                </a:tc>
                <a:tc>
                  <a:txBody>
                    <a:bodyPr/>
                    <a:lstStyle/>
                    <a:p>
                      <a:pPr latinLnBrk="1"/>
                      <a:r>
                        <a:rPr lang="en-US" altLang="ko-KR" dirty="0" smtClean="0"/>
                        <a:t>-0.11</a:t>
                      </a:r>
                      <a:endParaRPr lang="ko-KR" altLang="en-US" dirty="0"/>
                    </a:p>
                  </a:txBody>
                  <a:tcPr/>
                </a:tc>
                <a:tc>
                  <a:txBody>
                    <a:bodyPr/>
                    <a:lstStyle/>
                    <a:p>
                      <a:pPr latinLnBrk="1"/>
                      <a:r>
                        <a:rPr lang="en-US" altLang="ko-KR" dirty="0" smtClean="0"/>
                        <a:t>-0.32</a:t>
                      </a:r>
                      <a:endParaRPr lang="ko-KR" altLang="en-US" dirty="0"/>
                    </a:p>
                  </a:txBody>
                  <a:tcPr/>
                </a:tc>
                <a:tc>
                  <a:txBody>
                    <a:bodyPr/>
                    <a:lstStyle/>
                    <a:p>
                      <a:pPr latinLnBrk="1"/>
                      <a:r>
                        <a:rPr lang="en-US" altLang="ko-KR" dirty="0" smtClean="0"/>
                        <a:t>-0.32</a:t>
                      </a:r>
                      <a:endParaRPr lang="ko-KR" altLang="en-US" dirty="0"/>
                    </a:p>
                  </a:txBody>
                  <a:tcPr/>
                </a:tc>
                <a:tc>
                  <a:txBody>
                    <a:bodyPr/>
                    <a:lstStyle/>
                    <a:p>
                      <a:pPr latinLnBrk="1"/>
                      <a:r>
                        <a:rPr lang="en-US" altLang="ko-KR" dirty="0" smtClean="0"/>
                        <a:t>-1.94</a:t>
                      </a:r>
                      <a:endParaRPr lang="ko-KR" altLang="en-US" dirty="0"/>
                    </a:p>
                  </a:txBody>
                  <a:tcPr/>
                </a:tc>
                <a:tc>
                  <a:txBody>
                    <a:bodyPr/>
                    <a:lstStyle/>
                    <a:p>
                      <a:pPr latinLnBrk="1"/>
                      <a:r>
                        <a:rPr lang="en-US" altLang="ko-KR" dirty="0" smtClean="0"/>
                        <a:t>-4.55</a:t>
                      </a:r>
                      <a:endParaRPr lang="ko-KR" altLang="en-US" dirty="0"/>
                    </a:p>
                  </a:txBody>
                  <a:tcPr/>
                </a:tc>
                <a:tc>
                  <a:txBody>
                    <a:bodyPr/>
                    <a:lstStyle/>
                    <a:p>
                      <a:pPr latinLnBrk="1"/>
                      <a:r>
                        <a:rPr lang="en-US" altLang="ko-KR" dirty="0" smtClean="0"/>
                        <a:t>-5.73</a:t>
                      </a:r>
                      <a:endParaRPr lang="ko-KR" altLang="en-US" dirty="0"/>
                    </a:p>
                  </a:txBody>
                  <a:tcPr/>
                </a:tc>
              </a:tr>
              <a:tr h="392437">
                <a:tc>
                  <a:txBody>
                    <a:bodyPr/>
                    <a:lstStyle/>
                    <a:p>
                      <a:pPr latinLnBrk="1"/>
                      <a:r>
                        <a:rPr lang="en-US" altLang="ko-KR" dirty="0" smtClean="0"/>
                        <a:t>Manufacturing</a:t>
                      </a:r>
                      <a:endParaRPr lang="ko-KR" altLang="en-US" dirty="0"/>
                    </a:p>
                  </a:txBody>
                  <a:tcPr/>
                </a:tc>
                <a:tc>
                  <a:txBody>
                    <a:bodyPr/>
                    <a:lstStyle/>
                    <a:p>
                      <a:pPr latinLnBrk="1"/>
                      <a:r>
                        <a:rPr lang="en-US" altLang="ko-KR" dirty="0" smtClean="0"/>
                        <a:t>-0.01</a:t>
                      </a:r>
                      <a:endParaRPr lang="ko-KR" altLang="en-US" dirty="0"/>
                    </a:p>
                  </a:txBody>
                  <a:tcPr/>
                </a:tc>
                <a:tc>
                  <a:txBody>
                    <a:bodyPr/>
                    <a:lstStyle/>
                    <a:p>
                      <a:pPr latinLnBrk="1"/>
                      <a:r>
                        <a:rPr lang="en-US" altLang="ko-KR" dirty="0" smtClean="0"/>
                        <a:t>-0.03</a:t>
                      </a:r>
                      <a:endParaRPr lang="ko-KR" altLang="en-US" dirty="0"/>
                    </a:p>
                  </a:txBody>
                  <a:tcPr/>
                </a:tc>
                <a:tc>
                  <a:txBody>
                    <a:bodyPr/>
                    <a:lstStyle/>
                    <a:p>
                      <a:pPr latinLnBrk="1"/>
                      <a:r>
                        <a:rPr lang="en-US" altLang="ko-KR" dirty="0" smtClean="0"/>
                        <a:t>-0.03</a:t>
                      </a:r>
                      <a:endParaRPr lang="ko-KR" altLang="en-US" dirty="0"/>
                    </a:p>
                  </a:txBody>
                  <a:tcPr/>
                </a:tc>
                <a:tc>
                  <a:txBody>
                    <a:bodyPr/>
                    <a:lstStyle/>
                    <a:p>
                      <a:pPr latinLnBrk="1"/>
                      <a:r>
                        <a:rPr lang="en-US" altLang="ko-KR" dirty="0" smtClean="0"/>
                        <a:t>-0.20</a:t>
                      </a:r>
                      <a:endParaRPr lang="ko-KR" altLang="en-US" dirty="0"/>
                    </a:p>
                  </a:txBody>
                  <a:tcPr/>
                </a:tc>
                <a:tc>
                  <a:txBody>
                    <a:bodyPr/>
                    <a:lstStyle/>
                    <a:p>
                      <a:pPr latinLnBrk="1"/>
                      <a:r>
                        <a:rPr lang="en-US" altLang="ko-KR" dirty="0" smtClean="0"/>
                        <a:t>-0.41</a:t>
                      </a:r>
                      <a:endParaRPr lang="ko-KR" altLang="en-US" dirty="0"/>
                    </a:p>
                  </a:txBody>
                  <a:tcPr/>
                </a:tc>
                <a:tc>
                  <a:txBody>
                    <a:bodyPr/>
                    <a:lstStyle/>
                    <a:p>
                      <a:pPr latinLnBrk="1"/>
                      <a:r>
                        <a:rPr lang="en-US" altLang="ko-KR" dirty="0" smtClean="0"/>
                        <a:t>-0.54</a:t>
                      </a:r>
                      <a:endParaRPr lang="ko-KR" altLang="en-US" dirty="0"/>
                    </a:p>
                  </a:txBody>
                  <a:tcPr/>
                </a:tc>
              </a:tr>
              <a:tr h="392437">
                <a:tc>
                  <a:txBody>
                    <a:bodyPr/>
                    <a:lstStyle/>
                    <a:p>
                      <a:pPr latinLnBrk="1"/>
                      <a:r>
                        <a:rPr lang="en-US" altLang="ko-KR" dirty="0" smtClean="0"/>
                        <a:t>Electricity, Gas</a:t>
                      </a:r>
                      <a:endParaRPr lang="ko-KR" altLang="en-US" dirty="0"/>
                    </a:p>
                  </a:txBody>
                  <a:tcPr/>
                </a:tc>
                <a:tc>
                  <a:txBody>
                    <a:bodyPr/>
                    <a:lstStyle/>
                    <a:p>
                      <a:pPr latinLnBrk="1"/>
                      <a:r>
                        <a:rPr lang="en-US" altLang="ko-KR" dirty="0" smtClean="0"/>
                        <a:t>-0.21</a:t>
                      </a:r>
                      <a:endParaRPr lang="ko-KR" altLang="en-US" dirty="0"/>
                    </a:p>
                  </a:txBody>
                  <a:tcPr/>
                </a:tc>
                <a:tc>
                  <a:txBody>
                    <a:bodyPr/>
                    <a:lstStyle/>
                    <a:p>
                      <a:pPr latinLnBrk="1"/>
                      <a:r>
                        <a:rPr lang="en-US" altLang="ko-KR" dirty="0" smtClean="0"/>
                        <a:t>-0.50</a:t>
                      </a:r>
                      <a:endParaRPr lang="ko-KR" altLang="en-US" dirty="0"/>
                    </a:p>
                  </a:txBody>
                  <a:tcPr/>
                </a:tc>
                <a:tc>
                  <a:txBody>
                    <a:bodyPr/>
                    <a:lstStyle/>
                    <a:p>
                      <a:pPr latinLnBrk="1"/>
                      <a:r>
                        <a:rPr lang="en-US" altLang="ko-KR" dirty="0" smtClean="0"/>
                        <a:t>-0.53</a:t>
                      </a:r>
                      <a:endParaRPr lang="ko-KR" altLang="en-US" dirty="0"/>
                    </a:p>
                  </a:txBody>
                  <a:tcPr/>
                </a:tc>
                <a:tc>
                  <a:txBody>
                    <a:bodyPr/>
                    <a:lstStyle/>
                    <a:p>
                      <a:pPr latinLnBrk="1"/>
                      <a:r>
                        <a:rPr lang="en-US" altLang="ko-KR" dirty="0" smtClean="0"/>
                        <a:t>-1.19</a:t>
                      </a:r>
                      <a:endParaRPr lang="ko-KR" altLang="en-US" dirty="0"/>
                    </a:p>
                  </a:txBody>
                  <a:tcPr/>
                </a:tc>
                <a:tc>
                  <a:txBody>
                    <a:bodyPr/>
                    <a:lstStyle/>
                    <a:p>
                      <a:pPr latinLnBrk="1"/>
                      <a:r>
                        <a:rPr lang="en-US" altLang="ko-KR" dirty="0" smtClean="0"/>
                        <a:t>-3.33</a:t>
                      </a:r>
                      <a:endParaRPr lang="ko-KR" altLang="en-US" dirty="0"/>
                    </a:p>
                  </a:txBody>
                  <a:tcPr/>
                </a:tc>
                <a:tc>
                  <a:txBody>
                    <a:bodyPr/>
                    <a:lstStyle/>
                    <a:p>
                      <a:pPr latinLnBrk="1"/>
                      <a:r>
                        <a:rPr lang="en-US" altLang="ko-KR" dirty="0" smtClean="0"/>
                        <a:t>-3.85</a:t>
                      </a:r>
                      <a:endParaRPr lang="ko-KR" altLang="en-US" dirty="0"/>
                    </a:p>
                  </a:txBody>
                  <a:tcPr/>
                </a:tc>
              </a:tr>
              <a:tr h="392437">
                <a:tc>
                  <a:txBody>
                    <a:bodyPr/>
                    <a:lstStyle/>
                    <a:p>
                      <a:pPr latinLnBrk="1"/>
                      <a:r>
                        <a:rPr lang="en-US" altLang="ko-KR" dirty="0" smtClean="0"/>
                        <a:t>Construction</a:t>
                      </a:r>
                      <a:endParaRPr lang="ko-KR" altLang="en-US" dirty="0"/>
                    </a:p>
                  </a:txBody>
                  <a:tcPr/>
                </a:tc>
                <a:tc>
                  <a:txBody>
                    <a:bodyPr/>
                    <a:lstStyle/>
                    <a:p>
                      <a:pPr latinLnBrk="1"/>
                      <a:r>
                        <a:rPr lang="en-US" altLang="ko-KR" dirty="0" smtClean="0"/>
                        <a:t>-0.004</a:t>
                      </a:r>
                      <a:endParaRPr lang="ko-KR" altLang="en-US" dirty="0"/>
                    </a:p>
                  </a:txBody>
                  <a:tcPr/>
                </a:tc>
                <a:tc>
                  <a:txBody>
                    <a:bodyPr/>
                    <a:lstStyle/>
                    <a:p>
                      <a:pPr latinLnBrk="1"/>
                      <a:r>
                        <a:rPr lang="en-US" altLang="ko-KR" dirty="0" smtClean="0"/>
                        <a:t>-0.01</a:t>
                      </a:r>
                      <a:endParaRPr lang="ko-KR" altLang="en-US" dirty="0"/>
                    </a:p>
                  </a:txBody>
                  <a:tcPr/>
                </a:tc>
                <a:tc>
                  <a:txBody>
                    <a:bodyPr/>
                    <a:lstStyle/>
                    <a:p>
                      <a:pPr latinLnBrk="1"/>
                      <a:r>
                        <a:rPr lang="en-US" altLang="ko-KR" dirty="0" smtClean="0"/>
                        <a:t>-0.01</a:t>
                      </a:r>
                      <a:endParaRPr lang="ko-KR" altLang="en-US" dirty="0"/>
                    </a:p>
                  </a:txBody>
                  <a:tcPr/>
                </a:tc>
                <a:tc>
                  <a:txBody>
                    <a:bodyPr/>
                    <a:lstStyle/>
                    <a:p>
                      <a:pPr latinLnBrk="1"/>
                      <a:r>
                        <a:rPr lang="en-US" altLang="ko-KR" dirty="0" smtClean="0"/>
                        <a:t>-0.03</a:t>
                      </a:r>
                      <a:endParaRPr lang="ko-KR" altLang="en-US" dirty="0"/>
                    </a:p>
                  </a:txBody>
                  <a:tcPr/>
                </a:tc>
                <a:tc>
                  <a:txBody>
                    <a:bodyPr/>
                    <a:lstStyle/>
                    <a:p>
                      <a:pPr latinLnBrk="1"/>
                      <a:r>
                        <a:rPr lang="en-US" altLang="ko-KR" dirty="0" smtClean="0"/>
                        <a:t>+0.41</a:t>
                      </a:r>
                      <a:endParaRPr lang="ko-KR" altLang="en-US" dirty="0"/>
                    </a:p>
                  </a:txBody>
                  <a:tcPr/>
                </a:tc>
                <a:tc>
                  <a:txBody>
                    <a:bodyPr/>
                    <a:lstStyle/>
                    <a:p>
                      <a:pPr latinLnBrk="1"/>
                      <a:r>
                        <a:rPr lang="en-US" altLang="ko-KR" dirty="0" smtClean="0"/>
                        <a:t>+0.36</a:t>
                      </a:r>
                      <a:endParaRPr lang="ko-KR" altLang="en-US" dirty="0"/>
                    </a:p>
                  </a:txBody>
                  <a:tcPr/>
                </a:tc>
              </a:tr>
              <a:tr h="392437">
                <a:tc>
                  <a:txBody>
                    <a:bodyPr/>
                    <a:lstStyle/>
                    <a:p>
                      <a:pPr latinLnBrk="1"/>
                      <a:r>
                        <a:rPr lang="en-US" altLang="ko-KR" dirty="0" smtClean="0"/>
                        <a:t>Service</a:t>
                      </a:r>
                      <a:endParaRPr lang="ko-KR" altLang="en-US" dirty="0"/>
                    </a:p>
                  </a:txBody>
                  <a:tcPr/>
                </a:tc>
                <a:tc>
                  <a:txBody>
                    <a:bodyPr/>
                    <a:lstStyle/>
                    <a:p>
                      <a:pPr latinLnBrk="1"/>
                      <a:r>
                        <a:rPr lang="en-US" altLang="ko-KR" dirty="0" smtClean="0"/>
                        <a:t>-0.01</a:t>
                      </a:r>
                      <a:endParaRPr lang="ko-KR" altLang="en-US" dirty="0"/>
                    </a:p>
                  </a:txBody>
                  <a:tcPr/>
                </a:tc>
                <a:tc>
                  <a:txBody>
                    <a:bodyPr/>
                    <a:lstStyle/>
                    <a:p>
                      <a:pPr latinLnBrk="1"/>
                      <a:r>
                        <a:rPr lang="en-US" altLang="ko-KR" dirty="0" smtClean="0"/>
                        <a:t>-0.04</a:t>
                      </a:r>
                      <a:endParaRPr lang="ko-KR" altLang="en-US" dirty="0"/>
                    </a:p>
                  </a:txBody>
                  <a:tcPr/>
                </a:tc>
                <a:tc>
                  <a:txBody>
                    <a:bodyPr/>
                    <a:lstStyle/>
                    <a:p>
                      <a:pPr latinLnBrk="1"/>
                      <a:r>
                        <a:rPr lang="en-US" altLang="ko-KR" dirty="0" smtClean="0"/>
                        <a:t>-0.03</a:t>
                      </a:r>
                      <a:endParaRPr lang="ko-KR" altLang="en-US" dirty="0"/>
                    </a:p>
                  </a:txBody>
                  <a:tcPr/>
                </a:tc>
                <a:tc>
                  <a:txBody>
                    <a:bodyPr/>
                    <a:lstStyle/>
                    <a:p>
                      <a:pPr latinLnBrk="1"/>
                      <a:r>
                        <a:rPr lang="en-US" altLang="ko-KR" dirty="0" smtClean="0"/>
                        <a:t>-0.12</a:t>
                      </a:r>
                      <a:endParaRPr lang="ko-KR" altLang="en-US" dirty="0"/>
                    </a:p>
                  </a:txBody>
                  <a:tcPr/>
                </a:tc>
                <a:tc>
                  <a:txBody>
                    <a:bodyPr/>
                    <a:lstStyle/>
                    <a:p>
                      <a:pPr latinLnBrk="1"/>
                      <a:r>
                        <a:rPr lang="en-US" altLang="ko-KR" dirty="0" smtClean="0"/>
                        <a:t>+0.02</a:t>
                      </a:r>
                      <a:endParaRPr lang="ko-KR" altLang="en-US" dirty="0"/>
                    </a:p>
                  </a:txBody>
                  <a:tcPr/>
                </a:tc>
                <a:tc>
                  <a:txBody>
                    <a:bodyPr/>
                    <a:lstStyle/>
                    <a:p>
                      <a:pPr latinLnBrk="1"/>
                      <a:r>
                        <a:rPr lang="en-US" altLang="ko-KR" dirty="0" smtClean="0"/>
                        <a:t>-0.07</a:t>
                      </a:r>
                      <a:endParaRPr lang="ko-KR" altLang="en-US" dirty="0"/>
                    </a:p>
                  </a:txBody>
                  <a:tcPr/>
                </a:tc>
              </a:tr>
            </a:tbl>
          </a:graphicData>
        </a:graphic>
      </p:graphicFrame>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normAutofit/>
          </a:bodyPr>
          <a:lstStyle/>
          <a:p>
            <a:r>
              <a:rPr lang="en-US" altLang="ko-KR" sz="3600" b="1" dirty="0" smtClean="0">
                <a:solidFill>
                  <a:srgbClr val="0070C0"/>
                </a:solidFill>
                <a:latin typeface="Arial Unicode MS" pitchFamily="50" charset="-127"/>
                <a:ea typeface="Arial Unicode MS" pitchFamily="50" charset="-127"/>
                <a:cs typeface="Arial Unicode MS" pitchFamily="50" charset="-127"/>
              </a:rPr>
              <a:t>Policy Implications</a:t>
            </a:r>
            <a:endParaRPr lang="ko-KR" altLang="en-US" sz="3600" b="1" dirty="0">
              <a:solidFill>
                <a:srgbClr val="0070C0"/>
              </a:solidFill>
              <a:latin typeface="Arial Unicode MS" pitchFamily="50" charset="-127"/>
              <a:ea typeface="Arial Unicode MS" pitchFamily="50" charset="-127"/>
              <a:cs typeface="Arial Unicode MS" pitchFamily="50" charset="-127"/>
            </a:endParaRPr>
          </a:p>
        </p:txBody>
      </p:sp>
      <p:sp>
        <p:nvSpPr>
          <p:cNvPr id="3" name="내용 개체 틀 2"/>
          <p:cNvSpPr>
            <a:spLocks noGrp="1"/>
          </p:cNvSpPr>
          <p:nvPr>
            <p:ph idx="1"/>
          </p:nvPr>
        </p:nvSpPr>
        <p:spPr>
          <a:xfrm>
            <a:off x="457200" y="1600201"/>
            <a:ext cx="8229600" cy="4133056"/>
          </a:xfrm>
        </p:spPr>
        <p:txBody>
          <a:bodyPr>
            <a:normAutofit/>
          </a:bodyPr>
          <a:lstStyle/>
          <a:p>
            <a:pPr marL="457200" indent="-457200">
              <a:buAutoNum type="arabicPeriod"/>
            </a:pPr>
            <a:r>
              <a:rPr lang="en-US" altLang="ko-KR" sz="2400" dirty="0" smtClean="0">
                <a:latin typeface="Arial Unicode MS" pitchFamily="50" charset="-127"/>
                <a:ea typeface="Arial Unicode MS" pitchFamily="50" charset="-127"/>
                <a:cs typeface="Arial Unicode MS" pitchFamily="50" charset="-127"/>
              </a:rPr>
              <a:t>Estimation result that GHG emissions will increase most rapidly in manufacturing and transportation sector implies that it is essential that GHG emissions of the transportation sector also has to be substantially reduced as well.</a:t>
            </a:r>
          </a:p>
          <a:p>
            <a:pPr marL="457200" indent="-457200">
              <a:buNone/>
            </a:pPr>
            <a:endParaRPr lang="en-US" altLang="ko-KR" sz="2400" dirty="0" smtClean="0">
              <a:latin typeface="Arial Unicode MS" pitchFamily="50" charset="-127"/>
              <a:ea typeface="Arial Unicode MS" pitchFamily="50" charset="-127"/>
              <a:cs typeface="Arial Unicode MS" pitchFamily="50" charset="-127"/>
            </a:endParaRPr>
          </a:p>
          <a:p>
            <a:pPr marL="457200" indent="-457200">
              <a:buNone/>
            </a:pPr>
            <a:r>
              <a:rPr lang="en-US" altLang="ko-KR" sz="2400" dirty="0" smtClean="0">
                <a:latin typeface="Arial Unicode MS" pitchFamily="50" charset="-127"/>
                <a:ea typeface="Arial Unicode MS" pitchFamily="50" charset="-127"/>
                <a:cs typeface="Arial Unicode MS" pitchFamily="50" charset="-127"/>
              </a:rPr>
              <a:t>2.  The result that the economic effects are much different when emission credits are grandfathered and when auctioned suggests that allocation of the credits is one of the most important factors in the ETS.</a:t>
            </a:r>
          </a:p>
        </p:txBody>
      </p:sp>
      <p:sp>
        <p:nvSpPr>
          <p:cNvPr id="4" name="슬라이드 번호 개체 틀 3"/>
          <p:cNvSpPr>
            <a:spLocks noGrp="1"/>
          </p:cNvSpPr>
          <p:nvPr>
            <p:ph type="sldNum" sz="quarter" idx="12"/>
          </p:nvPr>
        </p:nvSpPr>
        <p:spPr/>
        <p:txBody>
          <a:bodyPr/>
          <a:lstStyle/>
          <a:p>
            <a:fld id="{559712C5-A0F4-4180-AD3B-C798071A3324}" type="slidenum">
              <a:rPr lang="ko-KR" altLang="en-US" smtClean="0"/>
              <a:pPr/>
              <a:t>41</a:t>
            </a:fld>
            <a:endParaRPr lang="ko-KR" altLang="en-US"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내용 개체 틀 2"/>
          <p:cNvSpPr>
            <a:spLocks noGrp="1"/>
          </p:cNvSpPr>
          <p:nvPr>
            <p:ph idx="1"/>
          </p:nvPr>
        </p:nvSpPr>
        <p:spPr>
          <a:xfrm>
            <a:off x="457200" y="1196752"/>
            <a:ext cx="8229600" cy="4929411"/>
          </a:xfrm>
        </p:spPr>
        <p:txBody>
          <a:bodyPr/>
          <a:lstStyle/>
          <a:p>
            <a:pPr>
              <a:buNone/>
            </a:pPr>
            <a:r>
              <a:rPr lang="en-US" altLang="ko-KR" sz="2400" dirty="0" smtClean="0">
                <a:latin typeface="Arial Unicode MS" pitchFamily="50" charset="-127"/>
                <a:ea typeface="Arial Unicode MS" pitchFamily="50" charset="-127"/>
                <a:cs typeface="Arial Unicode MS" pitchFamily="50" charset="-127"/>
              </a:rPr>
              <a:t>3. The result that economic impact on the economy significantly differs according to the methods that government’s revenue from the auction of the credits is used implies that the government has to be very careful in the way of using the revenue.</a:t>
            </a:r>
            <a:endParaRPr lang="ko-KR" altLang="en-US" sz="2400" dirty="0" smtClean="0">
              <a:latin typeface="Arial Unicode MS" pitchFamily="50" charset="-127"/>
              <a:ea typeface="Arial Unicode MS" pitchFamily="50" charset="-127"/>
              <a:cs typeface="Arial Unicode MS" pitchFamily="50" charset="-127"/>
            </a:endParaRPr>
          </a:p>
          <a:p>
            <a:pPr>
              <a:buNone/>
            </a:pPr>
            <a:endParaRPr lang="ko-KR" altLang="en-US" dirty="0"/>
          </a:p>
        </p:txBody>
      </p:sp>
      <p:sp>
        <p:nvSpPr>
          <p:cNvPr id="4" name="슬라이드 번호 개체 틀 3"/>
          <p:cNvSpPr>
            <a:spLocks noGrp="1"/>
          </p:cNvSpPr>
          <p:nvPr>
            <p:ph type="sldNum" sz="quarter" idx="12"/>
          </p:nvPr>
        </p:nvSpPr>
        <p:spPr/>
        <p:txBody>
          <a:bodyPr/>
          <a:lstStyle/>
          <a:p>
            <a:fld id="{559712C5-A0F4-4180-AD3B-C798071A3324}" type="slidenum">
              <a:rPr lang="ko-KR" altLang="en-US" smtClean="0"/>
              <a:pPr/>
              <a:t>42</a:t>
            </a:fld>
            <a:endParaRPr lang="ko-KR" alt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내용 개체 틀 2"/>
          <p:cNvSpPr>
            <a:spLocks noGrp="1"/>
          </p:cNvSpPr>
          <p:nvPr>
            <p:ph idx="1"/>
          </p:nvPr>
        </p:nvSpPr>
        <p:spPr>
          <a:xfrm>
            <a:off x="457200" y="980729"/>
            <a:ext cx="8229600" cy="4968552"/>
          </a:xfrm>
        </p:spPr>
        <p:txBody>
          <a:bodyPr>
            <a:normAutofit lnSpcReduction="10000"/>
          </a:bodyPr>
          <a:lstStyle/>
          <a:p>
            <a:pPr>
              <a:buNone/>
            </a:pPr>
            <a:endParaRPr lang="en-US" altLang="ko-KR" dirty="0" smtClean="0">
              <a:latin typeface="Arial Unicode MS" pitchFamily="50" charset="-127"/>
              <a:ea typeface="Arial Unicode MS" pitchFamily="50" charset="-127"/>
              <a:cs typeface="Arial Unicode MS" pitchFamily="50" charset="-127"/>
            </a:endParaRPr>
          </a:p>
          <a:p>
            <a:pPr algn="ctr">
              <a:buNone/>
            </a:pPr>
            <a:endParaRPr lang="en-US" altLang="ko-KR" sz="5400" dirty="0" smtClean="0">
              <a:solidFill>
                <a:schemeClr val="accent1"/>
              </a:solidFill>
              <a:latin typeface="Arial Unicode MS" pitchFamily="50" charset="-127"/>
              <a:ea typeface="Arial Unicode MS" pitchFamily="50" charset="-127"/>
              <a:cs typeface="Arial Unicode MS" pitchFamily="50" charset="-127"/>
            </a:endParaRPr>
          </a:p>
          <a:p>
            <a:pPr algn="ctr">
              <a:buNone/>
            </a:pPr>
            <a:r>
              <a:rPr lang="en-US" altLang="ko-KR" sz="5400" dirty="0" smtClean="0">
                <a:solidFill>
                  <a:schemeClr val="accent1"/>
                </a:solidFill>
                <a:latin typeface="Arial Unicode MS" pitchFamily="50" charset="-127"/>
                <a:ea typeface="Arial Unicode MS" pitchFamily="50" charset="-127"/>
                <a:cs typeface="Arial Unicode MS" pitchFamily="50" charset="-127"/>
              </a:rPr>
              <a:t>Thank you</a:t>
            </a:r>
          </a:p>
          <a:p>
            <a:pPr algn="ctr">
              <a:buNone/>
            </a:pPr>
            <a:endParaRPr lang="en-US" altLang="ko-KR" sz="5400" dirty="0" smtClean="0">
              <a:solidFill>
                <a:schemeClr val="accent1"/>
              </a:solidFill>
              <a:latin typeface="Arial Unicode MS" pitchFamily="50" charset="-127"/>
              <a:ea typeface="Arial Unicode MS" pitchFamily="50" charset="-127"/>
              <a:cs typeface="Arial Unicode MS" pitchFamily="50" charset="-127"/>
            </a:endParaRPr>
          </a:p>
          <a:p>
            <a:pPr>
              <a:buNone/>
            </a:pPr>
            <a:r>
              <a:rPr lang="en-US" altLang="ko-KR" sz="2800" dirty="0" smtClean="0">
                <a:latin typeface="Arial Unicode MS" pitchFamily="50" charset="-127"/>
                <a:ea typeface="Arial Unicode MS" pitchFamily="50" charset="-127"/>
                <a:cs typeface="Arial Unicode MS" pitchFamily="50" charset="-127"/>
              </a:rPr>
              <a:t>Note: All of the estimates in the paper are         </a:t>
            </a:r>
          </a:p>
          <a:p>
            <a:pPr>
              <a:buNone/>
            </a:pPr>
            <a:r>
              <a:rPr lang="en-US" altLang="ko-KR" sz="2800" dirty="0" smtClean="0">
                <a:latin typeface="Arial Unicode MS" pitchFamily="50" charset="-127"/>
                <a:ea typeface="Arial Unicode MS" pitchFamily="50" charset="-127"/>
                <a:cs typeface="Arial Unicode MS" pitchFamily="50" charset="-127"/>
              </a:rPr>
              <a:t>          preliminary ones so need to be used only for    </a:t>
            </a:r>
          </a:p>
          <a:p>
            <a:pPr>
              <a:buNone/>
            </a:pPr>
            <a:r>
              <a:rPr lang="en-US" altLang="ko-KR" sz="2800" dirty="0" smtClean="0">
                <a:latin typeface="Arial Unicode MS" pitchFamily="50" charset="-127"/>
                <a:ea typeface="Arial Unicode MS" pitchFamily="50" charset="-127"/>
                <a:cs typeface="Arial Unicode MS" pitchFamily="50" charset="-127"/>
              </a:rPr>
              <a:t>          reference. </a:t>
            </a:r>
          </a:p>
          <a:p>
            <a:pPr algn="ctr">
              <a:buNone/>
            </a:pPr>
            <a:endParaRPr lang="ko-KR" altLang="en-US" sz="5400" dirty="0">
              <a:solidFill>
                <a:schemeClr val="accent1"/>
              </a:solidFill>
              <a:latin typeface="Arial Unicode MS" pitchFamily="50" charset="-127"/>
              <a:ea typeface="Arial Unicode MS" pitchFamily="50" charset="-127"/>
              <a:cs typeface="Arial Unicode MS" pitchFamily="50" charset="-127"/>
            </a:endParaRPr>
          </a:p>
        </p:txBody>
      </p:sp>
      <p:sp>
        <p:nvSpPr>
          <p:cNvPr id="4" name="슬라이드 번호 개체 틀 3"/>
          <p:cNvSpPr>
            <a:spLocks noGrp="1"/>
          </p:cNvSpPr>
          <p:nvPr>
            <p:ph type="sldNum" sz="quarter" idx="12"/>
          </p:nvPr>
        </p:nvSpPr>
        <p:spPr/>
        <p:txBody>
          <a:bodyPr/>
          <a:lstStyle/>
          <a:p>
            <a:fld id="{559712C5-A0F4-4180-AD3B-C798071A3324}" type="slidenum">
              <a:rPr lang="ko-KR" altLang="en-US" smtClean="0"/>
              <a:pPr/>
              <a:t>43</a:t>
            </a:fld>
            <a:endParaRPr lang="ko-KR" altLang="en-US"/>
          </a:p>
        </p:txBody>
      </p:sp>
    </p:spTree>
  </p:cSld>
  <p:clrMapOvr>
    <a:masterClrMapping/>
  </p:clrMapOvr>
</p:sld>
</file>

<file path=ppt/theme/theme1.xml><?xml version="1.0" encoding="utf-8"?>
<a:theme xmlns:a="http://schemas.openxmlformats.org/drawingml/2006/main" name="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1080</TotalTime>
  <Words>1383</Words>
  <Application>Microsoft Office PowerPoint</Application>
  <PresentationFormat>화면 슬라이드 쇼(4:3)</PresentationFormat>
  <Paragraphs>356</Paragraphs>
  <Slides>43</Slides>
  <Notes>0</Notes>
  <HiddenSlides>0</HiddenSlides>
  <MMClips>0</MMClips>
  <ScaleCrop>false</ScaleCrop>
  <HeadingPairs>
    <vt:vector size="4" baseType="variant">
      <vt:variant>
        <vt:lpstr>테마</vt:lpstr>
      </vt:variant>
      <vt:variant>
        <vt:i4>1</vt:i4>
      </vt:variant>
      <vt:variant>
        <vt:lpstr>슬라이드 제목</vt:lpstr>
      </vt:variant>
      <vt:variant>
        <vt:i4>43</vt:i4>
      </vt:variant>
    </vt:vector>
  </HeadingPairs>
  <TitlesOfParts>
    <vt:vector size="44" baseType="lpstr">
      <vt:lpstr>Office 테마</vt:lpstr>
      <vt:lpstr>KIET Korea Institute for Industrial Economics and Trade        Economic Effects of the Emission             Trading System on the Korean                      Manufacturing Industries </vt:lpstr>
      <vt:lpstr>Korea’s GHG Mitigation Target</vt:lpstr>
      <vt:lpstr>GHG reduction Policies</vt:lpstr>
      <vt:lpstr>슬라이드 4</vt:lpstr>
      <vt:lpstr>슬라이드 5</vt:lpstr>
      <vt:lpstr>Forecasting GHG emission amount</vt:lpstr>
      <vt:lpstr>슬라이드 7</vt:lpstr>
      <vt:lpstr>Five-Year Action Plan for Green Growth </vt:lpstr>
      <vt:lpstr>슬라이드 9</vt:lpstr>
      <vt:lpstr>2. Reduction of fossil fuel use &amp; enhancement of energy        independence</vt:lpstr>
      <vt:lpstr>3. Strengthened capacity to adapt to climate change</vt:lpstr>
      <vt:lpstr>4. Development of green technologies</vt:lpstr>
      <vt:lpstr>5. Greening of existing industries, promotion of green      industry</vt:lpstr>
      <vt:lpstr>6. Advancement of industrial structure</vt:lpstr>
      <vt:lpstr>7. Development of structural foundation for green economy</vt:lpstr>
      <vt:lpstr>8. Greening the land &amp; water, creation of green transport      infrastructure</vt:lpstr>
      <vt:lpstr>9. Bringing the green revolution into daily life</vt:lpstr>
      <vt:lpstr>10. Becoming an international green growth role model</vt:lpstr>
      <vt:lpstr>Energy Consumption Structure by Sector</vt:lpstr>
      <vt:lpstr>슬라이드 20</vt:lpstr>
      <vt:lpstr>슬라이드 21</vt:lpstr>
      <vt:lpstr>                    GHG emissions                                                   unit: mil. tCO2eq.</vt:lpstr>
      <vt:lpstr>             CO2 emissions from fossil fuel combustion(2007)                                                                            Unit: 1000 tCO2eq.</vt:lpstr>
      <vt:lpstr>CO2 emission outlook from fossil fuel combustion</vt:lpstr>
      <vt:lpstr>            CO2 emissions from fossil fuel combustion(2013)                                                                                                                                                                                                     Unit: 1000 tCO2eq.</vt:lpstr>
      <vt:lpstr>            CO2 emissions from fossil fuel combustion(2020)                                                                                                                                                                                                     Unit: 1000 tCO2eq.</vt:lpstr>
      <vt:lpstr>Estimation of the economic effects</vt:lpstr>
      <vt:lpstr>슬라이드 28</vt:lpstr>
      <vt:lpstr>슬라이드 29</vt:lpstr>
      <vt:lpstr>슬라이드 30</vt:lpstr>
      <vt:lpstr>슬라이드 31</vt:lpstr>
      <vt:lpstr>슬라이드 32</vt:lpstr>
      <vt:lpstr>슬라이드 33</vt:lpstr>
      <vt:lpstr>슬라이드 34</vt:lpstr>
      <vt:lpstr>슬라이드 35</vt:lpstr>
      <vt:lpstr>슬라이드 36</vt:lpstr>
      <vt:lpstr>    Costs increasing rate due to ETS (%)</vt:lpstr>
      <vt:lpstr>슬라이드 38</vt:lpstr>
      <vt:lpstr>슬라이드 39</vt:lpstr>
      <vt:lpstr>슬라이드 40</vt:lpstr>
      <vt:lpstr>Policy Implications</vt:lpstr>
      <vt:lpstr>슬라이드 42</vt:lpstr>
      <vt:lpstr>슬라이드 43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Economic Effects of the Emission Trading System on the Korean Manufacturing Industries</dc:title>
  <dc:creator>KIET</dc:creator>
  <cp:lastModifiedBy>KIET</cp:lastModifiedBy>
  <cp:revision>113</cp:revision>
  <dcterms:created xsi:type="dcterms:W3CDTF">2010-11-23T01:07:05Z</dcterms:created>
  <dcterms:modified xsi:type="dcterms:W3CDTF">2010-12-02T02:44:31Z</dcterms:modified>
</cp:coreProperties>
</file>