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2" r:id="rId2"/>
    <p:sldMasterId id="2147483702" r:id="rId3"/>
    <p:sldMasterId id="2147483773" r:id="rId4"/>
    <p:sldMasterId id="2147483805" r:id="rId5"/>
    <p:sldMasterId id="2147483821" r:id="rId6"/>
    <p:sldMasterId id="2147483829" r:id="rId7"/>
    <p:sldMasterId id="2147483837" r:id="rId8"/>
  </p:sldMasterIdLst>
  <p:notesMasterIdLst>
    <p:notesMasterId r:id="rId33"/>
  </p:notesMasterIdLst>
  <p:sldIdLst>
    <p:sldId id="267" r:id="rId9"/>
    <p:sldId id="298" r:id="rId10"/>
    <p:sldId id="316" r:id="rId11"/>
    <p:sldId id="310" r:id="rId12"/>
    <p:sldId id="288" r:id="rId13"/>
    <p:sldId id="306" r:id="rId14"/>
    <p:sldId id="309" r:id="rId15"/>
    <p:sldId id="300" r:id="rId16"/>
    <p:sldId id="303" r:id="rId17"/>
    <p:sldId id="294" r:id="rId18"/>
    <p:sldId id="279" r:id="rId19"/>
    <p:sldId id="307" r:id="rId20"/>
    <p:sldId id="286" r:id="rId21"/>
    <p:sldId id="293" r:id="rId22"/>
    <p:sldId id="305" r:id="rId23"/>
    <p:sldId id="314" r:id="rId24"/>
    <p:sldId id="308" r:id="rId25"/>
    <p:sldId id="304" r:id="rId26"/>
    <p:sldId id="315" r:id="rId27"/>
    <p:sldId id="312" r:id="rId28"/>
    <p:sldId id="313" r:id="rId29"/>
    <p:sldId id="311" r:id="rId30"/>
    <p:sldId id="296" r:id="rId31"/>
    <p:sldId id="268" r:id="rId3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7DA3B-6F83-47B2-BE53-CA92685BEDF9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8DF49-8309-43C1-B39A-45A38E5488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2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 bwMode="auto">
          <a:xfrm>
            <a:off x="914183" y="4343144"/>
            <a:ext cx="5029635" cy="411501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183238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C98DE-E8FE-4932-AF80-3E136A1FA1B5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C8A56-F2CE-4982-AB69-2E64941EA9C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925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F56E2-06CD-4159-B461-C82F7E1331C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8728-5810-45D5-8C51-A818B35A3A2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173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91222-AFF5-40D8-A4DC-78B0591DFDA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CFF84-4E7C-4A0C-A089-DABEFE438FD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491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001E8-5454-4811-BE48-AC40E7A51DC5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7E98C-8489-4CC3-94DB-01800078B9A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913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2ED80-C3E3-4354-A172-D3FA68EDCE5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F6CB1-B343-4CB7-B952-A0686E61963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02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17218-28EC-4356-9CC0-951BD8D3ACC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C2F14-3DA3-43CD-9699-664ADDABFA4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02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63485-936E-450D-B803-C2018092907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3472B-A838-414D-9837-8BAF6455C99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068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78F59-0D1E-4F6C-8D8C-3F419FB73B9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5C550-F902-45D6-9608-3F1209B22E1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90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B7F59-A80A-41E0-8E8F-5315592F2C9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006DE-52A7-4AE2-A7BF-F4732B44D95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2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C6754-62E0-4CDA-A547-301E77DB83D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173C2-808F-4C3A-997E-A1AA840D523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037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7E534-2D2F-4141-B0A5-84EE7BD98D1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709FF-D84E-4955-962D-2C14EFF9026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48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C98DE-E8FE-4932-AF80-3E136A1FA1B5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C8A56-F2CE-4982-AB69-2E64941EA9C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910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F56E2-06CD-4159-B461-C82F7E1331C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8728-5810-45D5-8C51-A818B35A3A2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038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91222-AFF5-40D8-A4DC-78B0591DFDA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CFF84-4E7C-4A0C-A089-DABEFE438FD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204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001E8-5454-4811-BE48-AC40E7A51DC5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7E98C-8489-4CC3-94DB-01800078B9A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12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2ED80-C3E3-4354-A172-D3FA68EDCE5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F6CB1-B343-4CB7-B952-A0686E61963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53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17218-28EC-4356-9CC0-951BD8D3ACC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C2F14-3DA3-43CD-9699-664ADDABFA4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720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63485-936E-450D-B803-C2018092907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3472B-A838-414D-9837-8BAF6455C99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445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78F59-0D1E-4F6C-8D8C-3F419FB73B9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5C550-F902-45D6-9608-3F1209B22E1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731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B7F59-A80A-41E0-8E8F-5315592F2C9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006DE-52A7-4AE2-A7BF-F4732B44D95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063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C6754-62E0-4CDA-A547-301E77DB83D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173C2-808F-4C3A-997E-A1AA840D523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9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7E534-2D2F-4141-B0A5-84EE7BD98D1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709FF-D84E-4955-962D-2C14EFF9026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6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73598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16887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0936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39840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5313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42865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57150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6839573"/>
      </p:ext>
    </p:extLst>
  </p:cSld>
  <p:clrMapOvr>
    <a:masterClrMapping/>
  </p:clrMapOvr>
  <p:transition>
    <p:zo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KIET\Desktop\그림4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7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KIET\Desktop\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75" y="3000375"/>
            <a:ext cx="36766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003756"/>
      </p:ext>
    </p:extLst>
  </p:cSld>
  <p:clrMapOvr>
    <a:masterClrMapping/>
  </p:clrMapOvr>
  <p:transition>
    <p:zo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99899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42018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39767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51150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7920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1547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9586E7-76AD-461C-978E-CE756A04B0DC}" type="datetimeFigureOut">
              <a:rPr kumimoji="1"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2014-09-11</a:t>
            </a:fld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AF9E05-317B-43F1-AB68-BB80A13385C8}" type="slidenum">
              <a:rPr kumimoji="1"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49972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31142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8048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14470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21536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1728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88452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9586E7-76AD-461C-978E-CE756A04B0DC}" type="datetimeFigureOut">
              <a:rPr kumimoji="1"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2014-09-11</a:t>
            </a:fld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AF9E05-317B-43F1-AB68-BB80A13385C8}" type="slidenum">
              <a:rPr kumimoji="1"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7063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75808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785945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88288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97576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2453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6904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9586E7-76AD-461C-978E-CE756A04B0DC}" type="datetimeFigureOut">
              <a:rPr kumimoji="1"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2014-09-11</a:t>
            </a:fld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AF9E05-317B-43F1-AB68-BB80A13385C8}" type="slidenum">
              <a:rPr kumimoji="1"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39611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97650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94251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2775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57214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976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127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9586E7-76AD-461C-978E-CE756A04B0DC}" type="datetimeFigureOut">
              <a:rPr kumimoji="1"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2014-09-11</a:t>
            </a:fld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AF9E05-317B-43F1-AB68-BB80A13385C8}" type="slidenum">
              <a:rPr kumimoji="1"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1561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16499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54656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69528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44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ko-KR" altLang="en-US" sz="320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38954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76035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7017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F9BC8A-F9FD-42F7-A1EC-8B34F7CA23EF}" type="datetimeFigureOut">
              <a:rPr kumimoji="1" lang="ko-KR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2014-09-11</a:t>
            </a:fld>
            <a:endParaRPr kumimoji="1"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7FEF9E-37EA-48D5-9B43-C97535590376}" type="slidenum">
              <a:rPr kumimoji="1" lang="ko-KR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0421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83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49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8.xml"/><Relationship Id="rId9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6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D1640F5-9DF5-43AB-8E21-885761995CA5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AD65F5A-5A9B-4FF5-900B-DB313D5B380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56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D1640F5-9DF5-43AB-8E21-885761995CA5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2014-09-11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AD65F5A-5A9B-4FF5-900B-DB313D5B380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86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마스터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8" descr="그림1"/>
          <p:cNvPicPr>
            <a:picLocks noChangeAspect="1" noChangeArrowheads="1"/>
          </p:cNvPicPr>
          <p:nvPr/>
        </p:nvPicPr>
        <p:blipFill>
          <a:blip r:embed="rId11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47"/>
          <a:stretch>
            <a:fillRect/>
          </a:stretch>
        </p:blipFill>
        <p:spPr bwMode="auto">
          <a:xfrm>
            <a:off x="0" y="4870450"/>
            <a:ext cx="914400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2" descr="HANDY GROUPWAR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6424613"/>
            <a:ext cx="1676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471488"/>
            <a:ext cx="9144000" cy="312737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0"/>
                </a:srgbClr>
              </a:gs>
              <a:gs pos="100000">
                <a:srgbClr val="FFFFFF">
                  <a:alpha val="60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4076700" y="6596063"/>
            <a:ext cx="98425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fld id="{42C5F084-64C0-4FF5-91C1-3693170D1C8D}" type="slidenum">
              <a:rPr kumimoji="1" lang="ko-KR" altLang="en-US" sz="1200" b="1" i="1">
                <a:solidFill>
                  <a:prstClr val="white"/>
                </a:solidFill>
                <a:latin typeface="Trebuchet MS" pitchFamily="34" charset="0"/>
                <a:ea typeface="산돌고딕B" pitchFamily="18" charset="-127"/>
              </a:rPr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sz="1200" b="1" i="1">
              <a:solidFill>
                <a:prstClr val="white"/>
              </a:solidFill>
              <a:latin typeface="Trebuchet MS" pitchFamily="34" charset="0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6144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</p:sldLayoutIdLst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마스터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8" descr="그림1"/>
          <p:cNvPicPr>
            <a:picLocks noChangeAspect="1" noChangeArrowheads="1"/>
          </p:cNvPicPr>
          <p:nvPr/>
        </p:nvPicPr>
        <p:blipFill>
          <a:blip r:embed="rId10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47"/>
          <a:stretch>
            <a:fillRect/>
          </a:stretch>
        </p:blipFill>
        <p:spPr bwMode="auto">
          <a:xfrm>
            <a:off x="0" y="4870450"/>
            <a:ext cx="914400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" descr="HANDY GROUPWAR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6424613"/>
            <a:ext cx="1676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471488"/>
            <a:ext cx="9144000" cy="312737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0"/>
                </a:srgbClr>
              </a:gs>
              <a:gs pos="100000">
                <a:srgbClr val="FFFFFF">
                  <a:alpha val="60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4076700" y="6596063"/>
            <a:ext cx="98425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fld id="{0A420DDC-AE1F-4A11-9595-D583C7BA4592}" type="slidenum">
              <a:rPr kumimoji="1" lang="ko-KR" altLang="en-US" sz="1200" b="1" i="1">
                <a:solidFill>
                  <a:prstClr val="white"/>
                </a:solidFill>
                <a:latin typeface="Trebuchet MS" pitchFamily="34" charset="0"/>
                <a:ea typeface="산돌고딕B" pitchFamily="18" charset="-127"/>
              </a:rPr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sz="1200" b="1" i="1">
              <a:solidFill>
                <a:prstClr val="white"/>
              </a:solidFill>
              <a:latin typeface="Trebuchet MS" pitchFamily="34" charset="0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104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</p:sldLayoutIdLst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마스터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8" descr="그림1"/>
          <p:cNvPicPr>
            <a:picLocks noChangeAspect="1" noChangeArrowheads="1"/>
          </p:cNvPicPr>
          <p:nvPr/>
        </p:nvPicPr>
        <p:blipFill>
          <a:blip r:embed="rId10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47"/>
          <a:stretch>
            <a:fillRect/>
          </a:stretch>
        </p:blipFill>
        <p:spPr bwMode="auto">
          <a:xfrm>
            <a:off x="0" y="4870450"/>
            <a:ext cx="914400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" descr="HANDY GROUPWAR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6424613"/>
            <a:ext cx="1676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471488"/>
            <a:ext cx="9144000" cy="312737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0"/>
                </a:srgbClr>
              </a:gs>
              <a:gs pos="100000">
                <a:srgbClr val="FFFFFF">
                  <a:alpha val="60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4076700" y="6596063"/>
            <a:ext cx="98425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fld id="{0A420DDC-AE1F-4A11-9595-D583C7BA4592}" type="slidenum">
              <a:rPr kumimoji="1" lang="ko-KR" altLang="en-US" sz="1200" b="1" i="1">
                <a:solidFill>
                  <a:prstClr val="white"/>
                </a:solidFill>
                <a:latin typeface="Trebuchet MS" pitchFamily="34" charset="0"/>
                <a:ea typeface="산돌고딕B" pitchFamily="18" charset="-127"/>
              </a:rPr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sz="1200" b="1" i="1">
              <a:solidFill>
                <a:prstClr val="white"/>
              </a:solidFill>
              <a:latin typeface="Trebuchet MS" pitchFamily="34" charset="0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525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</p:sldLayoutIdLst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마스터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8" descr="그림1"/>
          <p:cNvPicPr>
            <a:picLocks noChangeAspect="1" noChangeArrowheads="1"/>
          </p:cNvPicPr>
          <p:nvPr/>
        </p:nvPicPr>
        <p:blipFill>
          <a:blip r:embed="rId10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47"/>
          <a:stretch>
            <a:fillRect/>
          </a:stretch>
        </p:blipFill>
        <p:spPr bwMode="auto">
          <a:xfrm>
            <a:off x="0" y="4870450"/>
            <a:ext cx="914400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" descr="HANDY GROUPWAR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6424613"/>
            <a:ext cx="1676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471488"/>
            <a:ext cx="9144000" cy="312737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0"/>
                </a:srgbClr>
              </a:gs>
              <a:gs pos="100000">
                <a:srgbClr val="FFFFFF">
                  <a:alpha val="60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4076700" y="6596063"/>
            <a:ext cx="98425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fld id="{0A420DDC-AE1F-4A11-9595-D583C7BA4592}" type="slidenum">
              <a:rPr kumimoji="1" lang="ko-KR" altLang="en-US" sz="1200" b="1" i="1">
                <a:solidFill>
                  <a:prstClr val="white"/>
                </a:solidFill>
                <a:latin typeface="Trebuchet MS" pitchFamily="34" charset="0"/>
                <a:ea typeface="산돌고딕B" pitchFamily="18" charset="-127"/>
              </a:rPr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sz="1200" b="1" i="1">
              <a:solidFill>
                <a:prstClr val="white"/>
              </a:solidFill>
              <a:latin typeface="Trebuchet MS" pitchFamily="34" charset="0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230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</p:sldLayoutIdLst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마스터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8" descr="그림1"/>
          <p:cNvPicPr>
            <a:picLocks noChangeAspect="1" noChangeArrowheads="1"/>
          </p:cNvPicPr>
          <p:nvPr/>
        </p:nvPicPr>
        <p:blipFill>
          <a:blip r:embed="rId10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47"/>
          <a:stretch>
            <a:fillRect/>
          </a:stretch>
        </p:blipFill>
        <p:spPr bwMode="auto">
          <a:xfrm>
            <a:off x="0" y="4870450"/>
            <a:ext cx="914400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" descr="HANDY GROUPWAR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6424613"/>
            <a:ext cx="1676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471488"/>
            <a:ext cx="9144000" cy="312737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0"/>
                </a:srgbClr>
              </a:gs>
              <a:gs pos="100000">
                <a:srgbClr val="FFFFFF">
                  <a:alpha val="60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4076700" y="6596063"/>
            <a:ext cx="98425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fld id="{0A420DDC-AE1F-4A11-9595-D583C7BA4592}" type="slidenum">
              <a:rPr kumimoji="1" lang="ko-KR" altLang="en-US" sz="1200" b="1" i="1">
                <a:solidFill>
                  <a:prstClr val="white"/>
                </a:solidFill>
                <a:latin typeface="Trebuchet MS" pitchFamily="34" charset="0"/>
                <a:ea typeface="산돌고딕B" pitchFamily="18" charset="-127"/>
              </a:rPr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sz="1200" b="1" i="1">
              <a:solidFill>
                <a:prstClr val="white"/>
              </a:solidFill>
              <a:latin typeface="Trebuchet MS" pitchFamily="34" charset="0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605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마스터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8" descr="그림1"/>
          <p:cNvPicPr>
            <a:picLocks noChangeAspect="1" noChangeArrowheads="1"/>
          </p:cNvPicPr>
          <p:nvPr/>
        </p:nvPicPr>
        <p:blipFill>
          <a:blip r:embed="rId11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47"/>
          <a:stretch>
            <a:fillRect/>
          </a:stretch>
        </p:blipFill>
        <p:spPr bwMode="auto">
          <a:xfrm>
            <a:off x="0" y="4870450"/>
            <a:ext cx="914400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2" descr="HANDY GROUPWAR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6424613"/>
            <a:ext cx="1676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471488"/>
            <a:ext cx="9144000" cy="312737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0"/>
                </a:srgbClr>
              </a:gs>
              <a:gs pos="100000">
                <a:srgbClr val="FFFFFF">
                  <a:alpha val="60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4076700" y="6596063"/>
            <a:ext cx="98425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fld id="{33BC26A0-9B27-42E2-A24E-91647CD79877}" type="slidenum">
              <a:rPr kumimoji="1" lang="ko-KR" altLang="en-US" sz="1200" b="1" i="1">
                <a:solidFill>
                  <a:prstClr val="white"/>
                </a:solidFill>
                <a:latin typeface="Trebuchet MS" pitchFamily="34" charset="0"/>
                <a:ea typeface="산돌고딕B" pitchFamily="18" charset="-127"/>
              </a:rPr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sz="1200" b="1" i="1">
              <a:solidFill>
                <a:prstClr val="white"/>
              </a:solidFill>
              <a:latin typeface="Trebuchet MS" pitchFamily="34" charset="0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05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</p:sldLayoutIdLst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evcis.or.kr/" TargetMode="External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5" descr="감사합니다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03350" y="1773238"/>
            <a:ext cx="6500813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The Policy and Market Development of Electro-Mobility in Korea </a:t>
            </a:r>
            <a:endParaRPr lang="ko-KR" altLang="en-US" sz="400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339" name="TextBox 6"/>
          <p:cNvSpPr txBox="1">
            <a:spLocks noChangeArrowheads="1"/>
          </p:cNvSpPr>
          <p:nvPr/>
        </p:nvSpPr>
        <p:spPr bwMode="auto">
          <a:xfrm>
            <a:off x="3062288" y="3954463"/>
            <a:ext cx="3000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2014. 9</a:t>
            </a:r>
            <a:endParaRPr lang="ko-KR" altLang="en-US" dirty="0">
              <a:solidFill>
                <a:srgbClr val="00B05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7238" y="5238750"/>
            <a:ext cx="5072062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Hang Koo Lee, Senior Research Fellow</a:t>
            </a:r>
          </a:p>
          <a:p>
            <a:pPr algn="ctr">
              <a:defRPr/>
            </a:pPr>
            <a:r>
              <a:rPr lang="en-US" altLang="ko-KR" sz="2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Korea Institute for Industrial Economics &amp; Trade</a:t>
            </a:r>
            <a:endParaRPr lang="ko-KR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418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8" descr="그림5 사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79025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41" descr="그림5 사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25503"/>
            <a:ext cx="79025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1061716" y="3390816"/>
            <a:ext cx="601959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1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Market Development of Electric Mobility</a:t>
            </a:r>
            <a:endParaRPr lang="ko-KR" altLang="ko-KR" sz="21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5366" name="Picture 6" descr="원-블루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6" y="3177878"/>
            <a:ext cx="8890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77" name="Rectangle 29"/>
          <p:cNvSpPr>
            <a:spLocks noChangeArrowheads="1"/>
          </p:cNvSpPr>
          <p:nvPr/>
        </p:nvSpPr>
        <p:spPr bwMode="auto">
          <a:xfrm>
            <a:off x="1061716" y="2157329"/>
            <a:ext cx="704071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  <a:buFont typeface="굴림" pitchFamily="50" charset="-127"/>
              <a:buNone/>
              <a:defRPr/>
            </a:pPr>
            <a:r>
              <a:rPr lang="en-US" altLang="ko-KR" sz="21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Long-term Policy Direction of Electric Mobility</a:t>
            </a:r>
            <a:endParaRPr lang="ko-KR" altLang="en-US" sz="21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5370" name="Picture 30" descr="원-블루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6" y="1947565"/>
            <a:ext cx="8890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2" descr="마스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2" r="86082"/>
          <a:stretch>
            <a:fillRect/>
          </a:stretch>
        </p:blipFill>
        <p:spPr bwMode="auto">
          <a:xfrm>
            <a:off x="371153" y="1876128"/>
            <a:ext cx="4699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12" descr="마스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3" r="72032"/>
          <a:stretch>
            <a:fillRect/>
          </a:stretch>
        </p:blipFill>
        <p:spPr bwMode="auto">
          <a:xfrm>
            <a:off x="363216" y="3096915"/>
            <a:ext cx="55245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612" y="836712"/>
            <a:ext cx="5184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Contents</a:t>
            </a:r>
            <a:endParaRPr lang="ko-KR" altLang="en-US" sz="40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Picture 41" descr="그림5 사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" y="4393068"/>
            <a:ext cx="79025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원-블루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5" y="4410490"/>
            <a:ext cx="8890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2" descr="마스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3" r="72032"/>
          <a:stretch>
            <a:fillRect/>
          </a:stretch>
        </p:blipFill>
        <p:spPr bwMode="auto">
          <a:xfrm>
            <a:off x="288603" y="4329567"/>
            <a:ext cx="55245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 descr="마스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2" r="86082"/>
          <a:stretch>
            <a:fillRect/>
          </a:stretch>
        </p:blipFill>
        <p:spPr bwMode="auto">
          <a:xfrm>
            <a:off x="445766" y="4329567"/>
            <a:ext cx="4699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05496" y="4561555"/>
            <a:ext cx="62211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Supporting Policy for Electric Mobility</a:t>
            </a:r>
            <a:endParaRPr lang="ko-KR" altLang="en-US" sz="21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4828" y="5373216"/>
            <a:ext cx="73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상용</a:t>
            </a:r>
            <a:r>
              <a:rPr lang="en-US" altLang="ko-KR" dirty="0" smtClean="0"/>
              <a:t>, </a:t>
            </a:r>
            <a:r>
              <a:rPr lang="ko-KR" altLang="en-US" dirty="0" smtClean="0"/>
              <a:t>버스와 소형 전기스쿠터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소형 상용 전기자동차 내용 추가 필요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954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880009"/>
            <a:ext cx="8064896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Long-term Development Policy of Electro-mobility in 2003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The Next Generation Growth Engine Project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* Developing Hybrid, Fuel-Cell, and Intelligence Vehicle</a:t>
            </a: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‘The Developing Strategy for Green-car Industry’ in 2010</a:t>
            </a:r>
          </a:p>
          <a:p>
            <a:pPr marL="285750" indent="-285750">
              <a:buFontTx/>
              <a:buChar char="-"/>
            </a:pP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* Stretch goal of Electric Vehicle production and sales in 2020</a:t>
            </a: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Technology development for Electric Personal Mobility in 2012 </a:t>
            </a:r>
          </a:p>
          <a:p>
            <a:pPr marL="285750" indent="-285750">
              <a:buFontTx/>
              <a:buChar char="-"/>
            </a:pP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Fine Tuning Project : Update and revise of current project </a:t>
            </a:r>
          </a:p>
          <a:p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Set ‘R&amp;BD Strategy’ every year from 2013   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’The 13 Future Growth Engine Project’ in 2014</a:t>
            </a:r>
          </a:p>
          <a:p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Commercialization of ‘Self-Driving car’ </a:t>
            </a:r>
          </a:p>
          <a:p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Ⅰ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Long-term Policy Direction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6902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973134"/>
              </p:ext>
            </p:extLst>
          </p:nvPr>
        </p:nvGraphicFramePr>
        <p:xfrm>
          <a:off x="611560" y="4797152"/>
          <a:ext cx="7992888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111"/>
                <a:gridCol w="999111"/>
                <a:gridCol w="999111"/>
                <a:gridCol w="999111"/>
                <a:gridCol w="999111"/>
                <a:gridCol w="999111"/>
                <a:gridCol w="999111"/>
                <a:gridCol w="999111"/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2008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2009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2010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2011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2012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2013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2014 1H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Domestic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1,155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1,394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1,465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1,475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1,411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1,383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713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Import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62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61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91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105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131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157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112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4293096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Table &gt; Car</a:t>
            </a:r>
          </a:p>
          <a:p>
            <a:r>
              <a:rPr lang="en-US" altLang="ko-KR" sz="1200" dirty="0" smtClean="0"/>
              <a:t>                                                                                                                  Unit : thousand vehicle</a:t>
            </a:r>
            <a:endParaRPr lang="ko-KR" alt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6453336"/>
            <a:ext cx="525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Source : KAMA, KAIDA </a:t>
            </a:r>
            <a:endParaRPr lang="ko-KR" alt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908720"/>
            <a:ext cx="820891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Automobile sales decreased in 2012 and 2013 consecutively.</a:t>
            </a:r>
          </a:p>
          <a:p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Domestic brand market share decreased but import brand increased.</a:t>
            </a: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* 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Foreign brands’ market share is increased to 13.8% in the first half of 2014.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European brand, especially German brands dominate imported        </a:t>
            </a:r>
          </a:p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vehicle market</a:t>
            </a: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* European 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brand market share :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53.1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%(2008) ⇒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81.3%(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2014) </a:t>
            </a: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* German brand market share : 42.1%(2008) ⇒ 71.2%(2014) </a:t>
            </a: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* Japanese brand 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market share :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35.5%(2008) ⇒ 11.7%(2014)</a:t>
            </a:r>
            <a:endParaRPr lang="ko-KR" altLang="en-US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2929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836712"/>
            <a:ext cx="813690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□ Clean diesel demand is increasing in Green car market. </a:t>
            </a: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- Clean Diesel, especially imported clean diesel, dominates in green car </a:t>
            </a:r>
          </a:p>
          <a:p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  (environment-friendly car) market.</a:t>
            </a:r>
          </a:p>
          <a:p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- Diesel 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share of imported vehicle is increased to 68.2% in 2014 from </a:t>
            </a:r>
          </a:p>
          <a:p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16.4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% in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2008.</a:t>
            </a:r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 - SUVs and MPVs are leading sales of domestically produced diesels.</a:t>
            </a:r>
          </a:p>
          <a:p>
            <a:pPr marL="285750" indent="-285750">
              <a:buFontTx/>
              <a:buChar char="-"/>
            </a:pP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  <a:cs typeface="Arial Unicode MS" pitchFamily="50" charset="-127"/>
            </a:endParaRPr>
          </a:p>
          <a:p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 - Sedans are popular but SUVs demand is increasing in imported diesel market. 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  <a:cs typeface="Arial Unicode MS" pitchFamily="50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□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  <a:cs typeface="Arial Unicode MS" pitchFamily="50" charset="-127"/>
              </a:rPr>
              <a:t> Imported hybrid car sales is sluggish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  <a:cs typeface="Arial Unicode MS" pitchFamily="50" charset="-127"/>
              </a:rPr>
              <a:t>. </a:t>
            </a:r>
            <a:endParaRPr lang="ko-KR" altLang="en-US" sz="20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275680"/>
              </p:ext>
            </p:extLst>
          </p:nvPr>
        </p:nvGraphicFramePr>
        <p:xfrm>
          <a:off x="503548" y="4797152"/>
          <a:ext cx="792088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20"/>
                <a:gridCol w="1980220"/>
                <a:gridCol w="1980220"/>
                <a:gridCol w="1980220"/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2008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2013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2014 1H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Diesel(Domestic)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144,941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265,997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145,328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Diesel(Imported)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10,094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97,185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64,427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Alternative Fuel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155,646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179,141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87,434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437112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Table &gt; Sales structure of diesel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6237312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Source : KAMA</a:t>
            </a:r>
          </a:p>
          <a:p>
            <a:r>
              <a:rPr lang="en-US" altLang="ko-KR" sz="1200" dirty="0" smtClean="0"/>
              <a:t>Note : Alternative fuel includes LPG, Hybrid and Electric Vehicles</a:t>
            </a:r>
            <a:endParaRPr lang="ko-KR" altLang="en-US" sz="1200" dirty="0"/>
          </a:p>
        </p:txBody>
      </p:sp>
      <p:sp>
        <p:nvSpPr>
          <p:cNvPr id="7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566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23528" y="836712"/>
            <a:ext cx="836443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☞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The market share of imported gasoline models decreased, while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those 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of 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    diesel 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and hybrid models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increased. </a:t>
            </a: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- New large model sales of diesel and hybrid substitute mid-size hybrid. 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810" y="2132856"/>
            <a:ext cx="828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Table &gt; Major Model Sales of Hyundai and Kia by Fuel type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440" y="6318297"/>
            <a:ext cx="3809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Source : KAMA</a:t>
            </a:r>
          </a:p>
          <a:p>
            <a:r>
              <a:rPr lang="en-US" altLang="ko-KR" sz="1400" dirty="0" smtClean="0"/>
              <a:t>Note : first half of the year</a:t>
            </a:r>
            <a:endParaRPr lang="ko-KR" altLang="en-US" sz="14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363792"/>
              </p:ext>
            </p:extLst>
          </p:nvPr>
        </p:nvGraphicFramePr>
        <p:xfrm>
          <a:off x="545306" y="2459674"/>
          <a:ext cx="7920880" cy="3917732"/>
        </p:xfrm>
        <a:graphic>
          <a:graphicData uri="http://schemas.openxmlformats.org/drawingml/2006/table">
            <a:tbl>
              <a:tblPr/>
              <a:tblGrid>
                <a:gridCol w="1584176"/>
                <a:gridCol w="1584176"/>
                <a:gridCol w="1584176"/>
                <a:gridCol w="1584176"/>
                <a:gridCol w="1584176"/>
              </a:tblGrid>
              <a:tr h="191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Model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Fuel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2014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Change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2013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row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Sonata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LPG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30,340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5.6%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28,731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Gasoline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21,869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106.4%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10,594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Hybrid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2,576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-63.9%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7,145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rowSpan="4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Grandeur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LPG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8,607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-15.9%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10,229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Gasoline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28,188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-22.4%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36,327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Hybrid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7,051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Diesel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205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row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K5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LPG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14,269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-6.1%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15,193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Gasoline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8,655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-1.5%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8,790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Hybrid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2,679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-34.8%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4,111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row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K7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LPG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2,125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-21.3%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2,699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Gasoline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6,843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-37.3%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10,906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Hybrid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2,158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429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84766" marR="84766" marT="42383" marB="4238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7236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908720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☞ Imported diesel sales promotes diversification of diesel models of   </a:t>
            </a: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Korean auto makers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. </a:t>
            </a: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 - Hyundai will launch sonata diesel in 2016. </a:t>
            </a: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</a:t>
            </a: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 - </a:t>
            </a:r>
            <a:r>
              <a:rPr lang="en-US" altLang="ko-KR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Ssangyong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is developing diesel hybrid vehicle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.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  <a:cs typeface="Arial Unicode MS" pitchFamily="50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-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Toyota is introducing various hybrid models to compete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with    </a:t>
            </a: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European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diesel in Korean market.</a:t>
            </a:r>
          </a:p>
          <a:p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  <a:cs typeface="Arial Unicode MS" pitchFamily="50" charset="-127"/>
            </a:endParaRP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</a:t>
            </a:r>
            <a:endParaRPr lang="ko-KR" altLang="en-US" sz="16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132561"/>
              </p:ext>
            </p:extLst>
          </p:nvPr>
        </p:nvGraphicFramePr>
        <p:xfrm>
          <a:off x="539552" y="4293096"/>
          <a:ext cx="806489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149"/>
                <a:gridCol w="1248139"/>
                <a:gridCol w="1296144"/>
                <a:gridCol w="1296144"/>
                <a:gridCol w="1296144"/>
                <a:gridCol w="158417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Fuel Type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2014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Share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2013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Share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Change(a/b)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Diesel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64,427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68.3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44,601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59.9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44.5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Hybrid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3,335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3.5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3,002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4.0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11.1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Electric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33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-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Gasoline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26,468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28.1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26,884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36.1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-1.5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Total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94,263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100.0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74,487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100.0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/>
                        <a:t>26.5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3789040"/>
            <a:ext cx="80648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Table &gt; New Registration of Imported Cars by Fuel Type</a:t>
            </a:r>
          </a:p>
          <a:p>
            <a:r>
              <a:rPr lang="en-US" altLang="ko-KR" sz="1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                                                                                                         Unit : number of vehicles, % </a:t>
            </a:r>
            <a:endParaRPr lang="ko-KR" altLang="en-US" sz="1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9958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408391"/>
              </p:ext>
            </p:extLst>
          </p:nvPr>
        </p:nvGraphicFramePr>
        <p:xfrm>
          <a:off x="539557" y="3675504"/>
          <a:ext cx="8015502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682"/>
                <a:gridCol w="728682"/>
                <a:gridCol w="728682"/>
                <a:gridCol w="728682"/>
                <a:gridCol w="728682"/>
                <a:gridCol w="728682"/>
                <a:gridCol w="728682"/>
                <a:gridCol w="728682"/>
                <a:gridCol w="728682"/>
                <a:gridCol w="728682"/>
                <a:gridCol w="728682"/>
              </a:tblGrid>
              <a:tr h="305599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2005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2006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2007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2008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2009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2010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2011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2012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2013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2014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52747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Hyundai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5,069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4,253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9,346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18,004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14,025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9,627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3055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Kia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121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145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355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360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1,162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2,053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6,821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11,713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8,029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4,837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3055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GMK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971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203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70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3055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RS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3055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SY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3055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Total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121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145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355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360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6,231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6,306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16,167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30,688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22,257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14,534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8640" y="913454"/>
            <a:ext cx="813690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□ Hybrid vehicle sales</a:t>
            </a: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- Sales of hybrid vehicles has increased continuously but slowed </a:t>
            </a: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 in 2013.  </a:t>
            </a: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Hybrid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vehicles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are competing with clean diesel vehicles in </a:t>
            </a: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 the domestic market.  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328498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&lt; Table &gt; Sales statistics of Hybrid vehicles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454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934448"/>
              </p:ext>
            </p:extLst>
          </p:nvPr>
        </p:nvGraphicFramePr>
        <p:xfrm>
          <a:off x="755576" y="2492896"/>
          <a:ext cx="7632848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212"/>
                <a:gridCol w="1908212"/>
                <a:gridCol w="1908212"/>
                <a:gridCol w="1908212"/>
              </a:tblGrid>
              <a:tr h="243719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Model</a:t>
                      </a: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2013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2014 1H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rowSpan="6"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Korean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err="1" smtClean="0"/>
                        <a:t>Avante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582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-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Forte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287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-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Sonata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12,984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2,576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K5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7,452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2,158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Grandeur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504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7,051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K7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180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2,158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rowSpan="6"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Imported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Prius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1,032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681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Civic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36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CT200h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120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128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Lincoln MKZ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24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21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Camry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960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301</a:t>
                      </a:r>
                      <a:endParaRPr lang="ko-KR" altLang="en-US" sz="1400" dirty="0"/>
                    </a:p>
                  </a:txBody>
                  <a:tcPr/>
                </a:tc>
              </a:tr>
              <a:tr h="24371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ES300h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2,736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2,002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99592" y="836712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Table &gt; Sales trend of Hybrid Vehicles  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213285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Table &gt; Sales comparison amongst major hybrid models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1675"/>
              </p:ext>
            </p:extLst>
          </p:nvPr>
        </p:nvGraphicFramePr>
        <p:xfrm>
          <a:off x="755576" y="1218456"/>
          <a:ext cx="7632849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07"/>
                <a:gridCol w="1090407"/>
                <a:gridCol w="1090407"/>
                <a:gridCol w="1090407"/>
                <a:gridCol w="1090407"/>
                <a:gridCol w="1090407"/>
                <a:gridCol w="1090407"/>
              </a:tblGrid>
              <a:tr h="214981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2008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2009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2010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2011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2012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2013</a:t>
                      </a:r>
                      <a:endParaRPr lang="ko-KR" altLang="en-US" sz="1400" dirty="0"/>
                    </a:p>
                  </a:txBody>
                  <a:tcPr/>
                </a:tc>
              </a:tr>
              <a:tr h="21498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Production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332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6,745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5,942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25,000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53,570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70,343</a:t>
                      </a:r>
                      <a:endParaRPr lang="ko-KR" altLang="en-US" sz="1400" dirty="0"/>
                    </a:p>
                  </a:txBody>
                  <a:tcPr/>
                </a:tc>
              </a:tr>
              <a:tr h="21498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Sales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360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6,231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6,306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16,167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30,688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22,257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7516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604772"/>
              </p:ext>
            </p:extLst>
          </p:nvPr>
        </p:nvGraphicFramePr>
        <p:xfrm>
          <a:off x="539558" y="3645024"/>
          <a:ext cx="8064892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172"/>
                <a:gridCol w="733172"/>
                <a:gridCol w="733172"/>
                <a:gridCol w="733172"/>
                <a:gridCol w="733172"/>
                <a:gridCol w="733172"/>
                <a:gridCol w="733172"/>
                <a:gridCol w="733172"/>
                <a:gridCol w="733172"/>
                <a:gridCol w="733172"/>
                <a:gridCol w="733172"/>
              </a:tblGrid>
              <a:tr h="269449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2005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2006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2007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2008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2009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2010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2011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2012</a:t>
                      </a:r>
                      <a:endParaRPr lang="ko-KR" altLang="en-US" sz="16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2013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2014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4715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Hyundai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5,459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3,771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25,870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40,108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43,390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26,115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26944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Kia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156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177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344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332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1,286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2,171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72,678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12,482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26,780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15,020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26944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GMK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980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173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78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26944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RS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26944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SY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-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  <a:tr h="26944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Total</a:t>
                      </a:r>
                      <a:endParaRPr lang="ko-KR" altLang="en-US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156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177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344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332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6,745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5,942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98,548</a:t>
                      </a:r>
                      <a:endParaRPr lang="ko-KR" altLang="en-US" sz="12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53,570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70,343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41,213</a:t>
                      </a:r>
                      <a:endParaRPr lang="ko-KR" alt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544" y="836712"/>
            <a:ext cx="813690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□ Hybrid vehicle production is increasing continuously.  </a:t>
            </a: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Hyundai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dominated hybrid market in Korea and increase export.</a:t>
            </a: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</a:t>
            </a: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- Korean consumers prefer large models of hybrid vehicle.</a:t>
            </a: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- Production of Hyundai and Kia will record in 2014.</a:t>
            </a:r>
          </a:p>
          <a:p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   * Kia produced almost 72,678 hybrid vehicles and exported 71,546 hybrid </a:t>
            </a:r>
          </a:p>
          <a:p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    vehicles in 2011. Kia produces hybrid models in foreign market.</a:t>
            </a: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328498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&lt; Table &gt; Production statistics of Hybrid vehicles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6453336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Source : KAMA ; Note : 1st half of 2014</a:t>
            </a: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75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3"/>
          <p:cNvSpPr txBox="1">
            <a:spLocks noChangeArrowheads="1"/>
          </p:cNvSpPr>
          <p:nvPr/>
        </p:nvSpPr>
        <p:spPr bwMode="auto">
          <a:xfrm>
            <a:off x="250825" y="836613"/>
            <a:ext cx="8569647" cy="904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□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Electric Vehicles : Setting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stretch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goal but slow sales</a:t>
            </a: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- Popular model change from mini to small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* Kia Ray EV and GMK Spark EV ⇒ Kia Soul EV and </a:t>
            </a:r>
            <a:r>
              <a:rPr lang="en-US" altLang="ko-KR" dirty="0" err="1" smtClean="0">
                <a:latin typeface="HY헤드라인M" pitchFamily="18" charset="-127"/>
                <a:ea typeface="HY헤드라인M" pitchFamily="18" charset="-127"/>
              </a:rPr>
              <a:t>RenaultSamsung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SM3 EV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endParaRPr lang="en-US" altLang="ko-KR" sz="20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sz="16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sz="16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sz="16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sz="16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4653136"/>
            <a:ext cx="3129155" cy="208823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2564904"/>
            <a:ext cx="3129155" cy="208823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661750"/>
            <a:ext cx="3129155" cy="2079618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797" y="2564904"/>
            <a:ext cx="3107965" cy="2061619"/>
          </a:xfrm>
          <a:prstGeom prst="rect">
            <a:avLst/>
          </a:prstGeom>
        </p:spPr>
      </p:pic>
      <p:sp>
        <p:nvSpPr>
          <p:cNvPr id="8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59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749188"/>
              </p:ext>
            </p:extLst>
          </p:nvPr>
        </p:nvGraphicFramePr>
        <p:xfrm>
          <a:off x="568655" y="3140968"/>
          <a:ext cx="8064897" cy="3306399"/>
        </p:xfrm>
        <a:graphic>
          <a:graphicData uri="http://schemas.openxmlformats.org/drawingml/2006/table">
            <a:tbl>
              <a:tblPr/>
              <a:tblGrid>
                <a:gridCol w="1717140"/>
                <a:gridCol w="1717140"/>
                <a:gridCol w="1543539"/>
                <a:gridCol w="1543539"/>
                <a:gridCol w="1543539"/>
              </a:tblGrid>
              <a:tr h="6348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Change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AD Motors)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Ray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EV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(Kia)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SM3 ZE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(Renault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Samsung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Spark EV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KoreaGM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0214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Models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Size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Mini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Mini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Small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Mini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Maximum speed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60km/h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130km/h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135km/h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150km/h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One-time charge mileage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77.9km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91km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123km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135km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Price(ten thousand Won)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2,100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3,500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4,250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3,990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3980999"/>
            <a:ext cx="1335140" cy="74987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1" y="3980999"/>
            <a:ext cx="1365622" cy="78645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878" y="3938323"/>
            <a:ext cx="1396105" cy="82912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288" y="3933056"/>
            <a:ext cx="1438781" cy="7620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9552" y="2780928"/>
            <a:ext cx="80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Table &gt; Comparison of Electric Vehicle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8080" y="895641"/>
            <a:ext cx="849694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EV price is falling down</a:t>
            </a:r>
          </a:p>
          <a:p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Kia cut Ray EV price from 45 mil. Won to 35 mil. Won.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Local government provide subsidy to EV buyers. </a:t>
            </a:r>
          </a:p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* </a:t>
            </a:r>
            <a:r>
              <a:rPr lang="en-US" altLang="ko-KR" sz="16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Jeju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special self-governing province subsidizes 8 mil. Won.</a:t>
            </a:r>
          </a:p>
          <a:p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5549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79" name="TextBox 7"/>
          <p:cNvSpPr txBox="1">
            <a:spLocks noChangeArrowheads="1"/>
          </p:cNvSpPr>
          <p:nvPr/>
        </p:nvSpPr>
        <p:spPr bwMode="auto">
          <a:xfrm>
            <a:off x="734592" y="4725144"/>
            <a:ext cx="7561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&lt; Table</a:t>
            </a:r>
            <a:r>
              <a:rPr lang="ko-KR" altLang="en-US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&gt; Government goal for BEV sales</a:t>
            </a:r>
            <a:endParaRPr lang="ko-KR" altLang="en-US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74003" y="836712"/>
            <a:ext cx="799288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- SM3 ZE demand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was three times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more than supply in </a:t>
            </a:r>
            <a:r>
              <a:rPr lang="en-US" altLang="ko-KR" dirty="0" err="1" smtClean="0">
                <a:latin typeface="HY헤드라인M" pitchFamily="18" charset="-127"/>
                <a:ea typeface="HY헤드라인M" pitchFamily="18" charset="-127"/>
              </a:rPr>
              <a:t>Jeju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in 2013. </a:t>
            </a: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* Actual purchasing price was 19.5 mil. Won before tax.</a:t>
            </a:r>
          </a:p>
          <a:p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en-US" altLang="ko-KR" sz="1600" dirty="0" err="1" smtClean="0">
                <a:latin typeface="HY헤드라인M" pitchFamily="18" charset="-127"/>
                <a:ea typeface="HY헤드라인M" pitchFamily="18" charset="-127"/>
              </a:rPr>
              <a:t>cf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: average selling price of IC model of SM3 is 17.6 mil. Won.  </a:t>
            </a:r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□ Lack of government purchasing subsidy has hindered sales.</a:t>
            </a: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- OEMs also supply EVs in accordance with government’s subsidy.</a:t>
            </a: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□ Introducing new mid-size EV models will promote EV sales.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- The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sales of imported electric vehicles began to start in the first 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 half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of 2014.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449949"/>
              </p:ext>
            </p:extLst>
          </p:nvPr>
        </p:nvGraphicFramePr>
        <p:xfrm>
          <a:off x="546009" y="5093444"/>
          <a:ext cx="7920882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47"/>
                <a:gridCol w="1320147"/>
                <a:gridCol w="1320147"/>
                <a:gridCol w="1320147"/>
                <a:gridCol w="1320147"/>
                <a:gridCol w="1320147"/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2011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2012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2013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2014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2015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Goal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1,000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2,500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13,200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60,000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86,700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Actual Sales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372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714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715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434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375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6138" y="909612"/>
            <a:ext cx="799326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- Hyundai will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launch Sonata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PHEV in 2015 and </a:t>
            </a:r>
            <a:r>
              <a:rPr lang="en-US" altLang="ko-KR" dirty="0" err="1">
                <a:latin typeface="HY헤드라인M" pitchFamily="18" charset="-127"/>
                <a:ea typeface="HY헤드라인M" pitchFamily="18" charset="-127"/>
              </a:rPr>
              <a:t>Avante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EV/Hybrid in </a:t>
            </a: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2016. 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- Kia will introduce K3 EV in 2016. 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□ Performance improvement is expected in 2017. </a:t>
            </a: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 * Electric 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Cars glide to 200-Mile Range (WSJ. Aug)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 - LG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Chem.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Power Inc. is improving performance of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lithium-ion    </a:t>
            </a: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 battery. 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 </a:t>
            </a: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endParaRPr lang="ko-KR" altLang="en-US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100020"/>
              </p:ext>
            </p:extLst>
          </p:nvPr>
        </p:nvGraphicFramePr>
        <p:xfrm>
          <a:off x="755576" y="4510381"/>
          <a:ext cx="7416824" cy="1992040"/>
        </p:xfrm>
        <a:graphic>
          <a:graphicData uri="http://schemas.openxmlformats.org/drawingml/2006/table">
            <a:tbl>
              <a:tblPr/>
              <a:tblGrid>
                <a:gridCol w="3201278"/>
                <a:gridCol w="2199137"/>
                <a:gridCol w="2016409"/>
              </a:tblGrid>
              <a:tr h="249005">
                <a:tc>
                  <a:txBody>
                    <a:bodyPr/>
                    <a:lstStyle/>
                    <a:p>
                      <a:pPr algn="ctr"/>
                      <a:endParaRPr lang="ko-KR" altLang="en-US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Soul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4900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Specification(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mm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00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Generator capacity(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kW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00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Battery capacity(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kWh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00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Mileage(km</a:t>
                      </a:r>
                      <a:r>
                        <a:rPr lang="en-US" altLang="ko-KR" sz="160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148</a:t>
                      </a:r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00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Charging time(Slow/Fast)(</a:t>
                      </a:r>
                      <a:r>
                        <a:rPr lang="en-US" altLang="ko-KR" sz="1600" dirty="0" err="1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hrs</a:t>
                      </a:r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/</a:t>
                      </a:r>
                      <a:r>
                        <a:rPr lang="en-US" altLang="ko-KR" sz="1600" dirty="0" err="1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ms</a:t>
                      </a:r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)</a:t>
                      </a:r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00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Max. Speed (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km/h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005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Price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effectLst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4,250</a:t>
                      </a:r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ko-KR" sz="1600" dirty="0">
                        <a:solidFill>
                          <a:srgbClr val="000000"/>
                        </a:solidFill>
                        <a:effectLst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55576" y="4253032"/>
            <a:ext cx="4247969" cy="44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38088" tIns="-50784" rIns="4761" bIns="634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돋움" pitchFamily="50" charset="-127"/>
                <a:ea typeface="돋움" pitchFamily="50" charset="-127"/>
                <a:cs typeface="굴림" pitchFamily="50" charset="-127"/>
              </a:rPr>
              <a:t> </a:t>
            </a:r>
            <a:r>
              <a:rPr kumimoji="1" lang="en-US" altLang="ko-KR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&lt; Table &gt; Comparison between Soul and i3</a:t>
            </a:r>
            <a:r>
              <a:rPr kumimoji="1" lang="ko-KR" altLang="ko-KR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</a:t>
            </a:r>
            <a:endParaRPr kumimoji="1" lang="ko-KR" altLang="ko-K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  <a:cs typeface="굴림" pitchFamily="50" charset="-127"/>
            </a:endParaRPr>
          </a:p>
        </p:txBody>
      </p:sp>
      <p:sp>
        <p:nvSpPr>
          <p:cNvPr id="8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705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052736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Mid-range EV price of will be falling down to as low as $30,000 </a:t>
            </a:r>
          </a:p>
          <a:p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in 2017.</a:t>
            </a:r>
          </a:p>
          <a:p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Representative Model : Soul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and Spark EV</a:t>
            </a:r>
          </a:p>
          <a:p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- Those models are developed in Korea.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Solving price and performance problems by 2020.  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Battery big bang will take place in 2017 and small number of large </a:t>
            </a:r>
          </a:p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battery companies will lead EV battery market. 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kumimoji="1"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- Charging time is the remaining problem of EV. </a:t>
            </a:r>
          </a:p>
          <a:p>
            <a:endParaRPr kumimoji="1" lang="en-US" altLang="ko-KR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□ </a:t>
            </a:r>
            <a:r>
              <a:rPr lang="en-US" altLang="ko-KR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Electric vehicle charger</a:t>
            </a:r>
            <a:r>
              <a:rPr lang="ko-KR" altLang="en-US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: Public fast charger 118(‘13), </a:t>
            </a:r>
            <a:r>
              <a:rPr lang="en-US" altLang="ko-KR" sz="20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r>
              <a:rPr lang="en-US" altLang="ko-KR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 109</a:t>
            </a:r>
            <a:r>
              <a:rPr lang="en-US" altLang="ko-KR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(‘14)</a:t>
            </a:r>
          </a:p>
          <a:p>
            <a:endParaRPr kumimoji="1" lang="en-US" altLang="ko-KR" sz="20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Market 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Development of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1246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467544" y="836712"/>
            <a:ext cx="8351838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□</a:t>
            </a: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Construction of Charging Infrastructure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sz="16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- Limited support for construction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  * Fast and Slow charging Infrastructure until 2015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sz="16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Registered 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EV charging station :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177 at the end of June 2014</a:t>
            </a: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* 50 more station in the second half of this year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sz="14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Installing Dual 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charger : DC </a:t>
            </a:r>
            <a:r>
              <a:rPr lang="en-US" altLang="ko-KR" sz="16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ChaDemo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and AC3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sz="16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Constructing public fast charging station : 600 by 2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017  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endParaRPr lang="en-US" altLang="ko-KR" sz="20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469522"/>
              </p:ext>
            </p:extLst>
          </p:nvPr>
        </p:nvGraphicFramePr>
        <p:xfrm>
          <a:off x="611560" y="4290964"/>
          <a:ext cx="7848869" cy="2225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267"/>
                <a:gridCol w="1121267"/>
                <a:gridCol w="1121267"/>
                <a:gridCol w="1121267"/>
                <a:gridCol w="1121267"/>
                <a:gridCol w="1121267"/>
                <a:gridCol w="1121267"/>
              </a:tblGrid>
              <a:tr h="370946">
                <a:tc gridSpan="3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2011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2013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2015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2020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</a:tr>
              <a:tr h="370946">
                <a:tc rowSpan="5"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Electric Charger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Public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Slow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0.17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3.1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4.5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8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</a:tr>
              <a:tr h="3709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Fast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0.07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0.12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0.6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2.6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</a:tr>
              <a:tr h="3709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Private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Slow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-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2.5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11.4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137.8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</a:tr>
              <a:tr h="3709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Fast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-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1.0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3.0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19.6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</a:tr>
              <a:tr h="3709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Total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0.24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7.1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20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168</a:t>
                      </a:r>
                      <a:endParaRPr lang="ko-KR" altLang="en-US" sz="18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5" marR="91445" marT="45733" marB="45733"/>
                </a:tc>
              </a:tr>
            </a:tbl>
          </a:graphicData>
        </a:graphic>
      </p:graphicFrame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755576" y="3698023"/>
            <a:ext cx="75612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&lt; Table</a:t>
            </a:r>
            <a:r>
              <a:rPr lang="ko-KR" altLang="en-US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&gt; Charger deployment plan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unit</a:t>
            </a:r>
            <a:r>
              <a:rPr lang="ko-KR" altLang="en-US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: thousand</a:t>
            </a:r>
            <a:endParaRPr lang="ko-KR" altLang="en-US" sz="14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Ⅲ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Supporting Policy for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1206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" y="1196752"/>
            <a:ext cx="9048750" cy="5544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836712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Figure &gt; Charger State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Ⅲ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Supporting Policy for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3826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908720"/>
            <a:ext cx="820891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Installing public fast charging station </a:t>
            </a:r>
            <a:r>
              <a:rPr lang="en-US" altLang="ko-KR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on Expressway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- 1 station on each side of 3 </a:t>
            </a:r>
            <a:r>
              <a:rPr lang="en-US" altLang="ko-KR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Rest </a:t>
            </a: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areas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- More public fast charging stations </a:t>
            </a: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alongside the 1 Expressway.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Current EV (less than 80miles/charging)</a:t>
            </a:r>
          </a:p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can drive from Seoul to Busan in 2015.</a:t>
            </a:r>
          </a:p>
          <a:p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Build real-time monitoring system </a:t>
            </a:r>
          </a:p>
          <a:p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of charging stations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Operating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EV charging information 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system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*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  <a:hlinkClick r:id="rId2"/>
              </a:rPr>
              <a:t>http://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hlinkClick r:id="rId2"/>
              </a:rPr>
              <a:t>evcis.or.kr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Establishing charging service SPC</a:t>
            </a:r>
          </a:p>
          <a:p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Install 5,500 chargers in Seoul and </a:t>
            </a:r>
            <a:r>
              <a:rPr lang="en-US" altLang="ko-KR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Jeju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1844824"/>
            <a:ext cx="3312368" cy="4666233"/>
          </a:xfrm>
          <a:prstGeom prst="rect">
            <a:avLst/>
          </a:prstGeom>
        </p:spPr>
      </p:pic>
      <p:sp>
        <p:nvSpPr>
          <p:cNvPr id="12" name="순서도: 연결자 11"/>
          <p:cNvSpPr/>
          <p:nvPr/>
        </p:nvSpPr>
        <p:spPr>
          <a:xfrm>
            <a:off x="6012160" y="3140968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순서도: 연결자 12"/>
          <p:cNvSpPr/>
          <p:nvPr/>
        </p:nvSpPr>
        <p:spPr>
          <a:xfrm>
            <a:off x="6300192" y="3501008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순서도: 연결자 14"/>
          <p:cNvSpPr/>
          <p:nvPr/>
        </p:nvSpPr>
        <p:spPr>
          <a:xfrm>
            <a:off x="6516216" y="2780928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5940152" y="2636912"/>
            <a:ext cx="864096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6516216" y="3789040"/>
            <a:ext cx="144016" cy="432048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6660232" y="4221088"/>
            <a:ext cx="1080120" cy="576064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7750629" y="4807131"/>
            <a:ext cx="277755" cy="56608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Ⅲ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Supporting Policy for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9232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908720"/>
            <a:ext cx="8064896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Performance Improvement by Government R&amp;D Support</a:t>
            </a:r>
          </a:p>
          <a:p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Korean government supports EV related R&amp;D continuously and </a:t>
            </a:r>
          </a:p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promotes diffusion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of B2B Models related with EV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* EV car sharing, rent car, taxi and battery lease model : falling EV price</a:t>
            </a: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- Public purchasing of EV</a:t>
            </a:r>
          </a:p>
          <a:p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* Public institutes buy eco-friendly vehicles of 50% for public use</a:t>
            </a: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* They should buy EV at least 50% of purchasing </a:t>
            </a: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□ FCEV : Hyundai secures mass production technology</a:t>
            </a:r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- Supply FCEV to local governments</a:t>
            </a:r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* 40 FCEVs in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2014 </a:t>
            </a:r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Hyundai aims to sell 1,000 FCEV by 2015 for public use. </a:t>
            </a:r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Ⅲ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Supporting Policy for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8888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836712"/>
            <a:ext cx="813690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□ Government supports infrastructure building 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- FCEV Proving Ground : Seoul, Kwangju, Ulsan, </a:t>
            </a:r>
            <a:r>
              <a:rPr lang="en-US" altLang="ko-KR" dirty="0" err="1" smtClean="0">
                <a:latin typeface="HY헤드라인M" pitchFamily="18" charset="-127"/>
                <a:ea typeface="HY헤드라인M" pitchFamily="18" charset="-127"/>
              </a:rPr>
              <a:t>ChungNam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Province</a:t>
            </a: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- Fuel Cell Town Project : Ulsan, Pohang </a:t>
            </a: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- Using by-product Hydrogen from steel mill &amp; chemical plant.</a:t>
            </a: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□ Purchasing subsidy is not decided yet. </a:t>
            </a: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- Lack of FCEV charging points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 * Negative awareness of the general public for FCEV charging facility</a:t>
            </a:r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□ FC station : 11 stations as of the end of June 2014.</a:t>
            </a:r>
          </a:p>
          <a:p>
            <a:r>
              <a:rPr lang="en-US" altLang="ko-KR" sz="12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       </a:t>
            </a:r>
          </a:p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       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* Add 2 in 2014 and Expanding to 43 in 2015</a:t>
            </a:r>
            <a:r>
              <a:rPr lang="en-US" altLang="ko-KR" sz="12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□ Consumers can buy FCEV after 2018 </a:t>
            </a:r>
          </a:p>
          <a:p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Ⅲ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Supporting Policy for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09677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836712"/>
            <a:ext cx="80648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/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endParaRPr lang="ko-KR" altLang="en-US" dirty="0"/>
          </a:p>
        </p:txBody>
      </p:sp>
      <p:pic>
        <p:nvPicPr>
          <p:cNvPr id="5" name="_x32984112" descr="EMB00000ac42a9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371360"/>
            <a:ext cx="4248472" cy="4904926"/>
          </a:xfrm>
          <a:prstGeom prst="rect">
            <a:avLst/>
          </a:prstGeom>
          <a:noFill/>
        </p:spPr>
      </p:pic>
      <p:sp>
        <p:nvSpPr>
          <p:cNvPr id="6" name="다이아몬드 5"/>
          <p:cNvSpPr/>
          <p:nvPr/>
        </p:nvSpPr>
        <p:spPr>
          <a:xfrm>
            <a:off x="3089147" y="2373567"/>
            <a:ext cx="255726" cy="233054"/>
          </a:xfrm>
          <a:prstGeom prst="diamon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다이아몬드 6"/>
          <p:cNvSpPr/>
          <p:nvPr/>
        </p:nvSpPr>
        <p:spPr>
          <a:xfrm>
            <a:off x="2719986" y="3093647"/>
            <a:ext cx="255726" cy="233054"/>
          </a:xfrm>
          <a:prstGeom prst="diamon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다이아몬드 7"/>
          <p:cNvSpPr/>
          <p:nvPr/>
        </p:nvSpPr>
        <p:spPr>
          <a:xfrm>
            <a:off x="2791076" y="4924138"/>
            <a:ext cx="255726" cy="233054"/>
          </a:xfrm>
          <a:prstGeom prst="diamon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다이아몬드 8"/>
          <p:cNvSpPr/>
          <p:nvPr/>
        </p:nvSpPr>
        <p:spPr>
          <a:xfrm>
            <a:off x="4930030" y="4577456"/>
            <a:ext cx="255726" cy="233054"/>
          </a:xfrm>
          <a:prstGeom prst="diamon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295182" y="913656"/>
            <a:ext cx="7165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&lt; Figure &gt; FCEV Proving Ground and town 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다이아몬드 10"/>
          <p:cNvSpPr/>
          <p:nvPr/>
        </p:nvSpPr>
        <p:spPr>
          <a:xfrm>
            <a:off x="3466194" y="6023528"/>
            <a:ext cx="255726" cy="233054"/>
          </a:xfrm>
          <a:prstGeom prst="diamon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682217" y="5943559"/>
            <a:ext cx="2354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Proving ground</a:t>
            </a:r>
            <a:endParaRPr lang="ko-KR" altLang="en-US" b="1" dirty="0"/>
          </a:p>
        </p:txBody>
      </p:sp>
      <p:sp>
        <p:nvSpPr>
          <p:cNvPr id="3" name="순서도: 연결자 2"/>
          <p:cNvSpPr/>
          <p:nvPr/>
        </p:nvSpPr>
        <p:spPr>
          <a:xfrm>
            <a:off x="5372360" y="4018153"/>
            <a:ext cx="188492" cy="15537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연결자 11"/>
          <p:cNvSpPr/>
          <p:nvPr/>
        </p:nvSpPr>
        <p:spPr>
          <a:xfrm>
            <a:off x="5185757" y="4569335"/>
            <a:ext cx="268169" cy="22287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/>
          <p:cNvCxnSpPr>
            <a:endCxn id="12" idx="0"/>
          </p:cNvCxnSpPr>
          <p:nvPr/>
        </p:nvCxnSpPr>
        <p:spPr>
          <a:xfrm>
            <a:off x="5160943" y="3946032"/>
            <a:ext cx="158899" cy="6233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>
            <a:endCxn id="3" idx="2"/>
          </p:cNvCxnSpPr>
          <p:nvPr/>
        </p:nvCxnSpPr>
        <p:spPr>
          <a:xfrm>
            <a:off x="5145825" y="3909597"/>
            <a:ext cx="226535" cy="1862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16"/>
          <p:cNvSpPr/>
          <p:nvPr/>
        </p:nvSpPr>
        <p:spPr>
          <a:xfrm>
            <a:off x="4298856" y="3696170"/>
            <a:ext cx="1242187" cy="2330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FC Town</a:t>
            </a:r>
            <a:endParaRPr lang="ko-KR" altLang="en-US" sz="1600" dirty="0"/>
          </a:p>
        </p:txBody>
      </p:sp>
      <p:sp>
        <p:nvSpPr>
          <p:cNvPr id="18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Ⅲ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Supporting Policy for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9556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836712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□ </a:t>
            </a:r>
            <a:r>
              <a:rPr lang="en-US" altLang="ko-KR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Government</a:t>
            </a:r>
            <a:r>
              <a:rPr lang="ko-KR" altLang="en-US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Role and Supporting </a:t>
            </a:r>
            <a:r>
              <a:rPr lang="en-US" altLang="ko-KR" sz="20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Policy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20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- 2005 is the first year of Hydrogen Economy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20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- Korean government establish long-term development and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  commercialization plan in 2010.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- Detailed R&amp;BD strategy has been developed every year. </a:t>
            </a:r>
            <a:endParaRPr lang="en-US" altLang="ko-KR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20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⇒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Ministry of Environment :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Plan to Introduce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“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Low-Carbon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   Collaboration Fund” in 2015. 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- Benchmark Bonus-</a:t>
            </a:r>
            <a:r>
              <a:rPr lang="en-US" altLang="ko-KR" dirty="0" err="1" smtClean="0">
                <a:latin typeface="HY헤드라인M" pitchFamily="18" charset="-127"/>
                <a:ea typeface="HY헤드라인M" pitchFamily="18" charset="-127"/>
              </a:rPr>
              <a:t>Malus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system of France 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   * Purchasing subsidy : Electric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Vehicle &amp; Low 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carbon emission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vehicle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  * Allotment for high emission vehicles </a:t>
            </a: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- Government examines reduction of EV subsidy to the level of </a:t>
            </a:r>
          </a:p>
          <a:p>
            <a:r>
              <a:rPr lang="en-US" altLang="ko-KR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  developed countries.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Ⅲ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Supporting Policy for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6732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908720"/>
            <a:ext cx="813690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□ 2030 Smart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Eco-friendly Transportation Master Plan of the </a:t>
            </a:r>
          </a:p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   Seoul Metropolitan Government</a:t>
            </a: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- As of 2013, 751 BEVs and 46 fast charging points are registered.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- Increase BEV registering to 47thousand and fast charging points to </a:t>
            </a: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 500 by 2020. 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- 40 thousand slow home charger and 10 thousand public chargers </a:t>
            </a: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 by 2020.  </a:t>
            </a: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- Proceeding EV taxi proving project from Sept. 2014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 * 10 </a:t>
            </a:r>
            <a:r>
              <a:rPr lang="en-US" altLang="ko-KR" sz="1600" dirty="0" err="1" smtClean="0">
                <a:latin typeface="HY헤드라인M" pitchFamily="18" charset="-127"/>
                <a:ea typeface="HY헤드라인M" pitchFamily="18" charset="-127"/>
              </a:rPr>
              <a:t>RenaultSamsung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SM3 EV </a:t>
            </a:r>
          </a:p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- Expanding EV Car sharing fleet from 364 in 2914 to 2,000 in 2020.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- Construct solar cell charging points from 2015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 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Rectangle 63"/>
          <p:cNvSpPr>
            <a:spLocks noChangeArrowheads="1"/>
          </p:cNvSpPr>
          <p:nvPr/>
        </p:nvSpPr>
        <p:spPr bwMode="auto">
          <a:xfrm>
            <a:off x="0" y="184666"/>
            <a:ext cx="9540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바탕" pitchFamily="18" charset="-127"/>
                <a:ea typeface="바탕" pitchFamily="18" charset="-127"/>
              </a:rPr>
              <a:t>Ⅲ</a:t>
            </a:r>
            <a:r>
              <a:rPr kumimoji="1"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Supporting Policy for</a:t>
            </a:r>
            <a:r>
              <a:rPr lang="en-US" altLang="ko-KR" sz="24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 Electric Mobility</a:t>
            </a:r>
            <a:endParaRPr lang="ko-KR" altLang="en-US" sz="24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75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89" name="Picture 5" descr="감사합니다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1493" name="WordArt 8"/>
          <p:cNvSpPr>
            <a:spLocks noChangeArrowheads="1" noChangeShapeType="1" noTextEdit="1"/>
          </p:cNvSpPr>
          <p:nvPr/>
        </p:nvSpPr>
        <p:spPr bwMode="auto">
          <a:xfrm>
            <a:off x="1763688" y="2636912"/>
            <a:ext cx="5760640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66"/>
                    </a:gs>
                    <a:gs pos="100000">
                      <a:srgbClr val="FFFFE2"/>
                    </a:gs>
                  </a:gsLst>
                  <a:lin ang="5400000" scaled="1"/>
                </a:gradFill>
                <a:latin typeface="HY견고딕"/>
                <a:ea typeface="HY견고딕"/>
              </a:rPr>
              <a:t>Thank you for your attention</a:t>
            </a:r>
            <a:endParaRPr kumimoji="1" lang="ko-KR" alt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66"/>
                  </a:gs>
                  <a:gs pos="100000">
                    <a:srgbClr val="FFFFE2"/>
                  </a:gs>
                </a:gsLst>
                <a:lin ang="5400000" scaled="1"/>
              </a:gradFill>
              <a:latin typeface="HY견고딕"/>
              <a:ea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83976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9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0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4300</TotalTime>
  <Words>2315</Words>
  <Application>Microsoft Office PowerPoint</Application>
  <PresentationFormat>화면 슬라이드 쇼(4:3)</PresentationFormat>
  <Paragraphs>794</Paragraphs>
  <Slides>24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8</vt:i4>
      </vt:variant>
      <vt:variant>
        <vt:lpstr>슬라이드 제목</vt:lpstr>
      </vt:variant>
      <vt:variant>
        <vt:i4>24</vt:i4>
      </vt:variant>
    </vt:vector>
  </HeadingPairs>
  <TitlesOfParts>
    <vt:vector size="32" baseType="lpstr">
      <vt:lpstr>1_Office 테마</vt:lpstr>
      <vt:lpstr>2_Office 테마</vt:lpstr>
      <vt:lpstr>5_Office 테마</vt:lpstr>
      <vt:lpstr>13_Office 테마</vt:lpstr>
      <vt:lpstr>17_Office 테마</vt:lpstr>
      <vt:lpstr>19_Office 테마</vt:lpstr>
      <vt:lpstr>20_Office 테마</vt:lpstr>
      <vt:lpstr>9_Office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KIET</dc:creator>
  <cp:lastModifiedBy>KIET</cp:lastModifiedBy>
  <cp:revision>189</cp:revision>
  <dcterms:created xsi:type="dcterms:W3CDTF">2013-05-07T06:44:28Z</dcterms:created>
  <dcterms:modified xsi:type="dcterms:W3CDTF">2014-09-11T02:08:32Z</dcterms:modified>
</cp:coreProperties>
</file>