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71" r:id="rId2"/>
    <p:sldId id="257" r:id="rId3"/>
    <p:sldId id="258" r:id="rId4"/>
    <p:sldId id="270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IET\Desktop\&#44536;&#47548;_&#49688;&#51221;_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18"/>
  <c:chart>
    <c:plotArea>
      <c:layout>
        <c:manualLayout>
          <c:layoutTarget val="inner"/>
          <c:xMode val="edge"/>
          <c:yMode val="edge"/>
          <c:x val="0.16008017430687368"/>
          <c:y val="0.1219752939909035"/>
          <c:w val="0.71608606726912161"/>
          <c:h val="0.61462425892072725"/>
        </c:manualLayout>
      </c:layout>
      <c:barChart>
        <c:barDir val="col"/>
        <c:grouping val="stacked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22.8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30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45</a:t>
                    </a:r>
                    <a:endParaRPr lang="en-US" altLang="en-US" dirty="0"/>
                  </a:p>
                </c:rich>
              </c:tx>
              <c:showVal val="1"/>
            </c:dLbl>
            <c:showVal val="1"/>
          </c:dLbls>
          <c:cat>
            <c:numRef>
              <c:f>Sheet1!$F$27:$H$27</c:f>
              <c:numCache>
                <c:formatCode>General</c:formatCode>
                <c:ptCount val="3"/>
                <c:pt idx="0">
                  <c:v>2010</c:v>
                </c:pt>
                <c:pt idx="1">
                  <c:v>2012</c:v>
                </c:pt>
                <c:pt idx="2">
                  <c:v>2015</c:v>
                </c:pt>
              </c:numCache>
            </c:numRef>
          </c:cat>
          <c:val>
            <c:numRef>
              <c:f>Sheet1!$F$28:$H$28</c:f>
              <c:numCache>
                <c:formatCode>General</c:formatCode>
                <c:ptCount val="3"/>
                <c:pt idx="0">
                  <c:v>228</c:v>
                </c:pt>
                <c:pt idx="1">
                  <c:v>300</c:v>
                </c:pt>
                <c:pt idx="2">
                  <c:v>450</c:v>
                </c:pt>
              </c:numCache>
            </c:numRef>
          </c:val>
        </c:ser>
        <c:ser>
          <c:idx val="1"/>
          <c:order val="1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10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35</a:t>
                    </a:r>
                    <a:endParaRPr lang="en-US" altLang="en-US" dirty="0"/>
                  </a:p>
                </c:rich>
              </c:tx>
              <c:showVal val="1"/>
            </c:dLbl>
            <c:showVal val="1"/>
          </c:dLbls>
          <c:cat>
            <c:numRef>
              <c:f>Sheet1!$F$27:$H$27</c:f>
              <c:numCache>
                <c:formatCode>General</c:formatCode>
                <c:ptCount val="3"/>
                <c:pt idx="0">
                  <c:v>2010</c:v>
                </c:pt>
                <c:pt idx="1">
                  <c:v>2012</c:v>
                </c:pt>
                <c:pt idx="2">
                  <c:v>2015</c:v>
                </c:pt>
              </c:numCache>
            </c:numRef>
          </c:cat>
          <c:val>
            <c:numRef>
              <c:f>Sheet1!$F$29:$H$29</c:f>
              <c:numCache>
                <c:formatCode>General</c:formatCode>
                <c:ptCount val="3"/>
                <c:pt idx="1">
                  <c:v>100</c:v>
                </c:pt>
                <c:pt idx="2">
                  <c:v>350</c:v>
                </c:pt>
              </c:numCache>
            </c:numRef>
          </c:val>
        </c:ser>
        <c:ser>
          <c:idx val="2"/>
          <c:order val="2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20</a:t>
                    </a:r>
                    <a:endParaRPr lang="en-US" altLang="en-US" dirty="0"/>
                  </a:p>
                </c:rich>
              </c:tx>
              <c:showVal val="1"/>
            </c:dLbl>
            <c:showVal val="1"/>
          </c:dLbls>
          <c:cat>
            <c:numRef>
              <c:f>Sheet1!$F$27:$H$27</c:f>
              <c:numCache>
                <c:formatCode>General</c:formatCode>
                <c:ptCount val="3"/>
                <c:pt idx="0">
                  <c:v>2010</c:v>
                </c:pt>
                <c:pt idx="1">
                  <c:v>2012</c:v>
                </c:pt>
                <c:pt idx="2">
                  <c:v>2015</c:v>
                </c:pt>
              </c:numCache>
            </c:numRef>
          </c:cat>
          <c:val>
            <c:numRef>
              <c:f>Sheet1!$F$30:$H$30</c:f>
              <c:numCache>
                <c:formatCode>General</c:formatCode>
                <c:ptCount val="3"/>
                <c:pt idx="2">
                  <c:v>200</c:v>
                </c:pt>
              </c:numCache>
            </c:numRef>
          </c:val>
        </c:ser>
        <c:overlap val="100"/>
        <c:axId val="79799424"/>
        <c:axId val="79800960"/>
      </c:barChart>
      <c:catAx>
        <c:axId val="79799424"/>
        <c:scaling>
          <c:orientation val="minMax"/>
        </c:scaling>
        <c:axPos val="b"/>
        <c:numFmt formatCode="General" sourceLinked="1"/>
        <c:tickLblPos val="nextTo"/>
        <c:crossAx val="79800960"/>
        <c:crosses val="autoZero"/>
        <c:auto val="1"/>
        <c:lblAlgn val="ctr"/>
        <c:lblOffset val="100"/>
      </c:catAx>
      <c:valAx>
        <c:axId val="79800960"/>
        <c:scaling>
          <c:orientation val="minMax"/>
        </c:scaling>
        <c:axPos val="l"/>
        <c:majorGridlines/>
        <c:numFmt formatCode="General" sourceLinked="1"/>
        <c:tickLblPos val="nextTo"/>
        <c:crossAx val="79799424"/>
        <c:crosses val="autoZero"/>
        <c:crossBetween val="between"/>
      </c:valAx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0.05319</cdr:x>
      <cdr:y>0.0303</cdr:y>
    </cdr:from>
    <cdr:to>
      <cdr:x>0.22341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144016"/>
          <a:ext cx="1152138" cy="288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b="1" dirty="0" smtClean="0"/>
            <a:t>Unit: billion $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0.85106</cdr:x>
      <cdr:y>0.24242</cdr:y>
    </cdr:from>
    <cdr:to>
      <cdr:x>1</cdr:x>
      <cdr:y>0.36364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47783" y="960090"/>
          <a:ext cx="900889" cy="480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dirty="0" smtClean="0"/>
            <a:t>Bilateral FTA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0.85106</cdr:x>
      <cdr:y>0.37879</cdr:y>
    </cdr:from>
    <cdr:to>
      <cdr:x>1</cdr:x>
      <cdr:y>0.52727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47783" y="1500174"/>
          <a:ext cx="900889" cy="58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 smtClean="0"/>
            <a:t>Economic cooperation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0.32979</cdr:x>
      <cdr:y>0.43939</cdr:y>
    </cdr:from>
    <cdr:to>
      <cdr:x>0.5</cdr:x>
      <cdr:y>0.54545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994792" y="1740178"/>
          <a:ext cx="1029544" cy="420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dirty="0" smtClean="0"/>
            <a:t>Economic cooperation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0.41489</cdr:x>
      <cdr:y>0.5303</cdr:y>
    </cdr:from>
    <cdr:to>
      <cdr:x>0.45745</cdr:x>
      <cdr:y>0.56061</cdr:y>
    </cdr:to>
    <cdr:sp macro="" textlink="">
      <cdr:nvSpPr>
        <cdr:cNvPr id="9" name="굽은 화살표 8"/>
        <cdr:cNvSpPr/>
      </cdr:nvSpPr>
      <cdr:spPr>
        <a:xfrm xmlns:a="http://schemas.openxmlformats.org/drawingml/2006/main" flipV="1">
          <a:off x="2808312" y="2520280"/>
          <a:ext cx="288032" cy="144016"/>
        </a:xfrm>
        <a:prstGeom xmlns:a="http://schemas.openxmlformats.org/drawingml/2006/main" prst="bent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0.80851</cdr:x>
      <cdr:y>0.27273</cdr:y>
    </cdr:from>
    <cdr:to>
      <cdr:x>0.84043</cdr:x>
      <cdr:y>0.28788</cdr:y>
    </cdr:to>
    <cdr:sp macro="" textlink="">
      <cdr:nvSpPr>
        <cdr:cNvPr id="11" name="오른쪽 화살표 10"/>
        <cdr:cNvSpPr/>
      </cdr:nvSpPr>
      <cdr:spPr>
        <a:xfrm xmlns:a="http://schemas.openxmlformats.org/drawingml/2006/main" flipH="1">
          <a:off x="5472608" y="1296144"/>
          <a:ext cx="216024" cy="7200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0.80851</cdr:x>
      <cdr:y>0.40909</cdr:y>
    </cdr:from>
    <cdr:to>
      <cdr:x>0.85106</cdr:x>
      <cdr:y>0.42424</cdr:y>
    </cdr:to>
    <cdr:sp macro="" textlink="">
      <cdr:nvSpPr>
        <cdr:cNvPr id="12" name="오른쪽 화살표 11"/>
        <cdr:cNvSpPr/>
      </cdr:nvSpPr>
      <cdr:spPr>
        <a:xfrm xmlns:a="http://schemas.openxmlformats.org/drawingml/2006/main" flipH="1">
          <a:off x="5472608" y="1944216"/>
          <a:ext cx="288032" cy="72008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79646">
            <a:lumMod val="75000"/>
          </a:srgbClr>
        </a:solidFill>
        <a:ln xmlns:a="http://schemas.openxmlformats.org/drawingml/2006/main" w="25400" cap="flat" cmpd="sng" algn="ctr">
          <a:solidFill>
            <a:srgbClr val="F79646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0.15957</cdr:x>
      <cdr:y>0.22727</cdr:y>
    </cdr:from>
    <cdr:to>
      <cdr:x>0.71277</cdr:x>
      <cdr:y>0.22727</cdr:y>
    </cdr:to>
    <cdr:sp macro="" textlink="">
      <cdr:nvSpPr>
        <cdr:cNvPr id="14" name="직선 연결선 13"/>
        <cdr:cNvSpPr/>
      </cdr:nvSpPr>
      <cdr:spPr>
        <a:xfrm xmlns:a="http://schemas.openxmlformats.org/drawingml/2006/main">
          <a:off x="1080120" y="1080120"/>
          <a:ext cx="3744416" cy="0"/>
        </a:xfrm>
        <a:prstGeom xmlns:a="http://schemas.openxmlformats.org/drawingml/2006/main" prst="line">
          <a:avLst/>
        </a:prstGeom>
        <a:ln xmlns:a="http://schemas.openxmlformats.org/drawingml/2006/main"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headEnd type="stealth" w="lg" len="lg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7" name="직선 연결선 16"/>
        <cdr:cNvSpPr/>
      </cdr:nvSpPr>
      <cdr:spPr>
        <a:xfrm xmlns:a="http://schemas.openxmlformats.org/drawingml/2006/main">
          <a:off x="-971600" y="-1124744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79646">
              <a:lumMod val="75000"/>
            </a:srgbClr>
          </a:solidFill>
          <a:prstDash val="solid"/>
          <a:headEnd type="stealth" w="lg" len="lg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0.15957</cdr:x>
      <cdr:y>0.5303</cdr:y>
    </cdr:from>
    <cdr:to>
      <cdr:x>0.46809</cdr:x>
      <cdr:y>0.5303</cdr:y>
    </cdr:to>
    <cdr:sp macro="" textlink="">
      <cdr:nvSpPr>
        <cdr:cNvPr id="19" name="직선 연결선 18"/>
        <cdr:cNvSpPr/>
      </cdr:nvSpPr>
      <cdr:spPr>
        <a:xfrm xmlns:a="http://schemas.openxmlformats.org/drawingml/2006/main">
          <a:off x="1080120" y="2520280"/>
          <a:ext cx="2088232" cy="0"/>
        </a:xfrm>
        <a:prstGeom xmlns:a="http://schemas.openxmlformats.org/drawingml/2006/main" prst="line">
          <a:avLst/>
        </a:prstGeom>
        <a:ln xmlns:a="http://schemas.openxmlformats.org/drawingml/2006/main"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headEnd type="stealth" w="lg" len="lg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0.71277</cdr:x>
      <cdr:y>0.75758</cdr:y>
    </cdr:from>
    <cdr:to>
      <cdr:x>0.80851</cdr:x>
      <cdr:y>0.81818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24536" y="3600400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0.70213</cdr:x>
      <cdr:y>0.75758</cdr:y>
    </cdr:from>
    <cdr:to>
      <cdr:x>0.80851</cdr:x>
      <cdr:y>0.81818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752528" y="360040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0.71277</cdr:x>
      <cdr:y>0.75758</cdr:y>
    </cdr:from>
    <cdr:to>
      <cdr:x>0.79787</cdr:x>
      <cdr:y>0.81818</cdr:y>
    </cdr:to>
    <cdr:sp macro="" textlink="">
      <cdr:nvSpPr>
        <cdr:cNvPr id="16" name="직사각형 15"/>
        <cdr:cNvSpPr/>
      </cdr:nvSpPr>
      <cdr:spPr>
        <a:xfrm xmlns:a="http://schemas.openxmlformats.org/drawingml/2006/main">
          <a:off x="4824536" y="3600400"/>
          <a:ext cx="576064" cy="2880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altLang="ko-KR" dirty="0" smtClean="0">
              <a:solidFill>
                <a:schemeClr val="tx1"/>
              </a:solidFill>
            </a:rPr>
            <a:t>2020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9B64D-4834-4696-A37B-324828F60ABC}" type="datetimeFigureOut">
              <a:rPr lang="ko-KR" altLang="en-US" smtClean="0"/>
              <a:pPr/>
              <a:t>2011-05-17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633C4-6235-4A2B-825F-1E2BEF5630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KIET\Desktop\그림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</p:spPr>
      </p:pic>
      <p:pic>
        <p:nvPicPr>
          <p:cNvPr id="4" name="Picture 3" descr="C:\Users\KIET\Desktop\영문로고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6072206"/>
            <a:ext cx="3214710" cy="42508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KIET\Desktop\그림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</p:spPr>
      </p:pic>
      <p:pic>
        <p:nvPicPr>
          <p:cNvPr id="4" name="Picture 3" descr="C:\Users\KIET\Desktop\영문로고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6072206"/>
            <a:ext cx="3214710" cy="42508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5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BFCA5C-5253-46DE-BCFC-37CB695BE132}" type="datetimeFigureOut">
              <a:rPr lang="ko-KR" altLang="en-US" smtClean="0"/>
              <a:pPr/>
              <a:t>2011-05-17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FC1060-1575-4D36-8628-829A7F5D1C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39236"/>
          <a:stretch>
            <a:fillRect/>
          </a:stretch>
        </p:blipFill>
        <p:spPr bwMode="auto">
          <a:xfrm>
            <a:off x="0" y="0"/>
            <a:ext cx="9144000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3"/>
          <p:cNvGrpSpPr>
            <a:grpSpLocks/>
          </p:cNvGrpSpPr>
          <p:nvPr userDrawn="1"/>
        </p:nvGrpSpPr>
        <p:grpSpPr bwMode="auto">
          <a:xfrm>
            <a:off x="6176974" y="0"/>
            <a:ext cx="3254278" cy="1648777"/>
            <a:chOff x="4939392" y="-664494"/>
            <a:chExt cx="4946192" cy="2399210"/>
          </a:xfrm>
        </p:grpSpPr>
        <p:sp>
          <p:nvSpPr>
            <p:cNvPr id="5" name="타원 4"/>
            <p:cNvSpPr/>
            <p:nvPr userDrawn="1"/>
          </p:nvSpPr>
          <p:spPr>
            <a:xfrm>
              <a:off x="5148064" y="-664494"/>
              <a:ext cx="4737520" cy="23992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/>
            </a:p>
          </p:txBody>
        </p:sp>
        <p:grpSp>
          <p:nvGrpSpPr>
            <p:cNvPr id="6" name="그룹 5"/>
            <p:cNvGrpSpPr>
              <a:grpSpLocks/>
            </p:cNvGrpSpPr>
            <p:nvPr userDrawn="1"/>
          </p:nvGrpSpPr>
          <p:grpSpPr bwMode="auto">
            <a:xfrm>
              <a:off x="4939392" y="-23492"/>
              <a:ext cx="4105557" cy="1082751"/>
              <a:chOff x="6189135" y="188640"/>
              <a:chExt cx="2730388" cy="720080"/>
            </a:xfrm>
          </p:grpSpPr>
          <p:pic>
            <p:nvPicPr>
              <p:cNvPr id="7" name="Picture 11" descr="032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61337">
                <a:off x="6934275" y="188640"/>
                <a:ext cx="1276427" cy="720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그림 7" descr="1393251.jpg"/>
              <p:cNvPicPr>
                <a:picLocks noChangeAspect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0800000" flipV="1">
                <a:off x="7906193" y="193059"/>
                <a:ext cx="1013330" cy="6496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perspectiveLeft" fov="7200000">
                  <a:rot lat="1134000" lon="19440000" rev="20832000"/>
                </a:camera>
                <a:lightRig rig="threePt" dir="t"/>
              </a:scene3d>
            </p:spPr>
          </p:pic>
          <p:pic>
            <p:nvPicPr>
              <p:cNvPr id="9" name="그림 8" descr="태극기.jpg"/>
              <p:cNvPicPr>
                <a:picLocks noChangeAspect="1"/>
              </p:cNvPicPr>
              <p:nvPr userDrawn="1"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189135" y="191058"/>
                <a:ext cx="1082751" cy="65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perspectiveRight" fov="7200000">
                  <a:rot lat="20468529" lon="19442359" rev="765871"/>
                </a:camera>
                <a:lightRig rig="threePt" dir="t"/>
              </a:scene3d>
            </p:spPr>
          </p:pic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39236"/>
          <a:stretch>
            <a:fillRect/>
          </a:stretch>
        </p:blipFill>
        <p:spPr bwMode="auto">
          <a:xfrm>
            <a:off x="0" y="-2602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3"/>
          <p:cNvGrpSpPr>
            <a:grpSpLocks/>
          </p:cNvGrpSpPr>
          <p:nvPr userDrawn="1"/>
        </p:nvGrpSpPr>
        <p:grpSpPr bwMode="auto">
          <a:xfrm>
            <a:off x="6202612" y="-519140"/>
            <a:ext cx="3486150" cy="2087563"/>
            <a:chOff x="6415328" y="-716400"/>
            <a:chExt cx="3485264" cy="2088232"/>
          </a:xfrm>
        </p:grpSpPr>
        <p:sp>
          <p:nvSpPr>
            <p:cNvPr id="5" name="타원 4"/>
            <p:cNvSpPr/>
            <p:nvPr userDrawn="1"/>
          </p:nvSpPr>
          <p:spPr>
            <a:xfrm>
              <a:off x="6415328" y="-716400"/>
              <a:ext cx="3485264" cy="20882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/>
            </a:p>
          </p:txBody>
        </p:sp>
        <p:grpSp>
          <p:nvGrpSpPr>
            <p:cNvPr id="6" name="그룹 5"/>
            <p:cNvGrpSpPr>
              <a:grpSpLocks/>
            </p:cNvGrpSpPr>
            <p:nvPr userDrawn="1"/>
          </p:nvGrpSpPr>
          <p:grpSpPr bwMode="auto">
            <a:xfrm>
              <a:off x="7739340" y="-18585"/>
              <a:ext cx="1478000" cy="389790"/>
              <a:chOff x="7398291" y="146612"/>
              <a:chExt cx="1638232" cy="432048"/>
            </a:xfrm>
          </p:grpSpPr>
          <p:pic>
            <p:nvPicPr>
              <p:cNvPr id="7" name="Picture 11" descr="032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61337">
                <a:off x="7845375" y="146612"/>
                <a:ext cx="765856" cy="4320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그림 7" descr="1393251.jpg"/>
              <p:cNvPicPr>
                <a:picLocks noChangeAspect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0800000" flipV="1">
                <a:off x="8428525" y="149264"/>
                <a:ext cx="607998" cy="389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perspectiveLeft" fov="7200000">
                  <a:rot lat="1134000" lon="19440000" rev="20832000"/>
                </a:camera>
                <a:lightRig rig="threePt" dir="t"/>
              </a:scene3d>
            </p:spPr>
          </p:pic>
          <p:pic>
            <p:nvPicPr>
              <p:cNvPr id="9" name="그림 8" descr="태극기.jpg"/>
              <p:cNvPicPr>
                <a:picLocks noChangeAspect="1"/>
              </p:cNvPicPr>
              <p:nvPr userDrawn="1"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98291" y="148063"/>
                <a:ext cx="649650" cy="39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perspectiveRight" fov="7200000">
                  <a:rot lat="20468529" lon="19442359" rev="765871"/>
                </a:camera>
                <a:lightRig rig="threePt" dir="t"/>
              </a:scene3d>
            </p:spPr>
          </p:pic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KIET\Desktop\그림2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</p:spPr>
      </p:pic>
      <p:grpSp>
        <p:nvGrpSpPr>
          <p:cNvPr id="16" name="그룹 15"/>
          <p:cNvGrpSpPr/>
          <p:nvPr userDrawn="1"/>
        </p:nvGrpSpPr>
        <p:grpSpPr>
          <a:xfrm>
            <a:off x="0" y="-519140"/>
            <a:ext cx="9688762" cy="7377140"/>
            <a:chOff x="0" y="-519140"/>
            <a:chExt cx="9688762" cy="7377140"/>
          </a:xfrm>
        </p:grpSpPr>
        <p:sp>
          <p:nvSpPr>
            <p:cNvPr id="6" name="직사각형 5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10" cstate="print"/>
            <a:srcRect b="39236"/>
            <a:stretch>
              <a:fillRect/>
            </a:stretch>
          </p:blipFill>
          <p:spPr bwMode="auto">
            <a:xfrm>
              <a:off x="0" y="-2602"/>
              <a:ext cx="9144000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그룹 9"/>
            <p:cNvGrpSpPr>
              <a:grpSpLocks/>
            </p:cNvGrpSpPr>
            <p:nvPr userDrawn="1"/>
          </p:nvGrpSpPr>
          <p:grpSpPr bwMode="auto">
            <a:xfrm>
              <a:off x="6202612" y="-519140"/>
              <a:ext cx="3486150" cy="2087563"/>
              <a:chOff x="6415328" y="-716400"/>
              <a:chExt cx="3485264" cy="2088232"/>
            </a:xfrm>
          </p:grpSpPr>
          <p:sp>
            <p:nvSpPr>
              <p:cNvPr id="11" name="타원 10"/>
              <p:cNvSpPr/>
              <p:nvPr userDrawn="1"/>
            </p:nvSpPr>
            <p:spPr>
              <a:xfrm>
                <a:off x="6415328" y="-716400"/>
                <a:ext cx="3485264" cy="20882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softEdge rad="635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dirty="0"/>
              </a:p>
            </p:txBody>
          </p:sp>
          <p:grpSp>
            <p:nvGrpSpPr>
              <p:cNvPr id="12" name="그룹 11"/>
              <p:cNvGrpSpPr>
                <a:grpSpLocks/>
              </p:cNvGrpSpPr>
              <p:nvPr userDrawn="1"/>
            </p:nvGrpSpPr>
            <p:grpSpPr bwMode="auto">
              <a:xfrm>
                <a:off x="7739340" y="-18585"/>
                <a:ext cx="1478000" cy="389790"/>
                <a:chOff x="7398291" y="146612"/>
                <a:chExt cx="1638232" cy="432048"/>
              </a:xfrm>
            </p:grpSpPr>
            <p:pic>
              <p:nvPicPr>
                <p:cNvPr id="13" name="Picture 11" descr="032"/>
                <p:cNvPicPr>
                  <a:picLocks noChangeAspect="1" noChangeArrowheads="1"/>
                </p:cNvPicPr>
                <p:nvPr userDrawn="1"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 rot="561337">
                  <a:off x="7845375" y="146612"/>
                  <a:ext cx="765856" cy="4320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" name="그림 13" descr="1393251.jpg"/>
                <p:cNvPicPr>
                  <a:picLocks noChangeAspect="1"/>
                </p:cNvPicPr>
                <p:nvPr userDrawn="1"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8428525" y="149264"/>
                  <a:ext cx="607998" cy="3897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perspectiveLeft" fov="7200000">
                    <a:rot lat="1134000" lon="19440000" rev="20832000"/>
                  </a:camera>
                  <a:lightRig rig="threePt" dir="t"/>
                </a:scene3d>
              </p:spPr>
            </p:pic>
            <p:pic>
              <p:nvPicPr>
                <p:cNvPr id="15" name="그림 14" descr="태극기.jpg"/>
                <p:cNvPicPr>
                  <a:picLocks noChangeAspect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7398291" y="148063"/>
                  <a:ext cx="649650" cy="390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perspectiveRight" fov="7200000">
                    <a:rot lat="20468529" lon="19442359" rev="765871"/>
                  </a:camera>
                  <a:lightRig rig="threePt" dir="t"/>
                </a:scene3d>
              </p:spPr>
            </p:pic>
          </p:grpSp>
        </p:grpSp>
      </p:grp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14281" y="9501"/>
            <a:ext cx="8715436" cy="679670"/>
          </a:xfrm>
          <a:prstGeom prst="rect">
            <a:avLst/>
          </a:prstGeom>
          <a:effectLst>
            <a:outerShdw dist="1270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8229600" cy="519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8572528" y="6500834"/>
            <a:ext cx="395413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fld id="{13A17664-EF58-417A-AFAF-19FE2A6530A9}" type="slidenum">
              <a:rPr lang="en-US" altLang="ko-KR" sz="1100" b="0" i="0" smtClean="0">
                <a:solidFill>
                  <a:schemeClr val="tx1"/>
                </a:solidFill>
                <a:latin typeface="Arial" pitchFamily="34" charset="0"/>
              </a:rPr>
              <a:pPr algn="ctr" eaLnBrk="1" hangingPunct="1">
                <a:lnSpc>
                  <a:spcPct val="100000"/>
                </a:lnSpc>
                <a:defRPr/>
              </a:pPr>
              <a:t>‹#›</a:t>
            </a:fld>
            <a:endParaRPr lang="en-US" altLang="ko-KR" sz="1100" b="0" i="0" dirty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0" r:id="rId3"/>
    <p:sldLayoutId id="2147483651" r:id="rId4"/>
    <p:sldLayoutId id="2147483654" r:id="rId5"/>
    <p:sldLayoutId id="2147483663" r:id="rId6"/>
    <p:sldLayoutId id="2147483662" r:id="rId7"/>
  </p:sldLayoutIdLst>
  <p:txStyles>
    <p:titleStyle>
      <a:lvl1pPr algn="l" defTabSz="914400" rtl="0" eaLnBrk="1" latinLnBrk="1" hangingPunct="1">
        <a:spcBef>
          <a:spcPct val="0"/>
        </a:spcBef>
        <a:buNone/>
        <a:defRPr sz="2500" b="1" kern="1200">
          <a:solidFill>
            <a:schemeClr val="bg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140000"/>
        <a:buFontTx/>
        <a:buBlip>
          <a:blip r:embed="rId14"/>
        </a:buBlip>
        <a:defRPr sz="25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581025" indent="-214313" algn="l" defTabSz="914400" rtl="0" eaLnBrk="1" latinLnBrk="1" hangingPunct="1">
        <a:spcBef>
          <a:spcPct val="20000"/>
        </a:spcBef>
        <a:buSzPct val="95000"/>
        <a:buFontTx/>
        <a:buBlip>
          <a:blip r:embed="rId15"/>
        </a:buBlip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809625" indent="-190500" algn="l" defTabSz="914400" rtl="0" eaLnBrk="1" latinLnBrk="1" hangingPunct="1">
        <a:spcBef>
          <a:spcPct val="20000"/>
        </a:spcBef>
        <a:buFont typeface="Times New Roman" pitchFamily="18" charset="0"/>
        <a:buChar char="−"/>
        <a:defRPr sz="1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0" y="1285860"/>
            <a:ext cx="9144000" cy="1530401"/>
          </a:xfrm>
          <a:prstGeom prst="rect">
            <a:avLst/>
          </a:prstGeom>
          <a:effectLst>
            <a:outerShdw dist="12700" dir="2700000" algn="ctr" rotWithShape="0">
              <a:schemeClr val="tx1">
                <a:alpha val="90000"/>
              </a:schemeClr>
            </a:outerShdw>
          </a:effectLst>
        </p:spPr>
        <p:txBody>
          <a:bodyPr vert="horz" wrap="square" lIns="180000" tIns="72000" rIns="360000" bIns="72000" rtlCol="0" anchor="t" anchorCtr="0">
            <a:spAutoFit/>
            <a:scene3d>
              <a:camera prst="orthographicFront"/>
              <a:lightRig rig="threePt" dir="t"/>
            </a:scene3d>
            <a:sp3d extrusionH="25400">
              <a:bevelT w="12700" h="12700"/>
            </a:sp3d>
          </a:bodyPr>
          <a:lstStyle/>
          <a:p>
            <a:pPr marR="0" lvl="0" indent="0" algn="ctr" eaLnBrk="0" fontAlgn="auto" hangingPunct="0"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500" b="1" spc="-30" dirty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Bilateral Trade Vision </a:t>
            </a:r>
            <a:r>
              <a:rPr lang="en-US" altLang="ko-KR" sz="4500" b="1" spc="-30" dirty="0" smtClean="0">
                <a:solidFill>
                  <a:schemeClr val="bg1"/>
                </a:solidFill>
                <a:effectLst>
                  <a:outerShdw blurRad="25400" dist="38100" dir="2700000" algn="tl">
                    <a:srgbClr val="000000"/>
                  </a:outerShdw>
                </a:effectLst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between Indonesia and Korea</a:t>
            </a:r>
            <a:endParaRPr lang="ko-KR" altLang="en-US" sz="4500" b="1" spc="-30" dirty="0">
              <a:solidFill>
                <a:schemeClr val="bg1"/>
              </a:solidFill>
              <a:effectLst>
                <a:outerShdw blurRad="25400" dist="38100" dir="2700000" algn="tl">
                  <a:srgbClr val="000000"/>
                </a:outerShdw>
              </a:effectLst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</p:txBody>
      </p:sp>
      <p:pic>
        <p:nvPicPr>
          <p:cNvPr id="3" name="Picture 3" descr="C:\Users\KIET\Desktop\영문로고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5" y="4997466"/>
            <a:ext cx="4322005" cy="571504"/>
          </a:xfrm>
          <a:prstGeom prst="rect">
            <a:avLst/>
          </a:prstGeom>
          <a:noFill/>
        </p:spPr>
      </p:pic>
      <p:sp>
        <p:nvSpPr>
          <p:cNvPr id="4" name="TextBox 17"/>
          <p:cNvSpPr txBox="1"/>
          <p:nvPr/>
        </p:nvSpPr>
        <p:spPr>
          <a:xfrm>
            <a:off x="5948372" y="4870281"/>
            <a:ext cx="2366963" cy="784830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3000" b="1" dirty="0">
                <a:solidFill>
                  <a:srgbClr val="002060"/>
                </a:solidFill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May </a:t>
            </a:r>
            <a:r>
              <a:rPr lang="en-US" altLang="ko-KR" sz="3000" b="1" dirty="0" smtClean="0">
                <a:solidFill>
                  <a:srgbClr val="002060"/>
                </a:solidFill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18 </a:t>
            </a:r>
            <a:r>
              <a:rPr lang="en-US" altLang="ko-KR" sz="3000" b="1" dirty="0">
                <a:solidFill>
                  <a:srgbClr val="002060"/>
                </a:solidFill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2011</a:t>
            </a:r>
          </a:p>
        </p:txBody>
      </p:sp>
      <p:cxnSp>
        <p:nvCxnSpPr>
          <p:cNvPr id="5" name="직선 연결선 4"/>
          <p:cNvCxnSpPr/>
          <p:nvPr/>
        </p:nvCxnSpPr>
        <p:spPr>
          <a:xfrm rot="5400000">
            <a:off x="5530759" y="5318040"/>
            <a:ext cx="432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270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altLang="ko-KR" sz="2300" dirty="0" smtClean="0"/>
              <a:t>I. Trade Challenge through Bilateral Economic Partnership</a:t>
            </a:r>
            <a:endParaRPr lang="ko-KR" altLang="en-US" sz="23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05911"/>
            <a:ext cx="8229600" cy="519492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Progress </a:t>
            </a:r>
            <a:r>
              <a:rPr lang="en-US" altLang="ko-KR" dirty="0"/>
              <a:t>of Korea-Indonesia Economic </a:t>
            </a:r>
            <a:r>
              <a:rPr lang="en-US" altLang="ko-KR" dirty="0" smtClean="0"/>
              <a:t>Cooperation</a:t>
            </a:r>
          </a:p>
          <a:p>
            <a:endParaRPr lang="en-US" altLang="ko-KR" sz="2000" dirty="0"/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summit meeting (2010. </a:t>
            </a:r>
            <a:r>
              <a:rPr lang="en-US" altLang="ko-KR" dirty="0" smtClean="0"/>
              <a:t>12)</a:t>
            </a:r>
          </a:p>
          <a:p>
            <a:pPr lvl="1"/>
            <a:endParaRPr lang="en-US" altLang="ko-KR" sz="500" dirty="0"/>
          </a:p>
          <a:p>
            <a:pPr marL="593725" lvl="2" indent="4763">
              <a:buNone/>
            </a:pPr>
            <a:r>
              <a:rPr lang="en-US" altLang="ko-KR" dirty="0" smtClean="0"/>
              <a:t>: President </a:t>
            </a:r>
            <a:r>
              <a:rPr lang="en-US" altLang="ko-KR" dirty="0"/>
              <a:t>of Indonesia, Yudhoyono, expresses hope that trade between Korea </a:t>
            </a:r>
            <a:r>
              <a:rPr lang="en-US" altLang="ko-KR" dirty="0" smtClean="0"/>
              <a:t>   </a:t>
            </a:r>
            <a:br>
              <a:rPr lang="en-US" altLang="ko-KR" dirty="0" smtClean="0"/>
            </a:br>
            <a:r>
              <a:rPr lang="en-US" altLang="ko-KR" dirty="0" smtClean="0"/>
              <a:t>  and </a:t>
            </a:r>
            <a:r>
              <a:rPr lang="en-US" altLang="ko-KR" dirty="0"/>
              <a:t>Indonesia becomes double by </a:t>
            </a:r>
            <a:r>
              <a:rPr lang="en-US" altLang="ko-KR" dirty="0" smtClean="0"/>
              <a:t>2015</a:t>
            </a:r>
            <a:br>
              <a:rPr lang="en-US" altLang="ko-KR" dirty="0" smtClean="0"/>
            </a:br>
            <a:r>
              <a:rPr lang="en-US" altLang="ko-KR" dirty="0" smtClean="0"/>
              <a:t>  President </a:t>
            </a:r>
            <a:r>
              <a:rPr lang="en-US" altLang="ko-KR" dirty="0"/>
              <a:t>of Korea, Lee, also mentions same vision by </a:t>
            </a:r>
            <a:r>
              <a:rPr lang="en-US" altLang="ko-KR" dirty="0" smtClean="0"/>
              <a:t>2012</a:t>
            </a:r>
          </a:p>
          <a:p>
            <a:pPr lvl="1"/>
            <a:endParaRPr lang="en-US" altLang="ko-KR" sz="1700" dirty="0"/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joint minister meeting (2011. 2</a:t>
            </a:r>
            <a:r>
              <a:rPr lang="en-US" altLang="ko-KR" dirty="0" smtClean="0"/>
              <a:t>)</a:t>
            </a:r>
          </a:p>
          <a:p>
            <a:pPr lvl="1"/>
            <a:endParaRPr lang="en-US" altLang="ko-KR" sz="500" dirty="0"/>
          </a:p>
          <a:p>
            <a:pPr marL="712788" lvl="2" indent="-114300">
              <a:buNone/>
            </a:pPr>
            <a:r>
              <a:rPr lang="en-US" altLang="ko-KR" dirty="0" smtClean="0"/>
              <a:t>: </a:t>
            </a:r>
            <a:r>
              <a:rPr lang="en-US" altLang="ko-KR" dirty="0"/>
              <a:t>Sharing trade vision of economic </a:t>
            </a:r>
            <a:r>
              <a:rPr lang="en-US" altLang="ko-KR" dirty="0" smtClean="0"/>
              <a:t>cooperation </a:t>
            </a:r>
            <a:endParaRPr lang="en-US" altLang="ko-KR" dirty="0" smtClean="0"/>
          </a:p>
          <a:p>
            <a:pPr marL="712788" lvl="2" indent="-114300"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smtClean="0"/>
              <a:t>Agreement </a:t>
            </a:r>
            <a:r>
              <a:rPr lang="en-US" altLang="ko-KR" dirty="0"/>
              <a:t>on composition of T/F for economic </a:t>
            </a:r>
            <a:r>
              <a:rPr lang="en-US" altLang="ko-KR" dirty="0" smtClean="0"/>
              <a:t>cooperation</a:t>
            </a:r>
            <a:endParaRPr lang="en-US" altLang="ko-K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270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altLang="ko-KR" sz="2300" dirty="0" smtClean="0"/>
              <a:t>I. Trade Challenge through Bilateral Economic Partnership</a:t>
            </a:r>
            <a:endParaRPr lang="ko-KR" altLang="en-US" sz="23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05911"/>
            <a:ext cx="8229600" cy="519492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Bilateral </a:t>
            </a:r>
            <a:r>
              <a:rPr lang="en-US" altLang="ko-KR" dirty="0"/>
              <a:t>Trade </a:t>
            </a:r>
            <a:r>
              <a:rPr lang="en-US" altLang="ko-KR" dirty="0" smtClean="0"/>
              <a:t>Goals</a:t>
            </a:r>
          </a:p>
          <a:p>
            <a:endParaRPr lang="en-US" altLang="ko-KR" sz="2000" dirty="0" smtClean="0"/>
          </a:p>
          <a:p>
            <a:pPr lvl="1"/>
            <a:r>
              <a:rPr lang="en-US" altLang="ko-KR" dirty="0" smtClean="0"/>
              <a:t>Current </a:t>
            </a:r>
            <a:r>
              <a:rPr lang="en-US" altLang="ko-KR" dirty="0"/>
              <a:t>Status of Trade and Targeted Trade</a:t>
            </a:r>
          </a:p>
          <a:p>
            <a:pPr lvl="2"/>
            <a:r>
              <a:rPr lang="en-US" altLang="ko-KR" dirty="0" smtClean="0"/>
              <a:t>Current </a:t>
            </a:r>
            <a:r>
              <a:rPr lang="en-US" altLang="ko-KR" dirty="0"/>
              <a:t>Trade: 22.9 billion US $ (2010)</a:t>
            </a:r>
          </a:p>
          <a:p>
            <a:pPr lvl="2"/>
            <a:r>
              <a:rPr lang="en-US" altLang="ko-KR" dirty="0" smtClean="0"/>
              <a:t>Targeted </a:t>
            </a:r>
            <a:r>
              <a:rPr lang="en-US" altLang="ko-KR" dirty="0"/>
              <a:t>Trade: 40 billion US $ (2012) and 100 billion US $ (</a:t>
            </a:r>
            <a:r>
              <a:rPr lang="en-US" altLang="ko-KR" dirty="0" smtClean="0"/>
              <a:t>2020)</a:t>
            </a:r>
          </a:p>
          <a:p>
            <a:pPr lvl="2"/>
            <a:endParaRPr lang="en-US" altLang="ko-KR" sz="1700" dirty="0"/>
          </a:p>
          <a:p>
            <a:pPr lvl="1"/>
            <a:r>
              <a:rPr lang="en-US" altLang="ko-KR" dirty="0" smtClean="0"/>
              <a:t>Needed </a:t>
            </a:r>
            <a:r>
              <a:rPr lang="en-US" altLang="ko-KR" dirty="0"/>
              <a:t>Trade Growth for Target</a:t>
            </a:r>
          </a:p>
          <a:p>
            <a:pPr lvl="2"/>
            <a:r>
              <a:rPr lang="en-US" altLang="ko-KR" dirty="0" smtClean="0"/>
              <a:t>14.7</a:t>
            </a:r>
            <a:r>
              <a:rPr lang="en-US" altLang="ko-KR" dirty="0"/>
              <a:t>% average growth in Trade over last 6 years('04-'10)</a:t>
            </a:r>
          </a:p>
          <a:p>
            <a:pPr lvl="2"/>
            <a:r>
              <a:rPr lang="en-US" altLang="ko-KR" dirty="0" smtClean="0"/>
              <a:t>35</a:t>
            </a:r>
            <a:r>
              <a:rPr lang="en-US" altLang="ko-KR" dirty="0"/>
              <a:t>% growth </a:t>
            </a:r>
            <a:r>
              <a:rPr lang="en-US" altLang="ko-KR" dirty="0" smtClean="0"/>
              <a:t>over 2011-2012 </a:t>
            </a:r>
            <a:r>
              <a:rPr lang="en-US" altLang="ko-KR" dirty="0"/>
              <a:t>needed to achieve </a:t>
            </a:r>
            <a:r>
              <a:rPr lang="en-US" altLang="ko-KR" dirty="0" smtClean="0"/>
              <a:t>40 billion US$ by 2012</a:t>
            </a:r>
          </a:p>
          <a:p>
            <a:pPr lvl="2"/>
            <a:r>
              <a:rPr lang="en-US" altLang="ko-KR" dirty="0" smtClean="0"/>
              <a:t>13% growth every year after 2012 needed to achieve 100 billion by 2020</a:t>
            </a:r>
            <a:endParaRPr lang="en-US" altLang="ko-KR" dirty="0"/>
          </a:p>
          <a:p>
            <a:pPr lvl="2"/>
            <a:r>
              <a:rPr lang="en-US" altLang="ko-KR" dirty="0" smtClean="0"/>
              <a:t>Hence</a:t>
            </a:r>
            <a:r>
              <a:rPr lang="en-US" altLang="ko-KR" dirty="0"/>
              <a:t>, about 20% additional increase in Trade needed to target</a:t>
            </a:r>
          </a:p>
          <a:p>
            <a:pPr lvl="2"/>
            <a:endParaRPr lang="en-US" altLang="ko-KR" dirty="0"/>
          </a:p>
          <a:p>
            <a:endParaRPr lang="ko-KR" altLang="en-US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798214" y="1545893"/>
            <a:ext cx="7560000" cy="4457713"/>
            <a:chOff x="788824" y="3913271"/>
            <a:chExt cx="7572428" cy="3830305"/>
          </a:xfrm>
        </p:grpSpPr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788824" y="3913271"/>
              <a:ext cx="7572428" cy="3830305"/>
            </a:xfrm>
            <a:prstGeom prst="roundRect">
              <a:avLst>
                <a:gd name="adj" fmla="val 711"/>
              </a:avLst>
            </a:prstGeom>
            <a:solidFill>
              <a:srgbClr val="FFFFFF"/>
            </a:solidFill>
            <a:ln w="19050">
              <a:solidFill>
                <a:srgbClr val="242E56"/>
              </a:solidFill>
              <a:round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79397" latinLnBrk="0">
                <a:defRPr/>
              </a:pPr>
              <a:endParaRPr lang="ko-KR" altLang="en-US" sz="1700" dirty="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808237" y="3929333"/>
              <a:ext cx="7536369" cy="482869"/>
            </a:xfrm>
            <a:prstGeom prst="roundRect">
              <a:avLst>
                <a:gd name="adj" fmla="val 5028"/>
              </a:avLst>
            </a:prstGeom>
            <a:gradFill rotWithShape="1">
              <a:gsLst>
                <a:gs pos="0">
                  <a:srgbClr val="E8E8E8"/>
                </a:gs>
                <a:gs pos="100000">
                  <a:srgbClr val="FFFFFF"/>
                </a:gs>
              </a:gsLst>
              <a:lin ang="5400000" scaled="1"/>
            </a:gradFill>
            <a:ln w="28575">
              <a:noFill/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ko-KR" dirty="0"/>
            </a:p>
          </p:txBody>
        </p:sp>
      </p:grp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300" dirty="0" smtClean="0"/>
              <a:t>I. Trade Challenge through Bilateral Economic Partnership</a:t>
            </a:r>
            <a:endParaRPr lang="ko-KR" altLang="en-US" sz="2300" dirty="0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flipV="1">
            <a:off x="785786" y="1357298"/>
            <a:ext cx="7560000" cy="180000"/>
          </a:xfrm>
          <a:custGeom>
            <a:avLst/>
            <a:gdLst>
              <a:gd name="G0" fmla="+- 1238 0 0"/>
              <a:gd name="G1" fmla="+- 21600 0 1238"/>
              <a:gd name="G2" fmla="*/ 1238 1 2"/>
              <a:gd name="G3" fmla="+- 21600 0 G2"/>
              <a:gd name="G4" fmla="+/ 1238 21600 2"/>
              <a:gd name="G5" fmla="+/ G1 0 2"/>
              <a:gd name="G6" fmla="*/ 21600 21600 1238"/>
              <a:gd name="G7" fmla="*/ G6 1 2"/>
              <a:gd name="G8" fmla="+- 21600 0 G7"/>
              <a:gd name="G9" fmla="*/ 21600 1 2"/>
              <a:gd name="G10" fmla="+- 1238 0 G9"/>
              <a:gd name="G11" fmla="?: G10 G8 0"/>
              <a:gd name="G12" fmla="?: G10 G7 21600"/>
              <a:gd name="T0" fmla="*/ 20981 w 21600"/>
              <a:gd name="T1" fmla="*/ 10800 h 21600"/>
              <a:gd name="T2" fmla="*/ 10800 w 21600"/>
              <a:gd name="T3" fmla="*/ 21600 h 21600"/>
              <a:gd name="T4" fmla="*/ 619 w 21600"/>
              <a:gd name="T5" fmla="*/ 10800 h 21600"/>
              <a:gd name="T6" fmla="*/ 10800 w 21600"/>
              <a:gd name="T7" fmla="*/ 0 h 21600"/>
              <a:gd name="T8" fmla="*/ 2419 w 21600"/>
              <a:gd name="T9" fmla="*/ 2419 h 21600"/>
              <a:gd name="T10" fmla="*/ 19181 w 21600"/>
              <a:gd name="T11" fmla="*/ 1918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lIns="126000" tIns="82800" rIns="126000" bIns="82800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endParaRPr lang="ko-KR" altLang="en-US"/>
          </a:p>
        </p:txBody>
      </p:sp>
      <p:graphicFrame>
        <p:nvGraphicFramePr>
          <p:cNvPr id="8" name="차트 7"/>
          <p:cNvGraphicFramePr/>
          <p:nvPr/>
        </p:nvGraphicFramePr>
        <p:xfrm>
          <a:off x="1475656" y="1772816"/>
          <a:ext cx="60486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270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altLang="ko-KR" sz="2300" dirty="0" smtClean="0"/>
              <a:t>I. Trade Challenge through Bilateral Economic Partnership</a:t>
            </a:r>
            <a:endParaRPr lang="ko-KR" altLang="en-US" sz="23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05911"/>
            <a:ext cx="8229600" cy="519492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Prerequisite </a:t>
            </a:r>
            <a:r>
              <a:rPr lang="en-US" altLang="ko-KR" dirty="0"/>
              <a:t>Conditions to meet targeted trade </a:t>
            </a:r>
            <a:r>
              <a:rPr lang="en-US" altLang="ko-KR" dirty="0" smtClean="0"/>
              <a:t>goals</a:t>
            </a:r>
          </a:p>
          <a:p>
            <a:endParaRPr lang="en-US" altLang="ko-KR" sz="1800" dirty="0"/>
          </a:p>
          <a:p>
            <a:pPr lvl="1"/>
            <a:r>
              <a:rPr lang="en-US" altLang="ko-KR" dirty="0" smtClean="0"/>
              <a:t>Expansion </a:t>
            </a:r>
            <a:r>
              <a:rPr lang="en-US" altLang="ko-KR" dirty="0"/>
              <a:t>and Reinforcement of Economic Cooperation through participating in </a:t>
            </a:r>
            <a:r>
              <a:rPr lang="en-US" altLang="ko-KR" dirty="0" smtClean="0"/>
              <a:t>Indonesia Economic Development Master Plan</a:t>
            </a:r>
          </a:p>
          <a:p>
            <a:pPr lvl="1"/>
            <a:endParaRPr lang="en-US" altLang="ko-KR" sz="500" dirty="0"/>
          </a:p>
          <a:p>
            <a:pPr lvl="2"/>
            <a:r>
              <a:rPr lang="en-US" altLang="ko-KR" dirty="0" smtClean="0"/>
              <a:t>Economic </a:t>
            </a:r>
            <a:r>
              <a:rPr lang="en-US" altLang="ko-KR" dirty="0"/>
              <a:t>cooperation increases export and import between two </a:t>
            </a:r>
            <a:r>
              <a:rPr lang="en-US" altLang="ko-KR" dirty="0" smtClean="0"/>
              <a:t>countries</a:t>
            </a:r>
          </a:p>
          <a:p>
            <a:pPr lvl="2"/>
            <a:endParaRPr lang="en-US" altLang="ko-KR" sz="1500" dirty="0"/>
          </a:p>
          <a:p>
            <a:pPr lvl="1"/>
            <a:r>
              <a:rPr lang="en-US" altLang="ko-KR" dirty="0" smtClean="0"/>
              <a:t>Bilateral FTA</a:t>
            </a:r>
          </a:p>
          <a:p>
            <a:pPr lvl="1"/>
            <a:endParaRPr lang="en-US" altLang="ko-KR" sz="500" dirty="0"/>
          </a:p>
          <a:p>
            <a:pPr lvl="2"/>
            <a:r>
              <a:rPr lang="en-US" altLang="ko-KR" dirty="0" smtClean="0"/>
              <a:t>High </a:t>
            </a:r>
            <a:r>
              <a:rPr lang="en-US" altLang="ko-KR" dirty="0"/>
              <a:t>level FTA will </a:t>
            </a:r>
            <a:r>
              <a:rPr lang="en-US" altLang="ko-KR" dirty="0" smtClean="0"/>
              <a:t>lift trade barriers and increase </a:t>
            </a:r>
            <a:r>
              <a:rPr lang="en-US" altLang="ko-KR" dirty="0"/>
              <a:t>trade and </a:t>
            </a:r>
            <a:r>
              <a:rPr lang="en-US" altLang="ko-KR" dirty="0" smtClean="0"/>
              <a:t>investment</a:t>
            </a:r>
          </a:p>
          <a:p>
            <a:pPr lvl="2"/>
            <a:endParaRPr lang="en-US" altLang="ko-KR" sz="1500" dirty="0"/>
          </a:p>
          <a:p>
            <a:pPr lvl="1"/>
            <a:r>
              <a:rPr lang="en-US" altLang="ko-KR" dirty="0" smtClean="0"/>
              <a:t>Trade Vision by Phase</a:t>
            </a:r>
          </a:p>
          <a:p>
            <a:pPr lvl="1"/>
            <a:endParaRPr lang="en-US" altLang="ko-KR" sz="500" dirty="0"/>
          </a:p>
          <a:p>
            <a:pPr lvl="2"/>
            <a:r>
              <a:rPr lang="en-US" altLang="ko-KR" dirty="0" smtClean="0"/>
              <a:t>10</a:t>
            </a:r>
            <a:r>
              <a:rPr lang="en-US" altLang="ko-KR" dirty="0"/>
              <a:t>% increase in export and 20% increase in import by 2012 through reinforcement of economic cooperation</a:t>
            </a:r>
          </a:p>
          <a:p>
            <a:pPr lvl="2"/>
            <a:r>
              <a:rPr lang="en-US" altLang="ko-KR" dirty="0" smtClean="0"/>
              <a:t>10</a:t>
            </a:r>
            <a:r>
              <a:rPr lang="en-US" altLang="ko-KR" dirty="0"/>
              <a:t>% additional trade growth through bilateral FTA after 2013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9"/>
          <p:cNvSpPr>
            <a:spLocks noChangeArrowheads="1"/>
          </p:cNvSpPr>
          <p:nvPr/>
        </p:nvSpPr>
        <p:spPr bwMode="auto">
          <a:xfrm>
            <a:off x="780070" y="4799674"/>
            <a:ext cx="7740000" cy="1169781"/>
          </a:xfrm>
          <a:prstGeom prst="roundRect">
            <a:avLst>
              <a:gd name="adj" fmla="val 4570"/>
            </a:avLst>
          </a:prstGeom>
          <a:gradFill rotWithShape="1">
            <a:gsLst>
              <a:gs pos="0">
                <a:srgbClr val="F2F3F5"/>
              </a:gs>
              <a:gs pos="50000">
                <a:srgbClr val="FFFFFF"/>
              </a:gs>
            </a:gsLst>
            <a:lin ang="5400000" scaled="1"/>
          </a:gradFill>
          <a:ln w="9525" algn="ctr">
            <a:solidFill>
              <a:srgbClr val="879EC3"/>
            </a:solidFill>
            <a:round/>
            <a:headEnd/>
            <a:tailEnd type="none" w="med" len="sm"/>
          </a:ln>
          <a:effectLst>
            <a:outerShdw dist="35921" dir="2700000" algn="ctr" rotWithShape="0">
              <a:srgbClr val="C0C0C0"/>
            </a:outerShdw>
          </a:effectLst>
        </p:spPr>
        <p:txBody>
          <a:bodyPr vert="horz" wrap="none" lIns="83969" tIns="41985" rIns="83969" bIns="41985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6" name="Picture 3" descr="C:\Users\KIET\Desktop\2.png"/>
          <p:cNvPicPr>
            <a:picLocks noChangeAspect="1" noChangeArrowheads="1"/>
          </p:cNvPicPr>
          <p:nvPr/>
        </p:nvPicPr>
        <p:blipFill>
          <a:blip r:embed="rId2" cstate="print">
            <a:lum bright="-7000"/>
          </a:blip>
          <a:srcRect/>
          <a:stretch>
            <a:fillRect/>
          </a:stretch>
        </p:blipFill>
        <p:spPr bwMode="auto">
          <a:xfrm>
            <a:off x="732637" y="4719646"/>
            <a:ext cx="2410604" cy="50577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0" y="9501"/>
            <a:ext cx="8929719" cy="679670"/>
          </a:xfrm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Manufacturing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400" dirty="0" smtClean="0"/>
              <a:t>Three </a:t>
            </a:r>
            <a:r>
              <a:rPr lang="en-US" altLang="ko-KR" sz="2400" dirty="0"/>
              <a:t>Ways for Korea to Contribute to Indonesia's Industrial </a:t>
            </a:r>
            <a:r>
              <a:rPr lang="en-US" altLang="ko-KR" sz="2400" dirty="0" smtClean="0"/>
              <a:t>Development</a:t>
            </a:r>
          </a:p>
          <a:p>
            <a:endParaRPr lang="en-US" altLang="ko-KR" sz="1700" dirty="0"/>
          </a:p>
          <a:p>
            <a:pPr lvl="1"/>
            <a:r>
              <a:rPr lang="en-US" altLang="ko-KR" dirty="0" smtClean="0"/>
              <a:t>Knowledge Transfer</a:t>
            </a:r>
          </a:p>
          <a:p>
            <a:pPr lvl="1"/>
            <a:endParaRPr lang="en-US" altLang="ko-KR" sz="500" dirty="0"/>
          </a:p>
          <a:p>
            <a:pPr lvl="2"/>
            <a:r>
              <a:rPr lang="en-US" altLang="ko-KR" dirty="0" smtClean="0"/>
              <a:t>by industrial cooperation, </a:t>
            </a:r>
            <a:r>
              <a:rPr lang="en-US" altLang="ko-KR" dirty="0"/>
              <a:t>transfer of technologies and managerial skills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en-US" altLang="ko-KR" dirty="0"/>
              <a:t>ex: textile, shipbuilding, machinery)</a:t>
            </a:r>
          </a:p>
          <a:p>
            <a:pPr lvl="2"/>
            <a:r>
              <a:rPr lang="en-US" altLang="ko-KR" dirty="0" smtClean="0"/>
              <a:t>by </a:t>
            </a:r>
            <a:r>
              <a:rPr lang="en-US" altLang="ko-KR" dirty="0"/>
              <a:t>policy tool, transfer of Korea's experiences in policy implementation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en-US" altLang="ko-KR" dirty="0"/>
              <a:t>ex: industrial parks, export promotion, industrial financing</a:t>
            </a:r>
            <a:r>
              <a:rPr lang="en-US" altLang="ko-KR" dirty="0" smtClean="0"/>
              <a:t>)</a:t>
            </a:r>
          </a:p>
          <a:p>
            <a:pPr lvl="2"/>
            <a:endParaRPr lang="en-US" altLang="ko-K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</a:t>
            </a:r>
          </a:p>
          <a:p>
            <a:pPr lvl="1">
              <a:buNone/>
            </a:pPr>
            <a:endParaRPr lang="en-US" altLang="ko-KR" sz="800" dirty="0"/>
          </a:p>
          <a:p>
            <a:pPr lvl="2"/>
            <a:r>
              <a:rPr lang="en-US" altLang="ko-KR" dirty="0" smtClean="0"/>
              <a:t>enhancement </a:t>
            </a:r>
            <a:r>
              <a:rPr lang="en-US" altLang="ko-KR" dirty="0"/>
              <a:t>of Indonesian manufacturing competitiveness → increase of Indonesia's export in manufacturing industries</a:t>
            </a:r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9"/>
          <p:cNvSpPr>
            <a:spLocks noChangeArrowheads="1"/>
          </p:cNvSpPr>
          <p:nvPr/>
        </p:nvSpPr>
        <p:spPr bwMode="auto">
          <a:xfrm>
            <a:off x="780070" y="3486388"/>
            <a:ext cx="7920000" cy="1800000"/>
          </a:xfrm>
          <a:prstGeom prst="roundRect">
            <a:avLst>
              <a:gd name="adj" fmla="val 4570"/>
            </a:avLst>
          </a:prstGeom>
          <a:gradFill rotWithShape="1">
            <a:gsLst>
              <a:gs pos="0">
                <a:srgbClr val="F2F3F5"/>
              </a:gs>
              <a:gs pos="50000">
                <a:srgbClr val="FFFFFF"/>
              </a:gs>
            </a:gsLst>
            <a:lin ang="5400000" scaled="1"/>
          </a:gradFill>
          <a:ln w="9525" algn="ctr">
            <a:solidFill>
              <a:srgbClr val="879EC3"/>
            </a:solidFill>
            <a:round/>
            <a:headEnd/>
            <a:tailEnd type="none" w="med" len="sm"/>
          </a:ln>
          <a:effectLst>
            <a:outerShdw dist="35921" dir="2700000" algn="ctr" rotWithShape="0">
              <a:srgbClr val="C0C0C0"/>
            </a:outerShdw>
          </a:effectLst>
        </p:spPr>
        <p:txBody>
          <a:bodyPr vert="horz" wrap="none" lIns="83969" tIns="41985" rIns="83969" bIns="41985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5" name="Picture 4" descr="C:\Users\KIET\Desktop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065" y="3409238"/>
            <a:ext cx="2425464" cy="50577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Investment </a:t>
            </a:r>
            <a:r>
              <a:rPr lang="en-US" altLang="ko-KR" dirty="0"/>
              <a:t>by Korean Manufacturing </a:t>
            </a:r>
            <a:r>
              <a:rPr lang="en-US" altLang="ko-KR" dirty="0" smtClean="0"/>
              <a:t>Companies</a:t>
            </a:r>
          </a:p>
          <a:p>
            <a:pPr lvl="1"/>
            <a:endParaRPr lang="en-US" altLang="ko-KR" sz="1000" dirty="0"/>
          </a:p>
          <a:p>
            <a:pPr lvl="2"/>
            <a:r>
              <a:rPr lang="en-US" altLang="ko-KR" dirty="0" smtClean="0"/>
              <a:t>Greenfield </a:t>
            </a:r>
            <a:r>
              <a:rPr lang="en-US" altLang="ko-KR" dirty="0"/>
              <a:t>Investment: light industries such as textile, footwear etc.</a:t>
            </a:r>
          </a:p>
          <a:p>
            <a:pPr lvl="2"/>
            <a:r>
              <a:rPr lang="en-US" altLang="ko-KR" dirty="0" smtClean="0"/>
              <a:t>Joint </a:t>
            </a:r>
            <a:r>
              <a:rPr lang="en-US" altLang="ko-KR" dirty="0"/>
              <a:t>Venture with Indonesian Partners: heavy industries such as shipyard, machinery, and </a:t>
            </a:r>
            <a:r>
              <a:rPr lang="en-US" altLang="ko-KR" dirty="0" smtClean="0"/>
              <a:t>automobile</a:t>
            </a:r>
          </a:p>
          <a:p>
            <a:pPr lvl="2"/>
            <a:endParaRPr lang="en-US" altLang="ko-KR" dirty="0"/>
          </a:p>
          <a:p>
            <a:pPr lvl="1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</a:t>
            </a:r>
          </a:p>
          <a:p>
            <a:pPr lvl="1">
              <a:buNone/>
            </a:pPr>
            <a:endParaRPr lang="en-US" altLang="ko-KR" sz="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endParaRPr lang="en-US" altLang="ko-KR" sz="600" dirty="0"/>
          </a:p>
          <a:p>
            <a:pPr lvl="2"/>
            <a:r>
              <a:rPr lang="en-US" altLang="ko-KR" dirty="0" smtClean="0"/>
              <a:t>increase </a:t>
            </a:r>
            <a:r>
              <a:rPr lang="en-US" altLang="ko-KR" dirty="0"/>
              <a:t>of Korea's export to Indonesia in equipments and intermediate goods</a:t>
            </a:r>
          </a:p>
          <a:p>
            <a:pPr lvl="2"/>
            <a:r>
              <a:rPr lang="en-US" altLang="ko-KR" dirty="0" smtClean="0"/>
              <a:t>increase </a:t>
            </a:r>
            <a:r>
              <a:rPr lang="en-US" altLang="ko-KR" dirty="0"/>
              <a:t>of Indonesia's export to Korea in final goods</a:t>
            </a:r>
          </a:p>
          <a:p>
            <a:pPr lvl="2"/>
            <a:r>
              <a:rPr lang="en-US" altLang="ko-KR" dirty="0" smtClean="0"/>
              <a:t>increase </a:t>
            </a:r>
            <a:r>
              <a:rPr lang="en-US" altLang="ko-KR" dirty="0"/>
              <a:t>of Indonesia's export to the rest of the world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9"/>
          <p:cNvSpPr>
            <a:spLocks noChangeArrowheads="1"/>
          </p:cNvSpPr>
          <p:nvPr/>
        </p:nvSpPr>
        <p:spPr bwMode="auto">
          <a:xfrm>
            <a:off x="780070" y="3737992"/>
            <a:ext cx="7740000" cy="2015124"/>
          </a:xfrm>
          <a:prstGeom prst="roundRect">
            <a:avLst>
              <a:gd name="adj" fmla="val 4570"/>
            </a:avLst>
          </a:prstGeom>
          <a:gradFill rotWithShape="1">
            <a:gsLst>
              <a:gs pos="0">
                <a:srgbClr val="F2F3F5"/>
              </a:gs>
              <a:gs pos="50000">
                <a:srgbClr val="FFFFFF"/>
              </a:gs>
            </a:gsLst>
            <a:lin ang="5400000" scaled="1"/>
          </a:gradFill>
          <a:ln w="9525" algn="ctr">
            <a:solidFill>
              <a:srgbClr val="879EC3"/>
            </a:solidFill>
            <a:round/>
            <a:headEnd/>
            <a:tailEnd type="none" w="med" len="sm"/>
          </a:ln>
          <a:effectLst>
            <a:outerShdw dist="35921" dir="2700000" algn="ctr" rotWithShape="0">
              <a:srgbClr val="C0C0C0"/>
            </a:outerShdw>
          </a:effectLst>
        </p:spPr>
        <p:txBody>
          <a:bodyPr vert="horz" wrap="none" lIns="83969" tIns="41985" rIns="83969" bIns="41985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1pPr>
            <a:lvl2pPr marL="457154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2pPr>
            <a:lvl3pPr marL="914309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3pPr>
            <a:lvl4pPr marL="1371463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4pPr>
            <a:lvl5pPr marL="1828617" algn="l" rtl="0" fontAlgn="base" latinLnBrk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5pPr>
            <a:lvl6pPr marL="2285771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6pPr>
            <a:lvl7pPr marL="2742926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7pPr>
            <a:lvl8pPr marL="3200080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8pPr>
            <a:lvl9pPr marL="3657234" algn="l" defTabSz="914309" rtl="0" eaLnBrk="1" latinLnBrk="1" hangingPunct="1">
              <a:defRPr kumimoji="1" sz="1400" kern="12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n-cs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8" name="Picture 5" descr="C:\Users\KIET\Desktop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36" y="3664840"/>
            <a:ext cx="2500330" cy="50577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ko-KR" dirty="0" smtClean="0"/>
              <a:t>Joint </a:t>
            </a:r>
            <a:r>
              <a:rPr lang="en-US" altLang="ko-KR" dirty="0"/>
              <a:t>Investment in Manufacturing and Related </a:t>
            </a:r>
            <a:r>
              <a:rPr lang="en-US" altLang="ko-KR" dirty="0" smtClean="0"/>
              <a:t>Infrastructure</a:t>
            </a:r>
          </a:p>
          <a:p>
            <a:pPr lvl="1"/>
            <a:endParaRPr lang="en-US" altLang="ko-KR" sz="1000" dirty="0"/>
          </a:p>
          <a:p>
            <a:pPr lvl="2"/>
            <a:r>
              <a:rPr lang="en-US" altLang="ko-KR" dirty="0" smtClean="0"/>
              <a:t>Investment </a:t>
            </a:r>
            <a:r>
              <a:rPr lang="en-US" altLang="ko-KR" dirty="0"/>
              <a:t>in raw material processing and in constructing infrastructure </a:t>
            </a:r>
            <a:r>
              <a:rPr lang="en-US" altLang="ko-KR" dirty="0" smtClean="0"/>
              <a:t>to exploit </a:t>
            </a:r>
            <a:r>
              <a:rPr lang="en-US" altLang="ko-KR" dirty="0"/>
              <a:t>raw materials</a:t>
            </a:r>
          </a:p>
          <a:p>
            <a:pPr lvl="2"/>
            <a:r>
              <a:rPr lang="en-US" altLang="ko-KR" dirty="0" smtClean="0"/>
              <a:t>Building-up </a:t>
            </a:r>
            <a:r>
              <a:rPr lang="en-US" altLang="ko-KR" dirty="0"/>
              <a:t>of industrial parks for Korean manufacturers</a:t>
            </a:r>
          </a:p>
          <a:p>
            <a:pPr lvl="2"/>
            <a:r>
              <a:rPr lang="en-US" altLang="ko-KR" dirty="0" smtClean="0"/>
              <a:t>Building-up </a:t>
            </a:r>
            <a:r>
              <a:rPr lang="en-US" altLang="ko-KR" dirty="0"/>
              <a:t>of utility </a:t>
            </a:r>
            <a:r>
              <a:rPr lang="en-US" altLang="ko-KR" dirty="0" smtClean="0"/>
              <a:t>facilities </a:t>
            </a:r>
            <a:r>
              <a:rPr lang="en-US" altLang="ko-KR" dirty="0"/>
              <a:t>(ex: </a:t>
            </a:r>
            <a:r>
              <a:rPr lang="en-US" altLang="ko-KR" dirty="0" smtClean="0"/>
              <a:t>power </a:t>
            </a:r>
            <a:r>
              <a:rPr lang="en-US" altLang="ko-KR" dirty="0"/>
              <a:t>plant) in the vicinity of major industrial </a:t>
            </a:r>
            <a:r>
              <a:rPr lang="en-US" altLang="ko-KR" dirty="0" smtClean="0"/>
              <a:t>parks</a:t>
            </a:r>
          </a:p>
          <a:p>
            <a:pPr lvl="2"/>
            <a:endParaRPr lang="en-US" altLang="ko-KR" sz="2000" dirty="0"/>
          </a:p>
          <a:p>
            <a:pPr lvl="1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</a:t>
            </a:r>
          </a:p>
          <a:p>
            <a:pPr lvl="1">
              <a:buNone/>
            </a:pPr>
            <a:endParaRPr lang="en-US" altLang="ko-KR" sz="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endParaRPr lang="en-US" altLang="ko-KR" sz="800" b="1" dirty="0"/>
          </a:p>
          <a:p>
            <a:pPr lvl="2"/>
            <a:r>
              <a:rPr lang="en-US" altLang="ko-KR" dirty="0" smtClean="0"/>
              <a:t>enhancement </a:t>
            </a:r>
            <a:r>
              <a:rPr lang="en-US" altLang="ko-KR" dirty="0"/>
              <a:t>of Indonesian manufacturing competitiveness → increase of Indonesia's export in manufacturing industries</a:t>
            </a:r>
          </a:p>
          <a:p>
            <a:pPr lvl="2"/>
            <a:r>
              <a:rPr lang="en-US" altLang="ko-KR" dirty="0" smtClean="0"/>
              <a:t>increase </a:t>
            </a:r>
            <a:r>
              <a:rPr lang="en-US" altLang="ko-KR" dirty="0"/>
              <a:t>of Korea's export to Indonesia in construction equipments</a:t>
            </a:r>
          </a:p>
          <a:p>
            <a:pPr lvl="2"/>
            <a:r>
              <a:rPr lang="en-US" altLang="ko-KR" dirty="0" smtClean="0"/>
              <a:t>increase </a:t>
            </a:r>
            <a:r>
              <a:rPr lang="en-US" altLang="ko-KR" dirty="0"/>
              <a:t>of Indonesia's export to Korea in raw </a:t>
            </a:r>
            <a:r>
              <a:rPr lang="en-US" altLang="ko-KR" dirty="0" smtClean="0"/>
              <a:t>materials</a:t>
            </a:r>
            <a:endParaRPr lang="en-US" altLang="ko-K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Information </a:t>
            </a:r>
            <a:r>
              <a:rPr lang="en-US" altLang="ko-KR" b="1" dirty="0"/>
              <a:t>and Communication </a:t>
            </a:r>
            <a:r>
              <a:rPr lang="en-US" altLang="ko-KR" b="1" dirty="0" smtClean="0"/>
              <a:t>Technology</a:t>
            </a:r>
          </a:p>
          <a:p>
            <a:endParaRPr lang="en-US" altLang="ko-KR" sz="1700" dirty="0"/>
          </a:p>
          <a:p>
            <a:pPr lvl="1"/>
            <a:r>
              <a:rPr lang="en-US" altLang="ko-KR" b="1" dirty="0" smtClean="0"/>
              <a:t>What </a:t>
            </a:r>
            <a:r>
              <a:rPr lang="en-US" altLang="ko-KR" b="1" dirty="0"/>
              <a:t>is needed by Indonesian side and can be helped by Korean side</a:t>
            </a:r>
            <a:r>
              <a:rPr lang="en-US" altLang="ko-KR" b="1" dirty="0" smtClean="0"/>
              <a:t>?</a:t>
            </a:r>
          </a:p>
          <a:p>
            <a:pPr lvl="1"/>
            <a:endParaRPr lang="en-US" altLang="ko-KR" sz="1000" dirty="0"/>
          </a:p>
          <a:p>
            <a:pPr lvl="2"/>
            <a:r>
              <a:rPr lang="en-US" altLang="ko-KR" dirty="0" smtClean="0"/>
              <a:t>High </a:t>
            </a:r>
            <a:r>
              <a:rPr lang="en-US" altLang="ko-KR" dirty="0"/>
              <a:t>speed internet network that covers the whole country, connected by fiber </a:t>
            </a:r>
            <a:r>
              <a:rPr lang="en-US" altLang="ko-KR" dirty="0" smtClean="0"/>
              <a:t>optic</a:t>
            </a:r>
          </a:p>
          <a:p>
            <a:pPr lvl="2"/>
            <a:endParaRPr lang="en-US" altLang="ko-KR" sz="500" dirty="0"/>
          </a:p>
          <a:p>
            <a:pPr lvl="2"/>
            <a:r>
              <a:rPr lang="en-US" altLang="ko-KR" dirty="0" smtClean="0"/>
              <a:t>Wireless </a:t>
            </a:r>
            <a:r>
              <a:rPr lang="en-US" altLang="ko-KR" dirty="0"/>
              <a:t>internet network in metropolitan areas</a:t>
            </a:r>
            <a:r>
              <a:rPr lang="en-US" altLang="ko-KR" dirty="0" smtClean="0"/>
              <a:t>.</a:t>
            </a:r>
          </a:p>
          <a:p>
            <a:pPr lvl="2"/>
            <a:endParaRPr lang="en-US" altLang="ko-KR" sz="1500" dirty="0"/>
          </a:p>
          <a:p>
            <a:pPr lvl="1"/>
            <a:r>
              <a:rPr lang="en-US" altLang="ko-KR" b="1" dirty="0" smtClean="0"/>
              <a:t>What </a:t>
            </a:r>
            <a:r>
              <a:rPr lang="en-US" altLang="ko-KR" b="1" dirty="0"/>
              <a:t>is expected by economic cooperation</a:t>
            </a:r>
            <a:r>
              <a:rPr lang="en-US" altLang="ko-KR" b="1" dirty="0" smtClean="0"/>
              <a:t>?</a:t>
            </a:r>
          </a:p>
          <a:p>
            <a:pPr lvl="1"/>
            <a:endParaRPr lang="en-US" altLang="ko-KR" sz="1000" dirty="0"/>
          </a:p>
          <a:p>
            <a:pPr lvl="2"/>
            <a:r>
              <a:rPr lang="en-US" altLang="ko-KR" dirty="0" smtClean="0"/>
              <a:t>By </a:t>
            </a:r>
            <a:r>
              <a:rPr lang="en-US" altLang="ko-KR" dirty="0"/>
              <a:t>attracting investments in broadband network infrastructure, Indonesia can 1) expand the opportunity to access to education &amp; health related materials and 2) increase the participation in economic activities. </a:t>
            </a:r>
            <a:endParaRPr lang="en-US" altLang="ko-KR" dirty="0" smtClean="0"/>
          </a:p>
          <a:p>
            <a:pPr lvl="2"/>
            <a:endParaRPr lang="en-US" altLang="ko-KR" sz="500" dirty="0"/>
          </a:p>
          <a:p>
            <a:pPr lvl="2"/>
            <a:r>
              <a:rPr lang="en-US" altLang="ko-KR" dirty="0" smtClean="0"/>
              <a:t>Hence</a:t>
            </a:r>
            <a:r>
              <a:rPr lang="en-US" altLang="ko-KR" dirty="0"/>
              <a:t>, Indonesia will eventually achieve accelerated growth in productivity and economy.</a:t>
            </a:r>
          </a:p>
          <a:p>
            <a:pPr lvl="2"/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b="1" dirty="0" smtClean="0"/>
              <a:t>Mining </a:t>
            </a:r>
            <a:r>
              <a:rPr lang="en-US" altLang="ko-KR" b="1" dirty="0"/>
              <a:t>and Energy </a:t>
            </a:r>
            <a:r>
              <a:rPr lang="en-US" altLang="ko-KR" b="1" dirty="0" smtClean="0"/>
              <a:t>Industry</a:t>
            </a:r>
          </a:p>
          <a:p>
            <a:endParaRPr lang="en-US" altLang="ko-KR" sz="2000" dirty="0"/>
          </a:p>
          <a:p>
            <a:pPr lvl="1"/>
            <a:r>
              <a:rPr lang="en-US" altLang="ko-KR" b="1" dirty="0" smtClean="0"/>
              <a:t>What </a:t>
            </a:r>
            <a:r>
              <a:rPr lang="en-US" altLang="ko-KR" b="1" dirty="0"/>
              <a:t>is needed by Indonesian side and can be helped by Korean side</a:t>
            </a:r>
            <a:r>
              <a:rPr lang="en-US" altLang="ko-KR" b="1" dirty="0" smtClean="0"/>
              <a:t>?</a:t>
            </a:r>
          </a:p>
          <a:p>
            <a:pPr lvl="1"/>
            <a:endParaRPr lang="en-US" altLang="ko-KR" sz="700" dirty="0"/>
          </a:p>
          <a:p>
            <a:pPr lvl="2"/>
            <a:r>
              <a:rPr lang="en-US" altLang="ko-KR" dirty="0" smtClean="0"/>
              <a:t>Transportation </a:t>
            </a:r>
            <a:r>
              <a:rPr lang="en-US" altLang="ko-KR" dirty="0"/>
              <a:t>Facilities, Power Plants &amp; Processing Facilities, Exploration Technology of Material Reserves </a:t>
            </a:r>
            <a:endParaRPr lang="en-US" altLang="ko-KR" dirty="0" smtClean="0"/>
          </a:p>
          <a:p>
            <a:pPr lvl="2"/>
            <a:endParaRPr lang="en-US" altLang="ko-KR" sz="1500" dirty="0"/>
          </a:p>
          <a:p>
            <a:pPr lvl="1"/>
            <a:r>
              <a:rPr lang="en-US" altLang="ko-KR" b="1" dirty="0" smtClean="0"/>
              <a:t>What </a:t>
            </a:r>
            <a:r>
              <a:rPr lang="en-US" altLang="ko-KR" b="1" dirty="0"/>
              <a:t>is expected by economic cooperation</a:t>
            </a:r>
            <a:r>
              <a:rPr lang="en-US" altLang="ko-KR" b="1" dirty="0" smtClean="0"/>
              <a:t>?</a:t>
            </a:r>
          </a:p>
          <a:p>
            <a:pPr lvl="1"/>
            <a:endParaRPr lang="en-US" altLang="ko-KR" sz="500" b="1" dirty="0" smtClean="0"/>
          </a:p>
          <a:p>
            <a:pPr lvl="1"/>
            <a:endParaRPr lang="en-US" altLang="ko-KR" sz="700" dirty="0"/>
          </a:p>
          <a:p>
            <a:pPr lvl="2"/>
            <a:r>
              <a:rPr lang="en-US" altLang="ko-KR" dirty="0" smtClean="0"/>
              <a:t>By </a:t>
            </a:r>
            <a:r>
              <a:rPr lang="en-US" altLang="ko-KR" dirty="0"/>
              <a:t>attracting cooperation and investment from Korea, Indonesia will be able to increase production and value added in raw and energy materials. </a:t>
            </a:r>
            <a:endParaRPr lang="en-US" altLang="ko-KR" dirty="0" smtClean="0"/>
          </a:p>
          <a:p>
            <a:pPr lvl="2"/>
            <a:endParaRPr lang="en-US" altLang="ko-KR" sz="300" dirty="0"/>
          </a:p>
          <a:p>
            <a:pPr lvl="2"/>
            <a:r>
              <a:rPr lang="en-US" altLang="ko-KR" dirty="0" smtClean="0"/>
              <a:t>Hence</a:t>
            </a:r>
            <a:r>
              <a:rPr lang="en-US" altLang="ko-KR" dirty="0"/>
              <a:t>, Indonesia will be able to increase its export to </a:t>
            </a:r>
            <a:r>
              <a:rPr lang="en-US" altLang="ko-KR" dirty="0" smtClean="0"/>
              <a:t>Korea</a:t>
            </a:r>
          </a:p>
          <a:p>
            <a:pPr lvl="2"/>
            <a:endParaRPr lang="en-US" altLang="ko-KR" sz="300" dirty="0" smtClean="0"/>
          </a:p>
          <a:p>
            <a:pPr lvl="2"/>
            <a:r>
              <a:rPr lang="en-US" altLang="ko-KR" dirty="0" smtClean="0"/>
              <a:t>Furthermore</a:t>
            </a:r>
            <a:r>
              <a:rPr lang="en-US" altLang="ko-KR" dirty="0"/>
              <a:t>, Indonesia will 1) satisfy infrastructure needs for resource development, 2) improve the technical level of processing raw materials and increasing value-added, 3) get better terms of trade in international resource market, and 4) boost local economies.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KIET\Desktop\D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65" y="4873451"/>
            <a:ext cx="8248491" cy="503425"/>
          </a:xfrm>
          <a:prstGeom prst="rect">
            <a:avLst/>
          </a:prstGeom>
          <a:noFill/>
        </p:spPr>
      </p:pic>
      <p:pic>
        <p:nvPicPr>
          <p:cNvPr id="18" name="Picture 6" descr="C:\Users\KIET\Desktop\D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65" y="1514462"/>
            <a:ext cx="8248491" cy="503425"/>
          </a:xfrm>
          <a:prstGeom prst="rect">
            <a:avLst/>
          </a:prstGeom>
          <a:noFill/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786454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700" dirty="0" smtClean="0"/>
              <a:t>Agriculture </a:t>
            </a:r>
            <a:r>
              <a:rPr lang="en-US" altLang="ko-KR" sz="2700" dirty="0"/>
              <a:t>&amp; </a:t>
            </a:r>
            <a:r>
              <a:rPr lang="en-US" altLang="ko-KR" sz="2700" dirty="0" smtClean="0"/>
              <a:t>Fishery</a:t>
            </a:r>
          </a:p>
          <a:p>
            <a:endParaRPr lang="en-US" altLang="ko-KR" sz="3200" dirty="0" smtClean="0"/>
          </a:p>
          <a:p>
            <a:endParaRPr lang="en-US" altLang="ko-KR" sz="1000" dirty="0"/>
          </a:p>
          <a:p>
            <a:pPr lvl="1"/>
            <a:r>
              <a:rPr lang="en-US" altLang="ko-KR" dirty="0" smtClean="0"/>
              <a:t>Investment </a:t>
            </a:r>
            <a:r>
              <a:rPr lang="en-US" altLang="ko-KR" dirty="0"/>
              <a:t>in Indonesia's resource development project</a:t>
            </a:r>
          </a:p>
          <a:p>
            <a:pPr lvl="2"/>
            <a:r>
              <a:rPr lang="en-US" altLang="ko-KR" dirty="0" smtClean="0"/>
              <a:t>Participating </a:t>
            </a:r>
            <a:r>
              <a:rPr lang="en-US" altLang="ko-KR" dirty="0"/>
              <a:t>in production process : Palm oil plantation, tire production as a rubber downstream industry</a:t>
            </a:r>
          </a:p>
          <a:p>
            <a:pPr lvl="1"/>
            <a:r>
              <a:rPr lang="en-US" altLang="ko-KR" dirty="0" smtClean="0"/>
              <a:t>Transfer </a:t>
            </a:r>
            <a:r>
              <a:rPr lang="en-US" altLang="ko-KR" dirty="0"/>
              <a:t>of technology</a:t>
            </a:r>
          </a:p>
          <a:p>
            <a:pPr lvl="2"/>
            <a:r>
              <a:rPr lang="en-US" altLang="ko-KR" dirty="0" smtClean="0"/>
              <a:t>Supporting </a:t>
            </a:r>
            <a:r>
              <a:rPr lang="en-US" altLang="ko-KR" dirty="0"/>
              <a:t>technology and providing equipments: Providing processing technology and equipments to rubber plantation and fishery sector</a:t>
            </a:r>
          </a:p>
          <a:p>
            <a:pPr lvl="1"/>
            <a:r>
              <a:rPr lang="en-US" altLang="ko-KR" dirty="0" smtClean="0"/>
              <a:t>Companys</a:t>
            </a:r>
            <a:r>
              <a:rPr lang="en-US" altLang="ko-KR" dirty="0"/>
              <a:t>' cooperation investment to support infrastructure in </a:t>
            </a:r>
            <a:r>
              <a:rPr lang="en-US" altLang="ko-KR" dirty="0" err="1"/>
              <a:t>indonesia</a:t>
            </a:r>
            <a:endParaRPr lang="en-US" altLang="ko-KR" dirty="0"/>
          </a:p>
          <a:p>
            <a:pPr lvl="2"/>
            <a:r>
              <a:rPr lang="en-US" altLang="ko-KR" dirty="0" smtClean="0"/>
              <a:t>Palm </a:t>
            </a:r>
            <a:r>
              <a:rPr lang="en-US" altLang="ko-KR" dirty="0"/>
              <a:t>oil &amp; Rubber: Railway, road, power plants -&gt;securing natural resources</a:t>
            </a:r>
          </a:p>
          <a:p>
            <a:pPr lvl="2"/>
            <a:r>
              <a:rPr lang="en-US" altLang="ko-KR" dirty="0" smtClean="0"/>
              <a:t>Fishery </a:t>
            </a:r>
            <a:r>
              <a:rPr lang="en-US" altLang="ko-KR" dirty="0"/>
              <a:t>: port, warehouse and ship </a:t>
            </a:r>
            <a:r>
              <a:rPr lang="en-US" altLang="ko-KR" dirty="0" smtClean="0"/>
              <a:t>building</a:t>
            </a:r>
          </a:p>
          <a:p>
            <a:pPr lvl="2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Indonesia</a:t>
            </a:r>
            <a:r>
              <a:rPr lang="en-US" altLang="ko-KR" dirty="0"/>
              <a:t>: Increase productivity of each industry </a:t>
            </a:r>
            <a:r>
              <a:rPr lang="ko-KR" altLang="en-US" dirty="0" smtClean="0"/>
              <a:t>→</a:t>
            </a:r>
            <a:r>
              <a:rPr lang="en-US" altLang="ko-KR" dirty="0" smtClean="0"/>
              <a:t> </a:t>
            </a:r>
            <a:r>
              <a:rPr lang="en-US" altLang="ko-KR" dirty="0"/>
              <a:t>Increase international market share and infrastructure capacity </a:t>
            </a:r>
            <a:r>
              <a:rPr lang="ko-KR" altLang="en-US" dirty="0" smtClean="0"/>
              <a:t>→</a:t>
            </a:r>
            <a:r>
              <a:rPr lang="en-US" altLang="ko-KR" dirty="0" smtClean="0"/>
              <a:t> </a:t>
            </a:r>
            <a:r>
              <a:rPr lang="en-US" altLang="ko-KR" dirty="0"/>
              <a:t>Increase export to </a:t>
            </a:r>
            <a:r>
              <a:rPr lang="en-US" altLang="ko-KR" dirty="0" smtClean="0"/>
              <a:t>Korea</a:t>
            </a:r>
          </a:p>
          <a:p>
            <a:pPr lvl="1"/>
            <a:endParaRPr lang="en-US" altLang="ko-KR" sz="300" dirty="0"/>
          </a:p>
          <a:p>
            <a:pPr lvl="1"/>
            <a:r>
              <a:rPr lang="en-US" altLang="ko-KR" dirty="0" smtClean="0"/>
              <a:t>Korea</a:t>
            </a:r>
            <a:r>
              <a:rPr lang="en-US" altLang="ko-KR" dirty="0"/>
              <a:t>: Secure stabilized supply of raw materials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0" y="9501"/>
            <a:ext cx="8929719" cy="679670"/>
          </a:xfrm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b="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966762" y="1538274"/>
            <a:ext cx="6643734" cy="400110"/>
          </a:xfrm>
          <a:prstGeom prst="rect">
            <a:avLst/>
          </a:prstGeom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altLang="ko-KR" sz="2000" b="1" spc="-7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Three ways to contribute to indonesian economy</a:t>
            </a:r>
            <a:endParaRPr lang="en-US" altLang="ko-KR" sz="2000" b="1" spc="-7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66762" y="4892501"/>
            <a:ext cx="6643734" cy="400110"/>
          </a:xfrm>
          <a:prstGeom prst="rect">
            <a:avLst/>
          </a:prstGeom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altLang="ko-KR" sz="2000" b="1" spc="-7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Expected outcome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0" y="9501"/>
            <a:ext cx="8929719" cy="679670"/>
          </a:xfrm>
          <a:effectLst>
            <a:outerShdw dist="19050" dir="5400000" algn="ctr" rotWithShape="0">
              <a:schemeClr val="tx1"/>
            </a:outerShdw>
          </a:effectLst>
        </p:spPr>
        <p:txBody>
          <a:bodyPr vert="horz" lIns="0" tIns="45720" rIns="91440" bIns="4572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ko-KR" sz="2200" dirty="0" smtClean="0"/>
              <a:t>Ⅱ. How to Enhance Korea's Involvement </a:t>
            </a:r>
            <a:br>
              <a:rPr lang="en-US" altLang="ko-KR" sz="2200" dirty="0" smtClean="0"/>
            </a:br>
            <a:r>
              <a:rPr lang="en-US" altLang="ko-KR" sz="2200" dirty="0" smtClean="0"/>
              <a:t>                                      in Indonesian Economic Development</a:t>
            </a:r>
            <a:endParaRPr lang="ko-KR" altLang="en-US" sz="22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786454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sz="2900" dirty="0" smtClean="0"/>
              <a:t>Tourism </a:t>
            </a:r>
            <a:r>
              <a:rPr lang="en-US" altLang="ko-KR" sz="2900" dirty="0"/>
              <a:t>&amp; Regional </a:t>
            </a:r>
            <a:r>
              <a:rPr lang="en-US" altLang="ko-KR" sz="2900" dirty="0" smtClean="0"/>
              <a:t>Development</a:t>
            </a:r>
            <a:endParaRPr lang="en-US" altLang="ko-KR" sz="2900" dirty="0"/>
          </a:p>
          <a:p>
            <a:endParaRPr lang="en-US" altLang="ko-KR" sz="2400" b="0" dirty="0" smtClean="0"/>
          </a:p>
          <a:p>
            <a:endParaRPr lang="en-US" altLang="ko-KR" sz="1200" b="0" dirty="0" smtClean="0"/>
          </a:p>
          <a:p>
            <a:pPr marL="512763" indent="-247650">
              <a:buSzPct val="100000"/>
              <a:buBlip>
                <a:blip r:embed="rId2"/>
              </a:buBlip>
            </a:pPr>
            <a:endParaRPr lang="en-US" altLang="ko-KR" sz="600" dirty="0">
              <a:solidFill>
                <a:srgbClr val="000099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ko-KR" dirty="0" smtClean="0"/>
              <a:t>Knowledge Transfer</a:t>
            </a:r>
            <a:br>
              <a:rPr lang="en-US" altLang="ko-KR" dirty="0" smtClean="0"/>
            </a:br>
            <a:r>
              <a:rPr lang="en-US" altLang="ko-KR" sz="1900" dirty="0" smtClean="0"/>
              <a:t>* </a:t>
            </a:r>
            <a:r>
              <a:rPr lang="en-US" altLang="ko-KR" sz="1900" dirty="0" err="1"/>
              <a:t>Jabodetabek</a:t>
            </a:r>
            <a:r>
              <a:rPr lang="en-US" altLang="ko-KR" sz="1900" dirty="0"/>
              <a:t> Metropolitan: Transfer the management experience of metropolitan </a:t>
            </a:r>
            <a:r>
              <a:rPr lang="en-US" altLang="ko-KR" sz="1900" dirty="0" smtClean="0"/>
              <a:t>area</a:t>
            </a:r>
          </a:p>
          <a:p>
            <a:pPr lvl="1"/>
            <a:endParaRPr lang="en-US" altLang="ko-KR" sz="600" dirty="0"/>
          </a:p>
          <a:p>
            <a:pPr lvl="2"/>
            <a:r>
              <a:rPr lang="en-US" altLang="ko-KR" dirty="0" smtClean="0"/>
              <a:t>Public </a:t>
            </a:r>
            <a:r>
              <a:rPr lang="en-US" altLang="ko-KR" dirty="0"/>
              <a:t>transportation system, urban rail system and satellite cities development</a:t>
            </a:r>
            <a:r>
              <a:rPr lang="en-US" altLang="ko-KR" dirty="0" smtClean="0"/>
              <a:t>.</a:t>
            </a:r>
          </a:p>
          <a:p>
            <a:pPr lvl="2"/>
            <a:endParaRPr lang="en-US" altLang="ko-KR" sz="600" dirty="0"/>
          </a:p>
          <a:p>
            <a:pPr lvl="1">
              <a:lnSpc>
                <a:spcPct val="130000"/>
              </a:lnSpc>
            </a:pPr>
            <a:r>
              <a:rPr lang="en-US" altLang="ko-KR" dirty="0" smtClean="0"/>
              <a:t>Direct </a:t>
            </a:r>
            <a:r>
              <a:rPr lang="en-US" altLang="ko-KR" dirty="0"/>
              <a:t>investment by Korean Companies to construct supporting infrastructure in </a:t>
            </a:r>
            <a:r>
              <a:rPr lang="en-US" altLang="ko-KR" dirty="0" smtClean="0"/>
              <a:t>Indonesia</a:t>
            </a:r>
            <a:br>
              <a:rPr lang="en-US" altLang="ko-KR" dirty="0" smtClean="0"/>
            </a:br>
            <a:r>
              <a:rPr lang="en-US" altLang="ko-KR" sz="1900" dirty="0" smtClean="0"/>
              <a:t>* </a:t>
            </a:r>
            <a:r>
              <a:rPr lang="en-US" altLang="ko-KR" sz="1900" dirty="0"/>
              <a:t>Tourism : Casino, shopping center, recreational resort business, and building cruise </a:t>
            </a:r>
            <a:r>
              <a:rPr lang="en-US" altLang="ko-KR" sz="1900" dirty="0" smtClean="0"/>
              <a:t>ships</a:t>
            </a:r>
            <a:br>
              <a:rPr lang="en-US" altLang="ko-KR" sz="1900" dirty="0" smtClean="0"/>
            </a:br>
            <a:r>
              <a:rPr lang="en-US" altLang="ko-KR" sz="1900" dirty="0" smtClean="0"/>
              <a:t>* </a:t>
            </a:r>
            <a:r>
              <a:rPr lang="en-US" altLang="ko-KR" sz="1900" dirty="0" err="1"/>
              <a:t>Jabodetabek</a:t>
            </a:r>
            <a:r>
              <a:rPr lang="en-US" altLang="ko-KR" sz="1900" dirty="0"/>
              <a:t> Metropolitan : investment in IT industry (</a:t>
            </a:r>
            <a:r>
              <a:rPr lang="en-US" altLang="ko-KR" sz="1900" dirty="0" err="1"/>
              <a:t>ex.Broadband</a:t>
            </a:r>
            <a:r>
              <a:rPr lang="en-US" altLang="ko-KR" sz="1900" dirty="0"/>
              <a:t> installation</a:t>
            </a:r>
            <a:r>
              <a:rPr lang="en-US" altLang="ko-KR" sz="1900" dirty="0" smtClean="0"/>
              <a:t>)</a:t>
            </a:r>
            <a:br>
              <a:rPr lang="en-US" altLang="ko-KR" sz="1900" dirty="0" smtClean="0"/>
            </a:br>
            <a:r>
              <a:rPr lang="en-US" altLang="ko-KR" sz="1900" dirty="0" smtClean="0"/>
              <a:t>* </a:t>
            </a:r>
            <a:r>
              <a:rPr lang="en-US" altLang="ko-KR" sz="1900" dirty="0" err="1"/>
              <a:t>Sunda</a:t>
            </a:r>
            <a:r>
              <a:rPr lang="en-US" altLang="ko-KR" sz="1900" dirty="0"/>
              <a:t> </a:t>
            </a:r>
            <a:r>
              <a:rPr lang="en-US" altLang="ko-KR" sz="1900" dirty="0" smtClean="0"/>
              <a:t>Strait </a:t>
            </a:r>
            <a:r>
              <a:rPr lang="en-US" altLang="ko-KR" sz="1900" dirty="0"/>
              <a:t>Bridge : participation by Korean construction </a:t>
            </a:r>
            <a:r>
              <a:rPr lang="en-US" altLang="ko-KR" sz="1900" dirty="0" smtClean="0"/>
              <a:t>companies</a:t>
            </a:r>
          </a:p>
          <a:p>
            <a:pPr lvl="1"/>
            <a:endParaRPr lang="en-US" altLang="ko-KR" sz="4700" dirty="0"/>
          </a:p>
          <a:p>
            <a:pPr marL="512763" indent="-247650">
              <a:buSzPct val="100000"/>
              <a:buBlip>
                <a:blip r:embed="rId2"/>
              </a:buBlip>
            </a:pPr>
            <a:endParaRPr lang="en-US" altLang="ko-KR" sz="600" dirty="0" smtClean="0">
              <a:solidFill>
                <a:srgbClr val="000099"/>
              </a:solidFill>
            </a:endParaRPr>
          </a:p>
          <a:p>
            <a:pPr marL="512763" indent="-247650">
              <a:buSzPct val="100000"/>
              <a:buBlip>
                <a:blip r:embed="rId2"/>
              </a:buBlip>
            </a:pPr>
            <a:endParaRPr lang="en-US" altLang="ko-KR" sz="600" dirty="0">
              <a:solidFill>
                <a:srgbClr val="000099"/>
              </a:solidFill>
            </a:endParaRP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 err="1"/>
              <a:t>Jabodetabek</a:t>
            </a:r>
            <a:r>
              <a:rPr lang="en-US" altLang="ko-KR" dirty="0"/>
              <a:t> Metropolitan Area can become a more sophisticated and advanced business hub</a:t>
            </a:r>
            <a:r>
              <a:rPr lang="en-US" altLang="ko-KR" dirty="0" smtClean="0"/>
              <a:t>.</a:t>
            </a:r>
          </a:p>
          <a:p>
            <a:pPr lvl="1"/>
            <a:endParaRPr lang="en-US" altLang="ko-KR" sz="600" dirty="0"/>
          </a:p>
          <a:p>
            <a:pPr lvl="1"/>
            <a:r>
              <a:rPr lang="en-US" altLang="ko-KR" dirty="0" smtClean="0"/>
              <a:t>Korea </a:t>
            </a:r>
            <a:r>
              <a:rPr lang="en-US" altLang="ko-KR" dirty="0"/>
              <a:t>can increase its export of construction equipments to </a:t>
            </a:r>
            <a:r>
              <a:rPr lang="en-US" altLang="ko-KR" dirty="0" smtClean="0"/>
              <a:t>Indonesia</a:t>
            </a:r>
            <a:endParaRPr lang="en-US" altLang="ko-KR" dirty="0"/>
          </a:p>
        </p:txBody>
      </p:sp>
      <p:pic>
        <p:nvPicPr>
          <p:cNvPr id="8" name="Picture 6" descr="C:\Users\KIET\Desktop\D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665" y="1514462"/>
            <a:ext cx="8248491" cy="503425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966762" y="1538274"/>
            <a:ext cx="6643734" cy="400110"/>
          </a:xfrm>
          <a:prstGeom prst="rect">
            <a:avLst/>
          </a:prstGeom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altLang="ko-KR" sz="2000" b="1" spc="-7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Plausible Cooperation Area</a:t>
            </a:r>
          </a:p>
        </p:txBody>
      </p:sp>
      <p:pic>
        <p:nvPicPr>
          <p:cNvPr id="10" name="Picture 6" descr="C:\Users\KIET\Desktop\D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36" y="4925839"/>
            <a:ext cx="8248491" cy="503425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980833" y="4949651"/>
            <a:ext cx="6643734" cy="400110"/>
          </a:xfrm>
          <a:prstGeom prst="rect">
            <a:avLst/>
          </a:prstGeom>
          <a:effectLst>
            <a:outerShdw dist="127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altLang="ko-KR" sz="2000" b="1" spc="-7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Expected outcome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III. Expected benefits of Bilateral </a:t>
            </a:r>
            <a:r>
              <a:rPr lang="en-US" altLang="ko-KR" sz="2400" dirty="0" smtClean="0"/>
              <a:t>FTA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Expedite </a:t>
            </a:r>
            <a:r>
              <a:rPr lang="en-US" altLang="ko-KR" dirty="0"/>
              <a:t>trade and lift trade </a:t>
            </a:r>
            <a:r>
              <a:rPr lang="en-US" altLang="ko-KR" dirty="0" smtClean="0"/>
              <a:t>barriers</a:t>
            </a:r>
          </a:p>
          <a:p>
            <a:endParaRPr lang="en-US" altLang="ko-KR" sz="700" dirty="0"/>
          </a:p>
          <a:p>
            <a:pPr lvl="1"/>
            <a:r>
              <a:rPr lang="en-US" altLang="ko-KR" dirty="0" smtClean="0"/>
              <a:t>Eliminate high tariff rates of sensitive list products such as Auto mobiles, Bunker C oil, Synthetic Fibers, Clothing, etc.</a:t>
            </a:r>
            <a:br>
              <a:rPr lang="en-US" altLang="ko-KR" dirty="0" smtClean="0"/>
            </a:br>
            <a:r>
              <a:rPr lang="en-US" altLang="ko-KR" dirty="0" smtClean="0"/>
              <a:t>For reference, about 20% additional increase in trade between Korea and Chile after bilateral FTA</a:t>
            </a:r>
          </a:p>
          <a:p>
            <a:pPr lvl="1"/>
            <a:endParaRPr lang="en-US" altLang="ko-KR" sz="1500" dirty="0"/>
          </a:p>
          <a:p>
            <a:r>
              <a:rPr lang="en-US" altLang="ko-KR" dirty="0" smtClean="0"/>
              <a:t>Diversify </a:t>
            </a:r>
            <a:r>
              <a:rPr lang="en-US" altLang="ko-KR" dirty="0"/>
              <a:t>trade </a:t>
            </a:r>
            <a:r>
              <a:rPr lang="en-US" altLang="ko-KR" dirty="0" smtClean="0"/>
              <a:t>profile</a:t>
            </a:r>
          </a:p>
          <a:p>
            <a:endParaRPr lang="en-US" altLang="ko-KR" sz="700" dirty="0"/>
          </a:p>
          <a:p>
            <a:pPr lvl="1"/>
            <a:r>
              <a:rPr lang="en-US" altLang="ko-KR" dirty="0" smtClean="0"/>
              <a:t>Current concentrated </a:t>
            </a:r>
            <a:r>
              <a:rPr lang="en-US" altLang="ko-KR" dirty="0"/>
              <a:t>trade profile will diversify through bilateral </a:t>
            </a:r>
            <a:r>
              <a:rPr lang="en-US" altLang="ko-KR" dirty="0" smtClean="0"/>
              <a:t>FTA</a:t>
            </a:r>
          </a:p>
          <a:p>
            <a:pPr lvl="1"/>
            <a:endParaRPr lang="en-US" altLang="ko-KR" sz="1500" dirty="0"/>
          </a:p>
          <a:p>
            <a:r>
              <a:rPr lang="en-US" altLang="ko-KR" dirty="0" smtClean="0"/>
              <a:t>Increase </a:t>
            </a:r>
            <a:r>
              <a:rPr lang="en-US" altLang="ko-KR" dirty="0"/>
              <a:t>in </a:t>
            </a:r>
            <a:r>
              <a:rPr lang="en-US" altLang="ko-KR" dirty="0" smtClean="0"/>
              <a:t>Investment</a:t>
            </a:r>
          </a:p>
          <a:p>
            <a:endParaRPr lang="en-US" altLang="ko-KR" sz="700" dirty="0"/>
          </a:p>
          <a:p>
            <a:pPr lvl="1"/>
            <a:r>
              <a:rPr lang="en-US" altLang="ko-KR" dirty="0" smtClean="0"/>
              <a:t>upgrade </a:t>
            </a:r>
            <a:r>
              <a:rPr lang="en-US" altLang="ko-KR" dirty="0"/>
              <a:t>investment conditions with bilateral FTA</a:t>
            </a:r>
          </a:p>
          <a:p>
            <a:pPr lvl="1"/>
            <a:r>
              <a:rPr lang="en-US" altLang="ko-KR" dirty="0" smtClean="0"/>
              <a:t>expansion </a:t>
            </a:r>
            <a:r>
              <a:rPr lang="en-US" altLang="ko-KR" dirty="0"/>
              <a:t>economic cooperation + bilateral trade ⇒ synergy effect on investment</a:t>
            </a:r>
          </a:p>
          <a:p>
            <a:pPr lvl="1"/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KIET\Desktop\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2738" y="3071810"/>
            <a:ext cx="3676650" cy="857250"/>
          </a:xfrm>
          <a:prstGeom prst="rect">
            <a:avLst/>
          </a:prstGeom>
          <a:noFill/>
        </p:spPr>
      </p:pic>
      <p:pic>
        <p:nvPicPr>
          <p:cNvPr id="5" name="Picture 3" descr="C:\Users\KIET\Desktop\영문로고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6072206"/>
            <a:ext cx="3214710" cy="425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827</Words>
  <Application>Microsoft Office PowerPoint</Application>
  <PresentationFormat>화면 슬라이드 쇼(4:3)</PresentationFormat>
  <Paragraphs>168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I. Trade Challenge through Bilateral Economic Partnership</vt:lpstr>
      <vt:lpstr>I. Trade Challenge through Bilateral Economic Partnership</vt:lpstr>
      <vt:lpstr>I. Trade Challenge through Bilateral Economic Partnership</vt:lpstr>
      <vt:lpstr>I. Trade Challenge through Bilateral Economic Partnership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Ⅱ. How to Enhance Korea's Involvement                                        in Indonesian Economic Development</vt:lpstr>
      <vt:lpstr>III. Expected benefits of Bilateral FTA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Bilateral Trade Vision between Indonesia and Korea</dc:title>
  <dc:creator>KIET</dc:creator>
  <cp:lastModifiedBy>KIET</cp:lastModifiedBy>
  <cp:revision>38</cp:revision>
  <dcterms:created xsi:type="dcterms:W3CDTF">2011-04-27T02:06:33Z</dcterms:created>
  <dcterms:modified xsi:type="dcterms:W3CDTF">2011-05-17T02:43:14Z</dcterms:modified>
</cp:coreProperties>
</file>