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8" r:id="rId2"/>
    <p:sldMasterId id="2147483700" r:id="rId3"/>
  </p:sldMasterIdLst>
  <p:notesMasterIdLst>
    <p:notesMasterId r:id="rId37"/>
  </p:notesMasterIdLst>
  <p:handoutMasterIdLst>
    <p:handoutMasterId r:id="rId38"/>
  </p:handoutMasterIdLst>
  <p:sldIdLst>
    <p:sldId id="506" r:id="rId4"/>
    <p:sldId id="484" r:id="rId5"/>
    <p:sldId id="485" r:id="rId6"/>
    <p:sldId id="590" r:id="rId7"/>
    <p:sldId id="593" r:id="rId8"/>
    <p:sldId id="591" r:id="rId9"/>
    <p:sldId id="592" r:id="rId10"/>
    <p:sldId id="587" r:id="rId11"/>
    <p:sldId id="595" r:id="rId12"/>
    <p:sldId id="594" r:id="rId13"/>
    <p:sldId id="596" r:id="rId14"/>
    <p:sldId id="579" r:id="rId15"/>
    <p:sldId id="585" r:id="rId16"/>
    <p:sldId id="586" r:id="rId17"/>
    <p:sldId id="584" r:id="rId18"/>
    <p:sldId id="588" r:id="rId19"/>
    <p:sldId id="597" r:id="rId20"/>
    <p:sldId id="553" r:id="rId21"/>
    <p:sldId id="598" r:id="rId22"/>
    <p:sldId id="600" r:id="rId23"/>
    <p:sldId id="602" r:id="rId24"/>
    <p:sldId id="601" r:id="rId25"/>
    <p:sldId id="605" r:id="rId26"/>
    <p:sldId id="589" r:id="rId27"/>
    <p:sldId id="606" r:id="rId28"/>
    <p:sldId id="610" r:id="rId29"/>
    <p:sldId id="607" r:id="rId30"/>
    <p:sldId id="612" r:id="rId31"/>
    <p:sldId id="611" r:id="rId32"/>
    <p:sldId id="566" r:id="rId33"/>
    <p:sldId id="608" r:id="rId34"/>
    <p:sldId id="609" r:id="rId35"/>
    <p:sldId id="505" r:id="rId36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9471D"/>
    <a:srgbClr val="18414C"/>
    <a:srgbClr val="C7DAEF"/>
    <a:srgbClr val="0B0BAD"/>
    <a:srgbClr val="0E4CA6"/>
    <a:srgbClr val="0099FF"/>
    <a:srgbClr val="404040"/>
    <a:srgbClr val="173E49"/>
    <a:srgbClr val="1E5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62" autoAdjust="0"/>
    <p:restoredTop sz="69476" autoAdjust="0"/>
  </p:normalViewPr>
  <p:slideViewPr>
    <p:cSldViewPr showGuides="1">
      <p:cViewPr>
        <p:scale>
          <a:sx n="100" d="100"/>
          <a:sy n="100" d="100"/>
        </p:scale>
        <p:origin x="-594" y="-228"/>
      </p:cViewPr>
      <p:guideLst>
        <p:guide orient="horz" pos="930"/>
        <p:guide orient="horz" pos="1044"/>
        <p:guide orient="horz" pos="3714"/>
        <p:guide pos="247"/>
        <p:guide pos="5466"/>
        <p:guide/>
        <p:guide pos="447"/>
        <p:guide pos="519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95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51088;&#47308;\&#54620;&#44544;\2011\&#54620;&#51473;&#49464;&#48120;&#45208;\&#51204;&#51088;-&#48516;&#50556;&#48324;%20&#49892;&#51656;&#52509;&#49328;&#52636;(1970-2010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ko-KR" sz="1200" dirty="0" smtClean="0"/>
              <a:t>(b \)</a:t>
            </a:r>
            <a:endParaRPr lang="ko-KR" altLang="en-US" sz="1200" dirty="0"/>
          </a:p>
        </c:rich>
      </c:tx>
      <c:layout>
        <c:manualLayout>
          <c:xMode val="edge"/>
          <c:yMode val="edge"/>
          <c:x val="0.11087205885006124"/>
          <c:y val="4.3385920082953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5437154251464744E-2"/>
          <c:y val="4.5330557586624784E-2"/>
          <c:w val="0.89178021779735528"/>
          <c:h val="0.86792495852116724"/>
        </c:manualLayout>
      </c:layout>
      <c:lineChart>
        <c:grouping val="standard"/>
        <c:varyColors val="0"/>
        <c:ser>
          <c:idx val="0"/>
          <c:order val="0"/>
          <c:tx>
            <c:strRef>
              <c:f>'전자-분야별 실질총산출(1970-2010)'!$G$15:$H$15</c:f>
              <c:strCache>
                <c:ptCount val="1"/>
                <c:pt idx="0">
                  <c:v>총산출</c:v>
                </c:pt>
              </c:strCache>
            </c:strRef>
          </c:tx>
          <c:marker>
            <c:symbol val="none"/>
          </c:marker>
          <c:cat>
            <c:strRef>
              <c:f>'전자-분야별 실질총산출(1970-2010)'!$I$14:$AW$14</c:f>
              <c:strCache>
                <c:ptCount val="41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  <c:pt idx="15">
                  <c:v>85</c:v>
                </c:pt>
                <c:pt idx="16">
                  <c:v>86</c:v>
                </c:pt>
                <c:pt idx="17">
                  <c:v>87</c:v>
                </c:pt>
                <c:pt idx="18">
                  <c:v>88</c:v>
                </c:pt>
                <c:pt idx="19">
                  <c:v>89</c:v>
                </c:pt>
                <c:pt idx="20">
                  <c:v>90</c:v>
                </c:pt>
                <c:pt idx="21">
                  <c:v>91</c:v>
                </c:pt>
                <c:pt idx="22">
                  <c:v>92</c:v>
                </c:pt>
                <c:pt idx="23">
                  <c:v>93</c:v>
                </c:pt>
                <c:pt idx="24">
                  <c:v>94</c:v>
                </c:pt>
                <c:pt idx="25">
                  <c:v>95</c:v>
                </c:pt>
                <c:pt idx="26">
                  <c:v>96</c:v>
                </c:pt>
                <c:pt idx="27">
                  <c:v>97</c:v>
                </c:pt>
                <c:pt idx="28">
                  <c:v>98</c:v>
                </c:pt>
                <c:pt idx="29">
                  <c:v>99</c:v>
                </c:pt>
                <c:pt idx="30">
                  <c:v>00</c:v>
                </c:pt>
                <c:pt idx="31">
                  <c:v>01</c:v>
                </c:pt>
                <c:pt idx="32">
                  <c:v>02</c:v>
                </c:pt>
                <c:pt idx="33">
                  <c:v>03</c:v>
                </c:pt>
                <c:pt idx="34">
                  <c:v>04</c:v>
                </c:pt>
                <c:pt idx="35">
                  <c:v>05</c:v>
                </c:pt>
                <c:pt idx="36">
                  <c:v>06</c:v>
                </c:pt>
                <c:pt idx="37">
                  <c:v>07</c:v>
                </c:pt>
                <c:pt idx="38">
                  <c:v>08</c:v>
                </c:pt>
                <c:pt idx="39">
                  <c:v>09</c:v>
                </c:pt>
                <c:pt idx="40">
                  <c:v>10</c:v>
                </c:pt>
              </c:strCache>
            </c:strRef>
          </c:cat>
          <c:val>
            <c:numRef>
              <c:f>'전자-분야별 실질총산출(1970-2010)'!$I$15:$AW$15</c:f>
              <c:numCache>
                <c:formatCode>General</c:formatCode>
                <c:ptCount val="41"/>
                <c:pt idx="0">
                  <c:v>200.65899999999999</c:v>
                </c:pt>
                <c:pt idx="1">
                  <c:v>298.036</c:v>
                </c:pt>
                <c:pt idx="2">
                  <c:v>503.00700000000001</c:v>
                </c:pt>
                <c:pt idx="3">
                  <c:v>905.76900000000001</c:v>
                </c:pt>
                <c:pt idx="4">
                  <c:v>1257.9269999999999</c:v>
                </c:pt>
                <c:pt idx="5">
                  <c:v>1206.037</c:v>
                </c:pt>
                <c:pt idx="6">
                  <c:v>1856.1959999999999</c:v>
                </c:pt>
                <c:pt idx="7">
                  <c:v>2157.7220000000002</c:v>
                </c:pt>
                <c:pt idx="8">
                  <c:v>3052.8690000000001</c:v>
                </c:pt>
                <c:pt idx="9">
                  <c:v>3752.5050000000001</c:v>
                </c:pt>
                <c:pt idx="10">
                  <c:v>3602.4380000000001</c:v>
                </c:pt>
                <c:pt idx="11">
                  <c:v>4423.54</c:v>
                </c:pt>
                <c:pt idx="12">
                  <c:v>4640.0690000000004</c:v>
                </c:pt>
                <c:pt idx="13">
                  <c:v>6090.1</c:v>
                </c:pt>
                <c:pt idx="14">
                  <c:v>7943.4179999999997</c:v>
                </c:pt>
                <c:pt idx="15">
                  <c:v>8076.5209999999997</c:v>
                </c:pt>
                <c:pt idx="16">
                  <c:v>12211.817999999999</c:v>
                </c:pt>
                <c:pt idx="17">
                  <c:v>17199.37</c:v>
                </c:pt>
                <c:pt idx="18">
                  <c:v>21580.899000000001</c:v>
                </c:pt>
                <c:pt idx="19">
                  <c:v>21719.679</c:v>
                </c:pt>
                <c:pt idx="20">
                  <c:v>24112.133000000002</c:v>
                </c:pt>
                <c:pt idx="21">
                  <c:v>22031.145</c:v>
                </c:pt>
                <c:pt idx="22">
                  <c:v>22741</c:v>
                </c:pt>
                <c:pt idx="23">
                  <c:v>25839.786</c:v>
                </c:pt>
                <c:pt idx="24">
                  <c:v>31635.757000000001</c:v>
                </c:pt>
                <c:pt idx="25">
                  <c:v>37145.455999999998</c:v>
                </c:pt>
                <c:pt idx="26">
                  <c:v>41534.51</c:v>
                </c:pt>
                <c:pt idx="27">
                  <c:v>43761.163</c:v>
                </c:pt>
                <c:pt idx="28">
                  <c:v>56587.101999999999</c:v>
                </c:pt>
                <c:pt idx="29">
                  <c:v>82148.926999999996</c:v>
                </c:pt>
                <c:pt idx="30">
                  <c:v>78647.228000000003</c:v>
                </c:pt>
                <c:pt idx="31">
                  <c:v>79437.577000000005</c:v>
                </c:pt>
                <c:pt idx="32">
                  <c:v>103358.265</c:v>
                </c:pt>
                <c:pt idx="33">
                  <c:v>122241.891</c:v>
                </c:pt>
                <c:pt idx="34">
                  <c:v>147271.78899999999</c:v>
                </c:pt>
                <c:pt idx="35">
                  <c:v>158908.53700000001</c:v>
                </c:pt>
                <c:pt idx="36">
                  <c:v>185137.77799999999</c:v>
                </c:pt>
                <c:pt idx="37">
                  <c:v>211302.34400000001</c:v>
                </c:pt>
                <c:pt idx="38">
                  <c:v>228166.93799999999</c:v>
                </c:pt>
                <c:pt idx="39">
                  <c:v>245831.94</c:v>
                </c:pt>
                <c:pt idx="40">
                  <c:v>289062.201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745280"/>
        <c:axId val="173747200"/>
      </c:lineChart>
      <c:catAx>
        <c:axId val="173745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73747200"/>
        <c:crosses val="autoZero"/>
        <c:auto val="1"/>
        <c:lblAlgn val="ctr"/>
        <c:lblOffset val="100"/>
        <c:noMultiLvlLbl val="0"/>
      </c:catAx>
      <c:valAx>
        <c:axId val="173747200"/>
        <c:scaling>
          <c:orientation val="minMax"/>
          <c:max val="300000"/>
        </c:scaling>
        <c:delete val="0"/>
        <c:axPos val="l"/>
        <c:majorGridlines>
          <c:spPr>
            <a:ln w="12700">
              <a:solidFill>
                <a:sysClr val="windowText" lastClr="000000">
                  <a:tint val="75000"/>
                  <a:shade val="95000"/>
                  <a:satMod val="105000"/>
                </a:sys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spPr>
          <a:ln w="12700">
            <a:prstDash val="sysDot"/>
          </a:ln>
        </c:spPr>
        <c:txPr>
          <a:bodyPr/>
          <a:lstStyle/>
          <a:p>
            <a:pPr>
              <a:defRPr b="1"/>
            </a:pPr>
            <a:endParaRPr lang="ko-KR"/>
          </a:p>
        </c:txPr>
        <c:crossAx val="1737452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715172278636287E-2"/>
          <c:y val="3.2882035578885978E-2"/>
          <c:w val="0.70942811396923278"/>
          <c:h val="0.83886191309419678"/>
        </c:manualLayout>
      </c:layout>
      <c:lineChart>
        <c:grouping val="standard"/>
        <c:varyColors val="0"/>
        <c:ser>
          <c:idx val="0"/>
          <c:order val="0"/>
          <c:tx>
            <c:strRef>
              <c:f>전자수출입!$C$44</c:f>
              <c:strCache>
                <c:ptCount val="1"/>
                <c:pt idx="0">
                  <c:v>ICT Total</c:v>
                </c:pt>
              </c:strCache>
            </c:strRef>
          </c:tx>
          <c:marker>
            <c:symbol val="square"/>
            <c:size val="5"/>
          </c:marker>
          <c:cat>
            <c:strRef>
              <c:f>전자수출입!$D$43:$AA$43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전자수출입!$D$44:$AA$44</c:f>
              <c:numCache>
                <c:formatCode>0.0_ </c:formatCode>
                <c:ptCount val="24"/>
                <c:pt idx="0">
                  <c:v>172.54</c:v>
                </c:pt>
                <c:pt idx="1">
                  <c:v>193.56</c:v>
                </c:pt>
                <c:pt idx="2">
                  <c:v>207.69</c:v>
                </c:pt>
                <c:pt idx="3">
                  <c:v>233.39</c:v>
                </c:pt>
                <c:pt idx="4">
                  <c:v>304.93</c:v>
                </c:pt>
                <c:pt idx="5">
                  <c:v>430.98</c:v>
                </c:pt>
                <c:pt idx="6">
                  <c:v>407.1</c:v>
                </c:pt>
                <c:pt idx="7">
                  <c:v>409.2</c:v>
                </c:pt>
                <c:pt idx="8">
                  <c:v>382.29</c:v>
                </c:pt>
                <c:pt idx="9">
                  <c:v>514.61</c:v>
                </c:pt>
                <c:pt idx="10">
                  <c:v>665.55</c:v>
                </c:pt>
                <c:pt idx="11">
                  <c:v>517.42999999999995</c:v>
                </c:pt>
                <c:pt idx="12">
                  <c:v>611.71</c:v>
                </c:pt>
                <c:pt idx="13">
                  <c:v>746.61</c:v>
                </c:pt>
                <c:pt idx="14">
                  <c:v>966.5</c:v>
                </c:pt>
                <c:pt idx="15">
                  <c:v>1027.04</c:v>
                </c:pt>
                <c:pt idx="16">
                  <c:v>1147.05</c:v>
                </c:pt>
                <c:pt idx="17">
                  <c:v>1249.06</c:v>
                </c:pt>
                <c:pt idx="18">
                  <c:v>1235.67</c:v>
                </c:pt>
                <c:pt idx="19">
                  <c:v>1180.56</c:v>
                </c:pt>
                <c:pt idx="20">
                  <c:v>1500.39</c:v>
                </c:pt>
                <c:pt idx="21">
                  <c:v>1527.26</c:v>
                </c:pt>
                <c:pt idx="22">
                  <c:v>1509.59</c:v>
                </c:pt>
                <c:pt idx="23">
                  <c:v>1654.33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전자수출입!$C$45</c:f>
              <c:strCache>
                <c:ptCount val="1"/>
                <c:pt idx="0">
                  <c:v>Semiconductor</c:v>
                </c:pt>
              </c:strCache>
            </c:strRef>
          </c:tx>
          <c:marker>
            <c:symbol val="circle"/>
            <c:size val="5"/>
            <c:spPr>
              <a:noFill/>
            </c:spPr>
          </c:marker>
          <c:cat>
            <c:strRef>
              <c:f>전자수출입!$D$43:$AA$43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전자수출입!$D$45:$AA$45</c:f>
              <c:numCache>
                <c:formatCode>0.0_ </c:formatCode>
                <c:ptCount val="24"/>
                <c:pt idx="0">
                  <c:v>45.41</c:v>
                </c:pt>
                <c:pt idx="1">
                  <c:v>56.6</c:v>
                </c:pt>
                <c:pt idx="2">
                  <c:v>68.040000000000006</c:v>
                </c:pt>
                <c:pt idx="3">
                  <c:v>70.260000000000005</c:v>
                </c:pt>
                <c:pt idx="4">
                  <c:v>106.36</c:v>
                </c:pt>
                <c:pt idx="5">
                  <c:v>176.95</c:v>
                </c:pt>
                <c:pt idx="6">
                  <c:v>152.37</c:v>
                </c:pt>
                <c:pt idx="7">
                  <c:v>171.62</c:v>
                </c:pt>
                <c:pt idx="8">
                  <c:v>170.08</c:v>
                </c:pt>
                <c:pt idx="9">
                  <c:v>188.5</c:v>
                </c:pt>
                <c:pt idx="10">
                  <c:v>260.06</c:v>
                </c:pt>
                <c:pt idx="11">
                  <c:v>142.59</c:v>
                </c:pt>
                <c:pt idx="12">
                  <c:v>166.31</c:v>
                </c:pt>
                <c:pt idx="13">
                  <c:v>195.35</c:v>
                </c:pt>
                <c:pt idx="14">
                  <c:v>265.16000000000003</c:v>
                </c:pt>
                <c:pt idx="15">
                  <c:v>299.86</c:v>
                </c:pt>
                <c:pt idx="16">
                  <c:v>373.6</c:v>
                </c:pt>
                <c:pt idx="17">
                  <c:v>390.45</c:v>
                </c:pt>
                <c:pt idx="18">
                  <c:v>327.93</c:v>
                </c:pt>
                <c:pt idx="19">
                  <c:v>310.42</c:v>
                </c:pt>
                <c:pt idx="20">
                  <c:v>507.07</c:v>
                </c:pt>
                <c:pt idx="21">
                  <c:v>501.46</c:v>
                </c:pt>
                <c:pt idx="22">
                  <c:v>504.3</c:v>
                </c:pt>
                <c:pt idx="23">
                  <c:v>571.42999999999995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전자수출입!$C$46</c:f>
              <c:strCache>
                <c:ptCount val="1"/>
                <c:pt idx="0">
                  <c:v>Display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tar"/>
            <c:size val="5"/>
            <c:spPr>
              <a:ln>
                <a:solidFill>
                  <a:schemeClr val="tx1"/>
                </a:solidFill>
              </a:ln>
            </c:spPr>
          </c:marker>
          <c:cat>
            <c:strRef>
              <c:f>전자수출입!$D$43:$AA$43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전자수출입!$D$46:$AA$46</c:f>
              <c:numCache>
                <c:formatCode>0.0_ </c:formatCode>
                <c:ptCount val="24"/>
                <c:pt idx="0">
                  <c:v>0.28000000000000003</c:v>
                </c:pt>
                <c:pt idx="1">
                  <c:v>0.37</c:v>
                </c:pt>
                <c:pt idx="2">
                  <c:v>0.49</c:v>
                </c:pt>
                <c:pt idx="3">
                  <c:v>0.63</c:v>
                </c:pt>
                <c:pt idx="4">
                  <c:v>0.95</c:v>
                </c:pt>
                <c:pt idx="5">
                  <c:v>1.41</c:v>
                </c:pt>
                <c:pt idx="6">
                  <c:v>2.81</c:v>
                </c:pt>
                <c:pt idx="7">
                  <c:v>7.02</c:v>
                </c:pt>
                <c:pt idx="8">
                  <c:v>10.75</c:v>
                </c:pt>
                <c:pt idx="9">
                  <c:v>23.8</c:v>
                </c:pt>
                <c:pt idx="10">
                  <c:v>2.64</c:v>
                </c:pt>
                <c:pt idx="11">
                  <c:v>1.96</c:v>
                </c:pt>
                <c:pt idx="12">
                  <c:v>2.33</c:v>
                </c:pt>
                <c:pt idx="13">
                  <c:v>7.06</c:v>
                </c:pt>
                <c:pt idx="14">
                  <c:v>12.54</c:v>
                </c:pt>
                <c:pt idx="15">
                  <c:v>47</c:v>
                </c:pt>
                <c:pt idx="16">
                  <c:v>122.6</c:v>
                </c:pt>
                <c:pt idx="17">
                  <c:v>167.23</c:v>
                </c:pt>
                <c:pt idx="18">
                  <c:v>183.97</c:v>
                </c:pt>
                <c:pt idx="19">
                  <c:v>251.23</c:v>
                </c:pt>
                <c:pt idx="20">
                  <c:v>319.25</c:v>
                </c:pt>
                <c:pt idx="21">
                  <c:v>301.63</c:v>
                </c:pt>
                <c:pt idx="22">
                  <c:v>301.35000000000002</c:v>
                </c:pt>
                <c:pt idx="23">
                  <c:v>273.83999999999997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전자수출입!$C$47</c:f>
              <c:strCache>
                <c:ptCount val="1"/>
                <c:pt idx="0">
                  <c:v>Mobile telecommunication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전자수출입!$D$43:$AA$43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전자수출입!$D$47:$AA$47</c:f>
              <c:numCache>
                <c:formatCode>0.0_ </c:formatCode>
                <c:ptCount val="24"/>
                <c:pt idx="0">
                  <c:v>5.52</c:v>
                </c:pt>
                <c:pt idx="1">
                  <c:v>6.31</c:v>
                </c:pt>
                <c:pt idx="2">
                  <c:v>7.62</c:v>
                </c:pt>
                <c:pt idx="3">
                  <c:v>9.99</c:v>
                </c:pt>
                <c:pt idx="4">
                  <c:v>12.98</c:v>
                </c:pt>
                <c:pt idx="5">
                  <c:v>14.83</c:v>
                </c:pt>
                <c:pt idx="6">
                  <c:v>12.29</c:v>
                </c:pt>
                <c:pt idx="7">
                  <c:v>18.170000000000002</c:v>
                </c:pt>
                <c:pt idx="8">
                  <c:v>25.6</c:v>
                </c:pt>
                <c:pt idx="9">
                  <c:v>52.15</c:v>
                </c:pt>
                <c:pt idx="10">
                  <c:v>78.819999999999993</c:v>
                </c:pt>
                <c:pt idx="11">
                  <c:v>98.54</c:v>
                </c:pt>
                <c:pt idx="12">
                  <c:v>136.19</c:v>
                </c:pt>
                <c:pt idx="13">
                  <c:v>186.97</c:v>
                </c:pt>
                <c:pt idx="14">
                  <c:v>262.23</c:v>
                </c:pt>
                <c:pt idx="15">
                  <c:v>274.95</c:v>
                </c:pt>
                <c:pt idx="16">
                  <c:v>270.18</c:v>
                </c:pt>
                <c:pt idx="17">
                  <c:v>304.58</c:v>
                </c:pt>
                <c:pt idx="18">
                  <c:v>357.13</c:v>
                </c:pt>
                <c:pt idx="19">
                  <c:v>309.86</c:v>
                </c:pt>
                <c:pt idx="20">
                  <c:v>276.20999999999998</c:v>
                </c:pt>
                <c:pt idx="21">
                  <c:v>273.25</c:v>
                </c:pt>
                <c:pt idx="22">
                  <c:v>227.51</c:v>
                </c:pt>
                <c:pt idx="23">
                  <c:v>275.77999999999997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3952640"/>
        <c:axId val="245332224"/>
      </c:lineChart>
      <c:catAx>
        <c:axId val="2439526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245332224"/>
        <c:crosses val="autoZero"/>
        <c:auto val="1"/>
        <c:lblAlgn val="ctr"/>
        <c:lblOffset val="100"/>
        <c:noMultiLvlLbl val="0"/>
      </c:catAx>
      <c:valAx>
        <c:axId val="245332224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  <a:prstDash val="sysDot"/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ko-KR" dirty="0" smtClean="0"/>
                  <a:t>(100m </a:t>
                </a:r>
                <a:r>
                  <a:rPr lang="en-US" altLang="ko-KR" dirty="0"/>
                  <a:t>$)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8.0255357957136356E-2"/>
              <c:y val="2.8892534266550012E-2"/>
            </c:manualLayout>
          </c:layout>
          <c:overlay val="0"/>
        </c:title>
        <c:numFmt formatCode="0_ " sourceLinked="0"/>
        <c:majorTickMark val="none"/>
        <c:minorTickMark val="none"/>
        <c:tickLblPos val="nextTo"/>
        <c:txPr>
          <a:bodyPr/>
          <a:lstStyle/>
          <a:p>
            <a:pPr>
              <a:defRPr sz="1200" b="0"/>
            </a:pPr>
            <a:endParaRPr lang="ko-KR"/>
          </a:p>
        </c:txPr>
        <c:crossAx val="243952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77553655230205"/>
          <c:y val="0.17646532395909739"/>
          <c:w val="0.21118084744875029"/>
          <c:h val="0.58600464091986804"/>
        </c:manualLayout>
      </c:layout>
      <c:overlay val="0"/>
      <c:txPr>
        <a:bodyPr/>
        <a:lstStyle/>
        <a:p>
          <a:pPr>
            <a:defRPr sz="1150"/>
          </a:pPr>
          <a:endParaRPr lang="ko-K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729468867622761E-2"/>
          <c:y val="3.5453941914195777E-2"/>
          <c:w val="0.74243651429275115"/>
          <c:h val="0.85049072830291583"/>
        </c:manualLayout>
      </c:layout>
      <c:lineChart>
        <c:grouping val="standard"/>
        <c:varyColors val="0"/>
        <c:ser>
          <c:idx val="0"/>
          <c:order val="0"/>
          <c:tx>
            <c:strRef>
              <c:f>전자수출입!$C$65</c:f>
              <c:strCache>
                <c:ptCount val="1"/>
                <c:pt idx="0">
                  <c:v>Mobile Telecomm</c:v>
                </c:pt>
              </c:strCache>
            </c:strRef>
          </c:tx>
          <c:cat>
            <c:strRef>
              <c:f>전자수출입!$D$64:$AA$64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전자수출입!$D$65:$AA$65</c:f>
              <c:numCache>
                <c:formatCode>0.00_ </c:formatCode>
                <c:ptCount val="24"/>
                <c:pt idx="0">
                  <c:v>0.17948717948717949</c:v>
                </c:pt>
                <c:pt idx="1">
                  <c:v>9.0751944684528948E-2</c:v>
                </c:pt>
                <c:pt idx="2">
                  <c:v>0.1091703056768559</c:v>
                </c:pt>
                <c:pt idx="3">
                  <c:v>0.14959723820483314</c:v>
                </c:pt>
                <c:pt idx="4">
                  <c:v>6.7873303167420809E-2</c:v>
                </c:pt>
                <c:pt idx="5">
                  <c:v>8.2481751824817512E-2</c:v>
                </c:pt>
                <c:pt idx="6">
                  <c:v>-0.10942028985507246</c:v>
                </c:pt>
                <c:pt idx="7">
                  <c:v>0.21214142761841229</c:v>
                </c:pt>
                <c:pt idx="8">
                  <c:v>0.48664343786295006</c:v>
                </c:pt>
                <c:pt idx="9">
                  <c:v>0.55485986881335714</c:v>
                </c:pt>
                <c:pt idx="10">
                  <c:v>0.62750361346272976</c:v>
                </c:pt>
                <c:pt idx="11">
                  <c:v>0.70219381585766105</c:v>
                </c:pt>
                <c:pt idx="12">
                  <c:v>0.75717695632539839</c:v>
                </c:pt>
                <c:pt idx="13">
                  <c:v>0.79735640471040614</c:v>
                </c:pt>
                <c:pt idx="14">
                  <c:v>0.81750762406431943</c:v>
                </c:pt>
                <c:pt idx="15">
                  <c:v>0.81263803276527014</c:v>
                </c:pt>
                <c:pt idx="16">
                  <c:v>0.76317420954742721</c:v>
                </c:pt>
                <c:pt idx="17">
                  <c:v>0.7647604148560172</c:v>
                </c:pt>
                <c:pt idx="18">
                  <c:v>0.75274226399352162</c:v>
                </c:pt>
                <c:pt idx="19">
                  <c:v>0.75548127584839386</c:v>
                </c:pt>
                <c:pt idx="20">
                  <c:v>0.65986598960367782</c:v>
                </c:pt>
                <c:pt idx="21">
                  <c:v>0.5757453434058013</c:v>
                </c:pt>
                <c:pt idx="22">
                  <c:v>0.64463078758087256</c:v>
                </c:pt>
                <c:pt idx="23">
                  <c:v>0.66584113560857749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전자수출입!$C$66</c:f>
              <c:strCache>
                <c:ptCount val="1"/>
                <c:pt idx="0">
                  <c:v>Consumer</c:v>
                </c:pt>
              </c:strCache>
            </c:strRef>
          </c:tx>
          <c:cat>
            <c:strRef>
              <c:f>전자수출입!$D$64:$AA$64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전자수출입!$D$66:$AA$66</c:f>
              <c:numCache>
                <c:formatCode>0.00_ </c:formatCode>
                <c:ptCount val="24"/>
                <c:pt idx="0">
                  <c:v>0.73541223718403026</c:v>
                </c:pt>
                <c:pt idx="1">
                  <c:v>0.7189309576837416</c:v>
                </c:pt>
                <c:pt idx="2">
                  <c:v>0.71083529017108349</c:v>
                </c:pt>
                <c:pt idx="3">
                  <c:v>0.68028345143809921</c:v>
                </c:pt>
                <c:pt idx="4">
                  <c:v>0.66470747807215846</c:v>
                </c:pt>
                <c:pt idx="5">
                  <c:v>0.61521756615458856</c:v>
                </c:pt>
                <c:pt idx="6">
                  <c:v>0.67382380802020836</c:v>
                </c:pt>
                <c:pt idx="7">
                  <c:v>0.64583139264089429</c:v>
                </c:pt>
                <c:pt idx="8">
                  <c:v>0.74361529836800799</c:v>
                </c:pt>
                <c:pt idx="9">
                  <c:v>0.68636546994755954</c:v>
                </c:pt>
                <c:pt idx="10">
                  <c:v>0.62331838565022424</c:v>
                </c:pt>
                <c:pt idx="11">
                  <c:v>0.58891984920504836</c:v>
                </c:pt>
                <c:pt idx="12">
                  <c:v>0.56304474142940153</c:v>
                </c:pt>
                <c:pt idx="13">
                  <c:v>0.56577885391444716</c:v>
                </c:pt>
                <c:pt idx="14">
                  <c:v>0.59078076074123509</c:v>
                </c:pt>
                <c:pt idx="15">
                  <c:v>0.5548482919584129</c:v>
                </c:pt>
                <c:pt idx="16">
                  <c:v>0.53820949159708276</c:v>
                </c:pt>
                <c:pt idx="17">
                  <c:v>0.49413269562315776</c:v>
                </c:pt>
                <c:pt idx="18">
                  <c:v>0.45356176735798015</c:v>
                </c:pt>
                <c:pt idx="19">
                  <c:v>0.44190380617876857</c:v>
                </c:pt>
                <c:pt idx="20">
                  <c:v>0.49719626168224301</c:v>
                </c:pt>
                <c:pt idx="21">
                  <c:v>0.49593130927661483</c:v>
                </c:pt>
                <c:pt idx="22">
                  <c:v>0.46357002200857178</c:v>
                </c:pt>
                <c:pt idx="23">
                  <c:v>0.50983972408196387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전자수출입!$C$67</c:f>
              <c:strCache>
                <c:ptCount val="1"/>
                <c:pt idx="0">
                  <c:v>PC</c:v>
                </c:pt>
              </c:strCache>
            </c:strRef>
          </c:tx>
          <c:cat>
            <c:strRef>
              <c:f>전자수출입!$D$64:$AA$64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전자수출입!$D$67:$AA$67</c:f>
              <c:numCache>
                <c:formatCode>0.00_ </c:formatCode>
                <c:ptCount val="24"/>
                <c:pt idx="0">
                  <c:v>0.19447047797563261</c:v>
                </c:pt>
                <c:pt idx="1">
                  <c:v>0.18307463321284287</c:v>
                </c:pt>
                <c:pt idx="2">
                  <c:v>0.27744165946413135</c:v>
                </c:pt>
                <c:pt idx="3">
                  <c:v>0.28959627329192544</c:v>
                </c:pt>
                <c:pt idx="4">
                  <c:v>0.16296549367953536</c:v>
                </c:pt>
                <c:pt idx="5">
                  <c:v>0.16822660098522169</c:v>
                </c:pt>
                <c:pt idx="6">
                  <c:v>0.13061477954874767</c:v>
                </c:pt>
                <c:pt idx="7">
                  <c:v>0.21425085407515862</c:v>
                </c:pt>
                <c:pt idx="8">
                  <c:v>0.40813051618079699</c:v>
                </c:pt>
                <c:pt idx="9">
                  <c:v>0.39060939060939059</c:v>
                </c:pt>
                <c:pt idx="10">
                  <c:v>0.30105859945962704</c:v>
                </c:pt>
                <c:pt idx="11">
                  <c:v>0.30695025569502554</c:v>
                </c:pt>
                <c:pt idx="12">
                  <c:v>0.38978682274606669</c:v>
                </c:pt>
                <c:pt idx="13">
                  <c:v>0.45062714901448014</c:v>
                </c:pt>
                <c:pt idx="14">
                  <c:v>0.4596368596027619</c:v>
                </c:pt>
                <c:pt idx="15">
                  <c:v>0.28840010951902895</c:v>
                </c:pt>
                <c:pt idx="16">
                  <c:v>0.1638517421683402</c:v>
                </c:pt>
                <c:pt idx="17">
                  <c:v>0.1650354370570368</c:v>
                </c:pt>
                <c:pt idx="18">
                  <c:v>4.7698334965719881E-2</c:v>
                </c:pt>
                <c:pt idx="19">
                  <c:v>-1.184169523215955E-3</c:v>
                </c:pt>
                <c:pt idx="20">
                  <c:v>-8.5611113897387028E-2</c:v>
                </c:pt>
                <c:pt idx="21">
                  <c:v>-7.6504110141711629E-2</c:v>
                </c:pt>
                <c:pt idx="22">
                  <c:v>-5.6948623648723946E-2</c:v>
                </c:pt>
                <c:pt idx="23">
                  <c:v>-8.1573498964803315E-2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전자수출입!$C$68</c:f>
              <c:strCache>
                <c:ptCount val="1"/>
                <c:pt idx="0">
                  <c:v>Semiconductor</c:v>
                </c:pt>
              </c:strCache>
            </c:strRef>
          </c:tx>
          <c:cat>
            <c:strRef>
              <c:f>전자수출입!$D$64:$AA$64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전자수출입!$D$68:$AA$68</c:f>
              <c:numCache>
                <c:formatCode>0.00_ </c:formatCode>
                <c:ptCount val="24"/>
                <c:pt idx="0">
                  <c:v>3.6403058313363004E-2</c:v>
                </c:pt>
                <c:pt idx="1">
                  <c:v>7.9122974261201143E-2</c:v>
                </c:pt>
                <c:pt idx="2">
                  <c:v>0.11267375306623058</c:v>
                </c:pt>
                <c:pt idx="3">
                  <c:v>0.16440172356645674</c:v>
                </c:pt>
                <c:pt idx="4">
                  <c:v>0.24667409013655278</c:v>
                </c:pt>
                <c:pt idx="5">
                  <c:v>0.32333694798638896</c:v>
                </c:pt>
                <c:pt idx="6">
                  <c:v>0.18295097240013974</c:v>
                </c:pt>
                <c:pt idx="7">
                  <c:v>0.14264789107493592</c:v>
                </c:pt>
                <c:pt idx="8">
                  <c:v>0.16286065910023245</c:v>
                </c:pt>
                <c:pt idx="9">
                  <c:v>7.9950729038356871E-2</c:v>
                </c:pt>
                <c:pt idx="10">
                  <c:v>0.13244355418145398</c:v>
                </c:pt>
                <c:pt idx="11">
                  <c:v>-4.3212775951150778E-2</c:v>
                </c:pt>
                <c:pt idx="12">
                  <c:v>-2.4774972879467557E-2</c:v>
                </c:pt>
                <c:pt idx="13">
                  <c:v>-4.3878325135207889E-2</c:v>
                </c:pt>
                <c:pt idx="14">
                  <c:v>5.7805082379223681E-2</c:v>
                </c:pt>
                <c:pt idx="15">
                  <c:v>8.8045864402474652E-2</c:v>
                </c:pt>
                <c:pt idx="16">
                  <c:v>0.14245523905631241</c:v>
                </c:pt>
                <c:pt idx="17">
                  <c:v>0.11777504222610288</c:v>
                </c:pt>
                <c:pt idx="18">
                  <c:v>1.1957846661832097E-2</c:v>
                </c:pt>
                <c:pt idx="19">
                  <c:v>7.6688286913391829E-2</c:v>
                </c:pt>
                <c:pt idx="20">
                  <c:v>0.23911343531596696</c:v>
                </c:pt>
                <c:pt idx="21">
                  <c:v>0.21376272253083059</c:v>
                </c:pt>
                <c:pt idx="22">
                  <c:v>0.22000193535900911</c:v>
                </c:pt>
                <c:pt idx="23">
                  <c:v>0.24546108410889039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전자수출입!$C$69</c:f>
              <c:strCache>
                <c:ptCount val="1"/>
                <c:pt idx="0">
                  <c:v>Display</c:v>
                </c:pt>
              </c:strCache>
            </c:strRef>
          </c:tx>
          <c:cat>
            <c:strRef>
              <c:f>전자수출입!$D$64:$AA$64</c:f>
              <c:strCache>
                <c:ptCount val="24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00</c:v>
                </c:pt>
                <c:pt idx="11">
                  <c:v>01</c:v>
                </c:pt>
                <c:pt idx="12">
                  <c:v>02</c:v>
                </c:pt>
                <c:pt idx="13">
                  <c:v>03</c:v>
                </c:pt>
                <c:pt idx="14">
                  <c:v>04</c:v>
                </c:pt>
                <c:pt idx="15">
                  <c:v>05</c:v>
                </c:pt>
                <c:pt idx="16">
                  <c:v>06</c:v>
                </c:pt>
                <c:pt idx="17">
                  <c:v>07</c:v>
                </c:pt>
                <c:pt idx="18">
                  <c:v>08</c:v>
                </c:pt>
                <c:pt idx="19">
                  <c:v>09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</c:strCache>
            </c:strRef>
          </c:cat>
          <c:val>
            <c:numRef>
              <c:f>전자수출입!$D$69:$AA$69</c:f>
              <c:numCache>
                <c:formatCode>0.00_ </c:formatCode>
                <c:ptCount val="24"/>
                <c:pt idx="0">
                  <c:v>0.14285714285714285</c:v>
                </c:pt>
                <c:pt idx="1">
                  <c:v>-8.6419753086419748E-2</c:v>
                </c:pt>
                <c:pt idx="2">
                  <c:v>6.5217391304347824E-2</c:v>
                </c:pt>
                <c:pt idx="3">
                  <c:v>0.16666666666666666</c:v>
                </c:pt>
                <c:pt idx="4">
                  <c:v>-4.5226130653266333E-2</c:v>
                </c:pt>
                <c:pt idx="5">
                  <c:v>0.20512820512820512</c:v>
                </c:pt>
                <c:pt idx="6">
                  <c:v>0.6195965417867435</c:v>
                </c:pt>
                <c:pt idx="7">
                  <c:v>0.76160602258469257</c:v>
                </c:pt>
                <c:pt idx="8">
                  <c:v>0.70906200317965029</c:v>
                </c:pt>
                <c:pt idx="9">
                  <c:v>0.7258883248730964</c:v>
                </c:pt>
                <c:pt idx="10">
                  <c:v>-0.21893491124260356</c:v>
                </c:pt>
                <c:pt idx="11">
                  <c:v>-0.15517241379310345</c:v>
                </c:pt>
                <c:pt idx="12">
                  <c:v>-0.18956521739130436</c:v>
                </c:pt>
                <c:pt idx="13">
                  <c:v>0.14424635332252836</c:v>
                </c:pt>
                <c:pt idx="14">
                  <c:v>0.24652087475149106</c:v>
                </c:pt>
                <c:pt idx="15">
                  <c:v>0.71532846715328469</c:v>
                </c:pt>
                <c:pt idx="16">
                  <c:v>0.86691030912136435</c:v>
                </c:pt>
                <c:pt idx="17">
                  <c:v>0.72419837096607897</c:v>
                </c:pt>
                <c:pt idx="18">
                  <c:v>0.69815848986938667</c:v>
                </c:pt>
                <c:pt idx="19">
                  <c:v>0.76048491643600435</c:v>
                </c:pt>
                <c:pt idx="20">
                  <c:v>0.76703381856423314</c:v>
                </c:pt>
                <c:pt idx="21">
                  <c:v>0.76206332515480779</c:v>
                </c:pt>
                <c:pt idx="22">
                  <c:v>0.78625411220769981</c:v>
                </c:pt>
                <c:pt idx="23">
                  <c:v>0.79974368242910188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3110784"/>
        <c:axId val="308197248"/>
      </c:lineChart>
      <c:catAx>
        <c:axId val="303110784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b="1"/>
            </a:pPr>
            <a:endParaRPr lang="ko-KR"/>
          </a:p>
        </c:txPr>
        <c:crossAx val="308197248"/>
        <c:crosses val="autoZero"/>
        <c:auto val="1"/>
        <c:lblAlgn val="ctr"/>
        <c:lblOffset val="100"/>
        <c:noMultiLvlLbl val="0"/>
      </c:catAx>
      <c:valAx>
        <c:axId val="308197248"/>
        <c:scaling>
          <c:orientation val="minMax"/>
        </c:scaling>
        <c:delete val="0"/>
        <c:axPos val="l"/>
        <c:majorGridlines/>
        <c:numFmt formatCode="0.0_ 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303110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197886075051426"/>
          <c:y val="0.13824852794133985"/>
          <c:w val="0.21606426899340286"/>
          <c:h val="0.4563687999313207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680868240812017E-2"/>
          <c:y val="4.2214903745396888E-2"/>
          <c:w val="0.70696322581947013"/>
          <c:h val="0.86253166072872067"/>
        </c:manualLayout>
      </c:layout>
      <c:lineChart>
        <c:grouping val="standard"/>
        <c:varyColors val="0"/>
        <c:ser>
          <c:idx val="0"/>
          <c:order val="0"/>
          <c:tx>
            <c:strRef>
              <c:f>'FPD 점유율'!$B$107</c:f>
              <c:strCache>
                <c:ptCount val="1"/>
                <c:pt idx="0">
                  <c:v>korea </c:v>
                </c:pt>
              </c:strCache>
            </c:strRef>
          </c:tx>
          <c:spPr>
            <a:ln>
              <a:solidFill>
                <a:srgbClr val="0825B8"/>
              </a:solidFill>
            </a:ln>
          </c:spPr>
          <c:marker>
            <c:symbol val="diamond"/>
            <c:size val="6"/>
            <c:spPr>
              <a:noFill/>
              <a:ln>
                <a:solidFill>
                  <a:schemeClr val="tx2">
                    <a:lumMod val="75000"/>
                  </a:schemeClr>
                </a:solidFill>
              </a:ln>
            </c:spPr>
          </c:marker>
          <c:cat>
            <c:strRef>
              <c:f>'FPD 점유율'!$C$106:$P$106</c:f>
              <c:strCache>
                <c:ptCount val="14"/>
                <c:pt idx="0">
                  <c:v>96</c:v>
                </c:pt>
                <c:pt idx="1">
                  <c:v>97</c:v>
                </c:pt>
                <c:pt idx="2">
                  <c:v>98</c:v>
                </c:pt>
                <c:pt idx="3">
                  <c:v>99</c:v>
                </c:pt>
                <c:pt idx="4">
                  <c:v>00</c:v>
                </c:pt>
                <c:pt idx="5">
                  <c:v>01</c:v>
                </c:pt>
                <c:pt idx="6">
                  <c:v>02</c:v>
                </c:pt>
                <c:pt idx="7">
                  <c:v>03</c:v>
                </c:pt>
                <c:pt idx="8">
                  <c:v>04</c:v>
                </c:pt>
                <c:pt idx="9">
                  <c:v>05</c:v>
                </c:pt>
                <c:pt idx="10">
                  <c:v>06</c:v>
                </c:pt>
                <c:pt idx="11">
                  <c:v>07</c:v>
                </c:pt>
                <c:pt idx="12">
                  <c:v>08</c:v>
                </c:pt>
                <c:pt idx="13">
                  <c:v>09</c:v>
                </c:pt>
              </c:strCache>
            </c:strRef>
          </c:cat>
          <c:val>
            <c:numRef>
              <c:f>'FPD 점유율'!$C$107:$P$107</c:f>
              <c:numCache>
                <c:formatCode>General</c:formatCode>
                <c:ptCount val="14"/>
                <c:pt idx="0">
                  <c:v>9</c:v>
                </c:pt>
                <c:pt idx="1">
                  <c:v>18</c:v>
                </c:pt>
                <c:pt idx="2">
                  <c:v>27</c:v>
                </c:pt>
                <c:pt idx="3">
                  <c:v>35</c:v>
                </c:pt>
                <c:pt idx="4">
                  <c:v>38</c:v>
                </c:pt>
                <c:pt idx="5">
                  <c:v>41</c:v>
                </c:pt>
                <c:pt idx="6">
                  <c:v>39</c:v>
                </c:pt>
                <c:pt idx="7">
                  <c:v>40</c:v>
                </c:pt>
                <c:pt idx="8">
                  <c:v>39</c:v>
                </c:pt>
                <c:pt idx="9">
                  <c:v>46.7</c:v>
                </c:pt>
                <c:pt idx="10">
                  <c:v>44.7</c:v>
                </c:pt>
                <c:pt idx="11">
                  <c:v>43.4</c:v>
                </c:pt>
                <c:pt idx="12">
                  <c:v>46.1</c:v>
                </c:pt>
                <c:pt idx="13">
                  <c:v>52.7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'FPD 점유율'!$B$108</c:f>
              <c:strCache>
                <c:ptCount val="1"/>
                <c:pt idx="0">
                  <c:v>Japan</c:v>
                </c:pt>
              </c:strCache>
            </c:strRef>
          </c:tx>
          <c:marker>
            <c:symbol val="square"/>
            <c:size val="5"/>
          </c:marker>
          <c:cat>
            <c:strRef>
              <c:f>'FPD 점유율'!$C$106:$P$106</c:f>
              <c:strCache>
                <c:ptCount val="14"/>
                <c:pt idx="0">
                  <c:v>96</c:v>
                </c:pt>
                <c:pt idx="1">
                  <c:v>97</c:v>
                </c:pt>
                <c:pt idx="2">
                  <c:v>98</c:v>
                </c:pt>
                <c:pt idx="3">
                  <c:v>99</c:v>
                </c:pt>
                <c:pt idx="4">
                  <c:v>00</c:v>
                </c:pt>
                <c:pt idx="5">
                  <c:v>01</c:v>
                </c:pt>
                <c:pt idx="6">
                  <c:v>02</c:v>
                </c:pt>
                <c:pt idx="7">
                  <c:v>03</c:v>
                </c:pt>
                <c:pt idx="8">
                  <c:v>04</c:v>
                </c:pt>
                <c:pt idx="9">
                  <c:v>05</c:v>
                </c:pt>
                <c:pt idx="10">
                  <c:v>06</c:v>
                </c:pt>
                <c:pt idx="11">
                  <c:v>07</c:v>
                </c:pt>
                <c:pt idx="12">
                  <c:v>08</c:v>
                </c:pt>
                <c:pt idx="13">
                  <c:v>09</c:v>
                </c:pt>
              </c:strCache>
            </c:strRef>
          </c:cat>
          <c:val>
            <c:numRef>
              <c:f>'FPD 점유율'!$C$108:$P$108</c:f>
              <c:numCache>
                <c:formatCode>General</c:formatCode>
                <c:ptCount val="14"/>
                <c:pt idx="0">
                  <c:v>91</c:v>
                </c:pt>
                <c:pt idx="1">
                  <c:v>82</c:v>
                </c:pt>
                <c:pt idx="2">
                  <c:v>73</c:v>
                </c:pt>
                <c:pt idx="3">
                  <c:v>65</c:v>
                </c:pt>
                <c:pt idx="4">
                  <c:v>52</c:v>
                </c:pt>
                <c:pt idx="5">
                  <c:v>39</c:v>
                </c:pt>
                <c:pt idx="6">
                  <c:v>28.3</c:v>
                </c:pt>
                <c:pt idx="7">
                  <c:v>21</c:v>
                </c:pt>
                <c:pt idx="8">
                  <c:v>26</c:v>
                </c:pt>
                <c:pt idx="9">
                  <c:v>11.9</c:v>
                </c:pt>
                <c:pt idx="10">
                  <c:v>9.7000000000000011</c:v>
                </c:pt>
                <c:pt idx="11">
                  <c:v>10.200000000000001</c:v>
                </c:pt>
                <c:pt idx="12">
                  <c:v>11.3</c:v>
                </c:pt>
                <c:pt idx="13">
                  <c:v>8.5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'FPD 점유율'!$B$109</c:f>
              <c:strCache>
                <c:ptCount val="1"/>
                <c:pt idx="0">
                  <c:v>Taiwan</c:v>
                </c:pt>
              </c:strCache>
            </c:strRef>
          </c:tx>
          <c:spPr>
            <a:ln>
              <a:solidFill>
                <a:schemeClr val="accent2">
                  <a:lumMod val="50000"/>
                </a:schemeClr>
              </a:solidFill>
            </a:ln>
          </c:spPr>
          <c:marker>
            <c:symbol val="triangle"/>
            <c:size val="5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cat>
            <c:strRef>
              <c:f>'FPD 점유율'!$C$106:$P$106</c:f>
              <c:strCache>
                <c:ptCount val="14"/>
                <c:pt idx="0">
                  <c:v>96</c:v>
                </c:pt>
                <c:pt idx="1">
                  <c:v>97</c:v>
                </c:pt>
                <c:pt idx="2">
                  <c:v>98</c:v>
                </c:pt>
                <c:pt idx="3">
                  <c:v>99</c:v>
                </c:pt>
                <c:pt idx="4">
                  <c:v>00</c:v>
                </c:pt>
                <c:pt idx="5">
                  <c:v>01</c:v>
                </c:pt>
                <c:pt idx="6">
                  <c:v>02</c:v>
                </c:pt>
                <c:pt idx="7">
                  <c:v>03</c:v>
                </c:pt>
                <c:pt idx="8">
                  <c:v>04</c:v>
                </c:pt>
                <c:pt idx="9">
                  <c:v>05</c:v>
                </c:pt>
                <c:pt idx="10">
                  <c:v>06</c:v>
                </c:pt>
                <c:pt idx="11">
                  <c:v>07</c:v>
                </c:pt>
                <c:pt idx="12">
                  <c:v>08</c:v>
                </c:pt>
                <c:pt idx="13">
                  <c:v>09</c:v>
                </c:pt>
              </c:strCache>
            </c:strRef>
          </c:cat>
          <c:val>
            <c:numRef>
              <c:f>'FPD 점유율'!$C$109:$P$109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10</c:v>
                </c:pt>
                <c:pt idx="5">
                  <c:v>20</c:v>
                </c:pt>
                <c:pt idx="6">
                  <c:v>32.700000000000003</c:v>
                </c:pt>
                <c:pt idx="7">
                  <c:v>39</c:v>
                </c:pt>
                <c:pt idx="8">
                  <c:v>35</c:v>
                </c:pt>
                <c:pt idx="9">
                  <c:v>40.300000000000004</c:v>
                </c:pt>
                <c:pt idx="10">
                  <c:v>42.4</c:v>
                </c:pt>
                <c:pt idx="11">
                  <c:v>42.4</c:v>
                </c:pt>
                <c:pt idx="12">
                  <c:v>39.700000000000003</c:v>
                </c:pt>
                <c:pt idx="13">
                  <c:v>36.4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'FPD 점유율'!$B$110</c:f>
              <c:strCache>
                <c:ptCount val="1"/>
                <c:pt idx="0">
                  <c:v>China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5"/>
            <c:spPr>
              <a:solidFill>
                <a:srgbClr val="FFC000"/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</c:marker>
          <c:cat>
            <c:strRef>
              <c:f>'FPD 점유율'!$C$106:$P$106</c:f>
              <c:strCache>
                <c:ptCount val="14"/>
                <c:pt idx="0">
                  <c:v>96</c:v>
                </c:pt>
                <c:pt idx="1">
                  <c:v>97</c:v>
                </c:pt>
                <c:pt idx="2">
                  <c:v>98</c:v>
                </c:pt>
                <c:pt idx="3">
                  <c:v>99</c:v>
                </c:pt>
                <c:pt idx="4">
                  <c:v>00</c:v>
                </c:pt>
                <c:pt idx="5">
                  <c:v>01</c:v>
                </c:pt>
                <c:pt idx="6">
                  <c:v>02</c:v>
                </c:pt>
                <c:pt idx="7">
                  <c:v>03</c:v>
                </c:pt>
                <c:pt idx="8">
                  <c:v>04</c:v>
                </c:pt>
                <c:pt idx="9">
                  <c:v>05</c:v>
                </c:pt>
                <c:pt idx="10">
                  <c:v>06</c:v>
                </c:pt>
                <c:pt idx="11">
                  <c:v>07</c:v>
                </c:pt>
                <c:pt idx="12">
                  <c:v>08</c:v>
                </c:pt>
                <c:pt idx="13">
                  <c:v>09</c:v>
                </c:pt>
              </c:strCache>
            </c:strRef>
          </c:cat>
          <c:val>
            <c:numRef>
              <c:f>'FPD 점유율'!$C$110:$P$110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0.7000000000000004</c:v>
                </c:pt>
                <c:pt idx="10">
                  <c:v>3.1</c:v>
                </c:pt>
                <c:pt idx="11">
                  <c:v>4</c:v>
                </c:pt>
                <c:pt idx="12">
                  <c:v>3.2</c:v>
                </c:pt>
                <c:pt idx="13">
                  <c:v>2.6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447360"/>
        <c:axId val="168527360"/>
      </c:lineChart>
      <c:catAx>
        <c:axId val="168447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68527360"/>
        <c:crosses val="autoZero"/>
        <c:auto val="1"/>
        <c:lblAlgn val="ctr"/>
        <c:lblOffset val="100"/>
        <c:noMultiLvlLbl val="0"/>
      </c:catAx>
      <c:valAx>
        <c:axId val="168527360"/>
        <c:scaling>
          <c:orientation val="minMax"/>
        </c:scaling>
        <c:delete val="0"/>
        <c:axPos val="l"/>
        <c:majorGridlines>
          <c:spPr>
            <a:ln w="6350"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684473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24984938065903"/>
          <c:y val="0.34488304919036339"/>
          <c:w val="0.21691323076804814"/>
          <c:h val="0.41951199065896255"/>
        </c:manualLayout>
      </c:layout>
      <c:overlay val="0"/>
      <c:txPr>
        <a:bodyPr/>
        <a:lstStyle/>
        <a:p>
          <a:pPr>
            <a:defRPr sz="1000" b="1"/>
          </a:pPr>
          <a:endParaRPr lang="ko-K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823427893431133E-2"/>
          <c:y val="0.10017095907689158"/>
          <c:w val="0.86465451407615146"/>
          <c:h val="0.82339374358021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number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1.2785388127853882E-2"/>
                  <c:y val="-6.535949394253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3.6529680365296802E-3"/>
                  <c:y val="-9.15331807780321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Sheet1!$B$1:$Q$1</c:f>
              <c:numCache>
                <c:formatCode>00</c:formatCode>
                <c:ptCount val="16"/>
                <c:pt idx="0">
                  <c:v>98</c:v>
                </c:pt>
                <c:pt idx="1">
                  <c:v>99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8</c:v>
                </c:pt>
                <c:pt idx="11">
                  <c:v>9</c:v>
                </c:pt>
                <c:pt idx="12">
                  <c:v>10</c:v>
                </c:pt>
                <c:pt idx="13">
                  <c:v>11</c:v>
                </c:pt>
                <c:pt idx="14">
                  <c:v>12</c:v>
                </c:pt>
                <c:pt idx="15">
                  <c:v>13</c:v>
                </c:pt>
              </c:numCache>
            </c:numRef>
          </c:cat>
          <c:val>
            <c:numRef>
              <c:f>Sheet1!$B$2:$Q$2</c:f>
              <c:numCache>
                <c:formatCode>#,##0_ </c:formatCode>
                <c:ptCount val="16"/>
                <c:pt idx="0">
                  <c:v>2042</c:v>
                </c:pt>
                <c:pt idx="1">
                  <c:v>4934</c:v>
                </c:pt>
                <c:pt idx="2">
                  <c:v>8798</c:v>
                </c:pt>
                <c:pt idx="3">
                  <c:v>11392</c:v>
                </c:pt>
                <c:pt idx="4">
                  <c:v>8778</c:v>
                </c:pt>
                <c:pt idx="5">
                  <c:v>7702</c:v>
                </c:pt>
                <c:pt idx="6">
                  <c:v>7967</c:v>
                </c:pt>
                <c:pt idx="7">
                  <c:v>9732</c:v>
                </c:pt>
                <c:pt idx="8">
                  <c:v>12218</c:v>
                </c:pt>
                <c:pt idx="9">
                  <c:v>14015</c:v>
                </c:pt>
                <c:pt idx="10">
                  <c:v>15401</c:v>
                </c:pt>
                <c:pt idx="11">
                  <c:v>18893</c:v>
                </c:pt>
                <c:pt idx="12">
                  <c:v>24645</c:v>
                </c:pt>
                <c:pt idx="13">
                  <c:v>26148</c:v>
                </c:pt>
                <c:pt idx="14">
                  <c:v>27119</c:v>
                </c:pt>
                <c:pt idx="15">
                  <c:v>29135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148800"/>
        <c:axId val="173154688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growth rate</c:v>
                </c:pt>
              </c:strCache>
            </c:strRef>
          </c:tx>
          <c:marker>
            <c:symbol val="square"/>
            <c:size val="5"/>
          </c:marker>
          <c:dLbls>
            <c:dLbl>
              <c:idx val="3"/>
              <c:layout>
                <c:manualLayout>
                  <c:x val="-7.3059360730593605E-3"/>
                  <c:y val="-6.535949394253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3744292237442923E-2"/>
                  <c:y val="1.9607848182761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0958904109589041E-2"/>
                  <c:y val="1.3071898788507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3059360730594273E-3"/>
                  <c:y val="1.3071898788507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2785388127853882E-2"/>
                  <c:y val="-9.8039240913808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1050228310502283E-2"/>
                  <c:y val="4.57516457597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5570776255707764E-2"/>
                  <c:y val="4.901962045690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9223744292237442E-2"/>
                  <c:y val="-4.57516457597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287671232876712E-2"/>
                  <c:y val="4.57516457597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6529680365296802E-2"/>
                  <c:y val="-3.5947721668396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4703196347031964E-2"/>
                  <c:y val="-4.2483671062650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Sheet1!$B$1:$Q$1</c:f>
              <c:numCache>
                <c:formatCode>00</c:formatCode>
                <c:ptCount val="16"/>
                <c:pt idx="0">
                  <c:v>98</c:v>
                </c:pt>
                <c:pt idx="1">
                  <c:v>99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8</c:v>
                </c:pt>
                <c:pt idx="11">
                  <c:v>9</c:v>
                </c:pt>
                <c:pt idx="12">
                  <c:v>10</c:v>
                </c:pt>
                <c:pt idx="13">
                  <c:v>11</c:v>
                </c:pt>
                <c:pt idx="14">
                  <c:v>12</c:v>
                </c:pt>
                <c:pt idx="15">
                  <c:v>13</c:v>
                </c:pt>
              </c:numCache>
            </c:numRef>
          </c:cat>
          <c:val>
            <c:numRef>
              <c:f>Sheet1!$B$3:$Q$3</c:f>
              <c:numCache>
                <c:formatCode>0.0%</c:formatCode>
                <c:ptCount val="16"/>
                <c:pt idx="1">
                  <c:v>1.416258570029383</c:v>
                </c:pt>
                <c:pt idx="2">
                  <c:v>0.78313741386299152</c:v>
                </c:pt>
                <c:pt idx="3">
                  <c:v>0.29483973630370541</c:v>
                </c:pt>
                <c:pt idx="4">
                  <c:v>-0.22945926966292135</c:v>
                </c:pt>
                <c:pt idx="5">
                  <c:v>-0.12257917521075416</c:v>
                </c:pt>
                <c:pt idx="6">
                  <c:v>3.4406647623993765E-2</c:v>
                </c:pt>
                <c:pt idx="7">
                  <c:v>0.2215388477469562</c:v>
                </c:pt>
                <c:pt idx="8">
                  <c:v>0.25544595150020549</c:v>
                </c:pt>
                <c:pt idx="9">
                  <c:v>0.14707808151907023</c:v>
                </c:pt>
                <c:pt idx="10">
                  <c:v>9.8894042097752405E-2</c:v>
                </c:pt>
                <c:pt idx="11">
                  <c:v>0.22673852347250179</c:v>
                </c:pt>
                <c:pt idx="12">
                  <c:v>0.30445138411051714</c:v>
                </c:pt>
                <c:pt idx="13">
                  <c:v>6.0986001217285452E-2</c:v>
                </c:pt>
                <c:pt idx="14">
                  <c:v>3.7134771301820406E-2</c:v>
                </c:pt>
                <c:pt idx="15">
                  <c:v>7.4339024300306061E-2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157760"/>
        <c:axId val="173156224"/>
      </c:lineChart>
      <c:catAx>
        <c:axId val="173148800"/>
        <c:scaling>
          <c:orientation val="minMax"/>
        </c:scaling>
        <c:delete val="0"/>
        <c:axPos val="b"/>
        <c:numFmt formatCode="00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73154688"/>
        <c:crosses val="autoZero"/>
        <c:auto val="1"/>
        <c:lblAlgn val="ctr"/>
        <c:lblOffset val="100"/>
        <c:noMultiLvlLbl val="0"/>
      </c:catAx>
      <c:valAx>
        <c:axId val="173154688"/>
        <c:scaling>
          <c:orientation val="minMax"/>
          <c:max val="30000"/>
        </c:scaling>
        <c:delete val="0"/>
        <c:axPos val="l"/>
        <c:majorGridlines/>
        <c:numFmt formatCode="#,##0_ 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73148800"/>
        <c:crosses val="autoZero"/>
        <c:crossBetween val="between"/>
      </c:valAx>
      <c:valAx>
        <c:axId val="173156224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crossAx val="173157760"/>
        <c:crosses val="max"/>
        <c:crossBetween val="between"/>
      </c:valAx>
      <c:catAx>
        <c:axId val="173157760"/>
        <c:scaling>
          <c:orientation val="minMax"/>
        </c:scaling>
        <c:delete val="1"/>
        <c:axPos val="b"/>
        <c:numFmt formatCode="00" sourceLinked="1"/>
        <c:majorTickMark val="out"/>
        <c:minorTickMark val="none"/>
        <c:tickLblPos val="nextTo"/>
        <c:crossAx val="17315622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54637962340666657"/>
          <c:y val="3.2008057314236442E-2"/>
          <c:w val="0.30732420091324203"/>
          <c:h val="6.4579181606875799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0.52704</cdr:x>
      <cdr:y>0.25733</cdr:y>
    </cdr:from>
    <cdr:to>
      <cdr:x>0.52723</cdr:x>
      <cdr:y>0.76844</cdr:y>
    </cdr:to>
    <cdr:sp macro="" textlink="">
      <cdr:nvSpPr>
        <cdr:cNvPr id="3" name="직선 화살표 연결선 2"/>
        <cdr:cNvSpPr/>
      </cdr:nvSpPr>
      <cdr:spPr>
        <a:xfrm xmlns:a="http://schemas.openxmlformats.org/drawingml/2006/main" rot="5400000">
          <a:off x="3612984" y="1661141"/>
          <a:ext cx="1656180" cy="1601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5659" cy="49641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7" y="0"/>
            <a:ext cx="2945659" cy="49641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204DF324-99F8-45CA-94F8-16D5C226A53B}" type="datetimeFigureOut">
              <a:rPr lang="ko-KR" altLang="en-US" smtClean="0">
                <a:latin typeface="HY견고딕" pitchFamily="18" charset="-127"/>
                <a:ea typeface="HY견고딕" pitchFamily="18" charset="-127"/>
              </a:rPr>
              <a:pPr/>
              <a:t>2014-10-20</a:t>
            </a:fld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5" y="9430091"/>
            <a:ext cx="2945659" cy="49641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7" y="9430091"/>
            <a:ext cx="2945659" cy="49641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DB932A26-E1EB-4771-ADE6-461D7EAD5679}" type="slidenum">
              <a:rPr lang="ko-KR" altLang="en-US" smtClean="0">
                <a:latin typeface="HY견고딕" pitchFamily="18" charset="-127"/>
                <a:ea typeface="HY견고딕" pitchFamily="18" charset="-127"/>
              </a:rPr>
              <a:pPr/>
              <a:t>‹#›</a:t>
            </a:fld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832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5659" cy="49641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HY견고딕" pitchFamily="18" charset="-127"/>
                <a:ea typeface="HY견고딕" pitchFamily="18" charset="-127"/>
              </a:defRPr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7" y="0"/>
            <a:ext cx="2945659" cy="49641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>
                <a:latin typeface="HY견고딕" pitchFamily="18" charset="-127"/>
                <a:ea typeface="HY견고딕" pitchFamily="18" charset="-127"/>
              </a:defRPr>
            </a:lvl1pPr>
          </a:lstStyle>
          <a:p>
            <a:fld id="{06412E05-3ECB-4AEC-96F3-56E1B13182DB}" type="datetimeFigureOut">
              <a:rPr lang="ko-KR" altLang="en-US" smtClean="0"/>
              <a:pPr/>
              <a:t>2014-10-20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9430091"/>
            <a:ext cx="2945659" cy="49641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HY견고딕" pitchFamily="18" charset="-127"/>
                <a:ea typeface="HY견고딕" pitchFamily="18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7" y="9430091"/>
            <a:ext cx="2945659" cy="49641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>
                <a:latin typeface="HY견고딕" pitchFamily="18" charset="-127"/>
                <a:ea typeface="HY견고딕" pitchFamily="18" charset="-127"/>
              </a:defRPr>
            </a:lvl1pPr>
          </a:lstStyle>
          <a:p>
            <a:fld id="{D861E6F8-1118-4284-B3CA-7638EA8FA1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042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EE496-4E81-465F-A65D-890C9971897F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91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673F374A-2A10-4051-A628-D3FA0A4818D8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0BA83910-DA2C-446D-A0A8-6554BBCFF2E5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627B54C4-5F20-40EA-968A-8BF9E264DF2C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F997B707-EBAE-4A4A-9700-8719EF604BA6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17973801-8187-4F1F-BA8A-0814832576D3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2E1629BC-1B2F-472C-AA65-4ABBAA144FAC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330C7AF5-6470-4336-B623-CAC73BC76A1B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8D1804B7-FB69-483A-A9F2-C2E7238A7867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B82CC051-6299-4E3F-B345-E721795B3975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944636C4-14FD-4E44-926B-6F50552377CC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6250" y="6327787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fld id="{86D7DF50-F829-4130-BD1D-243F67B5754B}" type="datetime1">
              <a:rPr lang="ko-KR" altLang="en-US" smtClean="0">
                <a:solidFill>
                  <a:prstClr val="black"/>
                </a:solidFill>
              </a:rPr>
              <a:pPr/>
              <a:t>2014-10-20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9B03B8D-823D-444D-8F52-CCB4BE6F8C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1744066"/>
      </p:ext>
    </p:extLst>
  </p:cSld>
  <p:clrMapOvr>
    <a:masterClrMapping/>
  </p:clrMapOvr>
  <p:transition advClick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D3008-F3C7-4142-AD1B-6B8EE30E528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759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661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effectLst>
            <a:outerShdw dist="12700" dir="3300000" algn="ctr" rotWithShape="0">
              <a:schemeClr val="tx1">
                <a:alpha val="70000"/>
              </a:schemeClr>
            </a:outerShdw>
          </a:effectLst>
        </p:spPr>
        <p:txBody>
          <a:bodyPr vert="horz" wrap="square" lIns="360000" tIns="180000" rIns="360000" bIns="0" rtlCol="0" anchor="ctr" anchorCtr="0">
            <a:no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>
            <a:lvl1pPr marL="0" algn="l" defTabSz="914400" rtl="0" eaLnBrk="0" fontAlgn="base" latinLnBrk="1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None/>
              <a:defRPr kumimoji="1" lang="ko-KR" altLang="en-US" sz="3500" b="1" kern="1200" spc="-150" dirty="0" smtClean="0"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7184"/>
            <a:ext cx="8229600" cy="5286412"/>
          </a:xfrm>
        </p:spPr>
        <p:txBody>
          <a:bodyPr/>
          <a:lstStyle>
            <a:lvl1pPr>
              <a:lnSpc>
                <a:spcPct val="110000"/>
              </a:lnSpc>
              <a:buSzPct val="140000"/>
              <a:buFontTx/>
              <a:buBlip>
                <a:blip r:embed="rId2"/>
              </a:buBlip>
              <a:defRPr sz="2100" b="1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581025" indent="-222250">
              <a:lnSpc>
                <a:spcPct val="110000"/>
              </a:lnSpc>
              <a:defRPr sz="1900">
                <a:latin typeface="HY헤드라인M" pitchFamily="18" charset="-127"/>
                <a:ea typeface="HY헤드라인M" pitchFamily="18" charset="-127"/>
              </a:defRPr>
            </a:lvl2pPr>
            <a:lvl3pPr>
              <a:lnSpc>
                <a:spcPct val="110000"/>
              </a:lnSpc>
              <a:defRPr sz="1800">
                <a:latin typeface="HY헤드라인M" pitchFamily="18" charset="-127"/>
                <a:ea typeface="HY헤드라인M" pitchFamily="18" charset="-127"/>
              </a:defRPr>
            </a:lvl3pPr>
            <a:lvl4pPr>
              <a:lnSpc>
                <a:spcPct val="110000"/>
              </a:lnSpc>
              <a:defRPr sz="1800">
                <a:latin typeface="HY헤드라인M" pitchFamily="18" charset="-127"/>
                <a:ea typeface="HY헤드라인M" pitchFamily="18" charset="-127"/>
              </a:defRPr>
            </a:lvl4pPr>
            <a:lvl5pPr>
              <a:lnSpc>
                <a:spcPct val="110000"/>
              </a:lnSpc>
              <a:defRPr sz="1800">
                <a:latin typeface="HY헤드라인M" pitchFamily="18" charset="-127"/>
                <a:ea typeface="HY헤드라인M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1488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KIET\Pictures\그림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3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9253"/>
            <a:ext cx="9142413" cy="5039494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1472" y="2748804"/>
            <a:ext cx="8143931" cy="1614366"/>
          </a:xfrm>
        </p:spPr>
        <p:txBody>
          <a:bodyPr anchor="ctr" anchorCtr="0">
            <a:normAutofit/>
          </a:bodyPr>
          <a:lstStyle>
            <a:lvl1pPr algn="ctr">
              <a:defRPr sz="3700" b="0" cap="all"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0545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505200" y="6437182"/>
            <a:ext cx="2133600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>
            <a:lvl1pPr marL="0" algn="ctr" defTabSz="914400" rtl="0" eaLnBrk="1" latinLnBrk="1" hangingPunct="1">
              <a:lnSpc>
                <a:spcPct val="100000"/>
              </a:lnSpc>
              <a:defRPr lang="ko-KR" altLang="en-US" sz="1100" b="0" i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ko-KR" dirty="0">
                <a:solidFill>
                  <a:prstClr val="black"/>
                </a:solidFill>
              </a:rPr>
              <a:t>- </a:t>
            </a:r>
            <a:fld id="{EDFE4AB4-243A-4560-BC89-FAE2CFEDAB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r>
              <a:rPr lang="en-US" altLang="ko-KR" dirty="0">
                <a:solidFill>
                  <a:prstClr val="black"/>
                </a:solidFill>
              </a:rPr>
              <a:t> -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effectLst>
            <a:outerShdw dist="12700" dir="3300000" algn="ctr" rotWithShape="0">
              <a:schemeClr val="tx1">
                <a:alpha val="70000"/>
              </a:schemeClr>
            </a:outerShdw>
          </a:effectLst>
        </p:spPr>
        <p:txBody>
          <a:bodyPr vert="horz" wrap="square" lIns="360000" tIns="180000" rIns="360000" bIns="0" rtlCol="0" anchor="ctr" anchorCtr="0">
            <a:no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>
            <a:lvl1pPr marL="0" algn="l" defTabSz="914400" rtl="0" eaLnBrk="0" fontAlgn="base" latinLnBrk="1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None/>
              <a:defRPr kumimoji="1" lang="ko-KR" altLang="en-US" sz="3500" b="1" kern="1200" spc="-150" dirty="0" smtClean="0"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0170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7088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KIET\Pictures\그림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85794"/>
            <a:ext cx="9142413" cy="50394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5754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심볼마크좌우조합형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2650" y="6267917"/>
            <a:ext cx="22336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main00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5809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KIET\Desktop\그림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04" y="0"/>
            <a:ext cx="9146604" cy="6858000"/>
          </a:xfrm>
          <a:prstGeom prst="rect">
            <a:avLst/>
          </a:prstGeom>
          <a:noFill/>
        </p:spPr>
      </p:pic>
      <p:pic>
        <p:nvPicPr>
          <p:cNvPr id="4" name="Picture 2" descr="C:\Users\KIET\Desktop\영문로고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5" y="6172923"/>
            <a:ext cx="3140673" cy="426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810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KIET\Desktop\그림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02" y="0"/>
            <a:ext cx="9146604" cy="6858000"/>
          </a:xfrm>
          <a:prstGeom prst="rect">
            <a:avLst/>
          </a:prstGeom>
          <a:noFill/>
        </p:spPr>
      </p:pic>
      <p:pic>
        <p:nvPicPr>
          <p:cNvPr id="4" name="Picture 3" descr="C:\Users\KIET\Desktop\T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3675" y="3000375"/>
            <a:ext cx="3676650" cy="857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794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93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349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520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KIET\Pictures\그림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3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9253"/>
            <a:ext cx="9142413" cy="5039494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1472" y="2748804"/>
            <a:ext cx="8143931" cy="1614366"/>
          </a:xfrm>
        </p:spPr>
        <p:txBody>
          <a:bodyPr anchor="ctr" anchorCtr="0">
            <a:normAutofit/>
          </a:bodyPr>
          <a:lstStyle>
            <a:lvl1pPr algn="ctr">
              <a:defRPr sz="3700" b="0" cap="all"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012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376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78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KIET\Pictures\그림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85794"/>
            <a:ext cx="9142413" cy="50394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70162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심볼마크좌우조합형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2650" y="6267917"/>
            <a:ext cx="22336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main00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2039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KIET\Desktop\표지-17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Picture 2" descr="C:\Users\KIET\Desktop\영문로고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5" y="6172923"/>
            <a:ext cx="3140673" cy="426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8374442"/>
      </p:ext>
    </p:extLst>
  </p:cSld>
  <p:clrMapOvr>
    <a:masterClrMapping/>
  </p:clrMapOvr>
  <p:transition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KIET\Desktop\그림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04" y="0"/>
            <a:ext cx="9146604" cy="6858000"/>
          </a:xfrm>
          <a:prstGeom prst="rect">
            <a:avLst/>
          </a:prstGeom>
          <a:noFill/>
        </p:spPr>
      </p:pic>
      <p:pic>
        <p:nvPicPr>
          <p:cNvPr id="4" name="Picture 2" descr="C:\Users\KIET\Desktop\영문로고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5" y="6172923"/>
            <a:ext cx="3140673" cy="426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914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KIET\Desktop\그림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02" y="0"/>
            <a:ext cx="9146604" cy="6858000"/>
          </a:xfrm>
          <a:prstGeom prst="rect">
            <a:avLst/>
          </a:prstGeom>
          <a:noFill/>
        </p:spPr>
      </p:pic>
      <p:pic>
        <p:nvPicPr>
          <p:cNvPr id="4" name="Picture 3" descr="C:\Users\KIET\Desktop\T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3675" y="3000375"/>
            <a:ext cx="3676650" cy="857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298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016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KIET\Pictures\그림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3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9253"/>
            <a:ext cx="9142413" cy="5039494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1472" y="2748804"/>
            <a:ext cx="8143931" cy="1614366"/>
          </a:xfrm>
        </p:spPr>
        <p:txBody>
          <a:bodyPr anchor="ctr" anchorCtr="0">
            <a:normAutofit/>
          </a:bodyPr>
          <a:lstStyle>
            <a:lvl1pPr algn="ctr">
              <a:defRPr sz="3700" b="0" cap="all"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1159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505200" y="6437182"/>
            <a:ext cx="2133600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>
            <a:lvl1pPr marL="0" algn="ctr" defTabSz="914400" rtl="0" eaLnBrk="1" latinLnBrk="1" hangingPunct="1">
              <a:lnSpc>
                <a:spcPct val="100000"/>
              </a:lnSpc>
              <a:defRPr lang="ko-KR" altLang="en-US" sz="1100" b="0" i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ko-KR" dirty="0">
                <a:solidFill>
                  <a:prstClr val="black"/>
                </a:solidFill>
              </a:rPr>
              <a:t>- </a:t>
            </a:r>
            <a:fld id="{EDFE4AB4-243A-4560-BC89-FAE2CFEDAB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r>
              <a:rPr lang="en-US" altLang="ko-KR" dirty="0">
                <a:solidFill>
                  <a:prstClr val="black"/>
                </a:solidFill>
              </a:rPr>
              <a:t> -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effectLst>
            <a:outerShdw dist="12700" dir="3300000" algn="ctr" rotWithShape="0">
              <a:schemeClr val="tx1">
                <a:alpha val="70000"/>
              </a:schemeClr>
            </a:outerShdw>
          </a:effectLst>
        </p:spPr>
        <p:txBody>
          <a:bodyPr vert="horz" wrap="square" lIns="360000" tIns="180000" rIns="360000" bIns="0" rtlCol="0" anchor="ctr" anchorCtr="0">
            <a:no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>
            <a:lvl1pPr marL="0" algn="l" defTabSz="914400" rtl="0" eaLnBrk="0" fontAlgn="base" latinLnBrk="1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None/>
              <a:defRPr kumimoji="1" lang="ko-KR" altLang="en-US" sz="3500" b="1" kern="1200" spc="-150" dirty="0" smtClean="0"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48280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KIET\Pictures\그림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85794"/>
            <a:ext cx="9142413" cy="50394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6189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심볼마크좌우조합형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2650" y="6267917"/>
            <a:ext cx="22336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main00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0848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ain00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라인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Documents and Settings\Administrator\바탕 화면\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6327775"/>
            <a:ext cx="2001838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64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ain00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0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ain00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9638"/>
            <a:ext cx="9142413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main00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9187"/>
            <a:ext cx="9142413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36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577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2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2000" y="1019142"/>
            <a:ext cx="8280000" cy="5400708"/>
          </a:xfrm>
          <a:prstGeom prst="rect">
            <a:avLst/>
          </a:prstGeom>
        </p:spPr>
        <p:txBody>
          <a:bodyPr/>
          <a:lstStyle>
            <a:lvl1pPr marL="323850" indent="-323850">
              <a:lnSpc>
                <a:spcPct val="110000"/>
              </a:lnSpc>
              <a:buSzPct val="150000"/>
              <a:buFontTx/>
              <a:buBlip>
                <a:blip r:embed="rId2"/>
              </a:buBlip>
              <a:defRPr sz="2000" b="1">
                <a:latin typeface="HY헤드라인M" pitchFamily="18" charset="-127"/>
                <a:ea typeface="HY헤드라인M" pitchFamily="18" charset="-127"/>
              </a:defRPr>
            </a:lvl1pPr>
            <a:lvl2pPr marL="542925" indent="-190500">
              <a:lnSpc>
                <a:spcPct val="110000"/>
              </a:lnSpc>
              <a:defRPr sz="1800">
                <a:latin typeface="HY헤드라인M" pitchFamily="18" charset="-127"/>
                <a:ea typeface="HY헤드라인M" pitchFamily="18" charset="-127"/>
              </a:defRPr>
            </a:lvl2pPr>
            <a:lvl3pPr marL="714375" indent="-152400">
              <a:lnSpc>
                <a:spcPct val="110000"/>
              </a:lnSpc>
              <a:defRPr sz="1800">
                <a:latin typeface="HY헤드라인M" pitchFamily="18" charset="-127"/>
                <a:ea typeface="HY헤드라인M" pitchFamily="18" charset="-127"/>
              </a:defRPr>
            </a:lvl3pPr>
            <a:lvl4pPr marL="895350" indent="-180975">
              <a:lnSpc>
                <a:spcPct val="110000"/>
              </a:lnSpc>
              <a:defRPr sz="1800">
                <a:latin typeface="HY헤드라인M" pitchFamily="18" charset="-127"/>
                <a:ea typeface="HY헤드라인M" pitchFamily="18" charset="-127"/>
              </a:defRPr>
            </a:lvl4pPr>
            <a:lvl5pPr marL="990600" indent="-180975">
              <a:lnSpc>
                <a:spcPct val="110000"/>
              </a:lnSpc>
              <a:defRPr sz="1800">
                <a:latin typeface="HY헤드라인M" pitchFamily="18" charset="-127"/>
                <a:ea typeface="HY헤드라인M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752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microsoft.com/office/2007/relationships/hdphoto" Target="../media/hdphoto1.wdp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7225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fld id="{DB5503A8-4939-4329-9414-39F3BCBF891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그림 6" descr="master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모서리가 둥근 직사각형 8"/>
          <p:cNvSpPr/>
          <p:nvPr/>
        </p:nvSpPr>
        <p:spPr>
          <a:xfrm>
            <a:off x="107510" y="707936"/>
            <a:ext cx="8928992" cy="5688632"/>
          </a:xfrm>
          <a:prstGeom prst="roundRect">
            <a:avLst>
              <a:gd name="adj" fmla="val 1965"/>
            </a:avLst>
          </a:prstGeom>
          <a:gradFill>
            <a:gsLst>
              <a:gs pos="0">
                <a:schemeClr val="bg1">
                  <a:alpha val="78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Picture 2" descr="K:\02.작업실\2010\101105_김찬준\psd\마스터.jpg"/>
          <p:cNvPicPr>
            <a:picLocks noChangeAspect="1" noChangeArrowheads="1"/>
          </p:cNvPicPr>
          <p:nvPr/>
        </p:nvPicPr>
        <p:blipFill rotWithShape="1">
          <a:blip r:embed="rId16" cstate="print"/>
          <a:srcRect t="1656"/>
          <a:stretch/>
        </p:blipFill>
        <p:spPr bwMode="auto">
          <a:xfrm>
            <a:off x="0" y="-19050"/>
            <a:ext cx="9144000" cy="6877049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7" r:id="rId12"/>
    <p:sldLayoutId id="2147483685" r:id="rId1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pic>
        <p:nvPicPr>
          <p:cNvPr id="7" name="Picture 2" descr="K:\02.작업실\2010\101105_김찬준\psd\마스터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8604448" y="6572091"/>
            <a:ext cx="395413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1100" dirty="0" smtClean="0">
                <a:solidFill>
                  <a:prstClr val="black"/>
                </a:solidFill>
                <a:latin typeface="Arial" pitchFamily="34" charset="0"/>
              </a:rPr>
              <a:t>- </a:t>
            </a:r>
            <a:fld id="{13A17664-EF58-417A-AFAF-19FE2A6530A9}" type="slidenum">
              <a:rPr lang="en-US" altLang="ko-KR" sz="1100" smtClean="0">
                <a:solidFill>
                  <a:prstClr val="black"/>
                </a:solidFill>
                <a:latin typeface="Arial" pitchFamily="34" charset="0"/>
              </a:rPr>
              <a:pPr algn="ctr">
                <a:defRPr/>
              </a:pPr>
              <a:t>‹#›</a:t>
            </a:fld>
            <a:r>
              <a:rPr lang="en-US" altLang="ko-KR" sz="1100" dirty="0" smtClean="0">
                <a:solidFill>
                  <a:prstClr val="black"/>
                </a:solidFill>
                <a:latin typeface="Arial" pitchFamily="34" charset="0"/>
              </a:rPr>
              <a:t> -</a:t>
            </a:r>
            <a:endParaRPr lang="en-US" altLang="ko-KR" sz="1100" dirty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04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7" r:id="rId8"/>
    <p:sldLayoutId id="2147483698" r:id="rId9"/>
    <p:sldLayoutId id="2147483699" r:id="rId10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pic>
        <p:nvPicPr>
          <p:cNvPr id="7" name="Picture 2" descr="K:\02.작업실\2010\101105_김찬준\psd\마스터.jpg"/>
          <p:cNvPicPr>
            <a:picLocks noChangeAspect="1" noChangeArrowheads="1"/>
          </p:cNvPicPr>
          <p:nvPr/>
        </p:nvPicPr>
        <p:blipFill rotWithShape="1">
          <a:blip r:embed="rId23" cstate="print"/>
          <a:srcRect t="2049"/>
          <a:stretch/>
        </p:blipFill>
        <p:spPr bwMode="auto">
          <a:xfrm>
            <a:off x="0" y="-9526"/>
            <a:ext cx="9144000" cy="6867525"/>
          </a:xfrm>
          <a:prstGeom prst="rect">
            <a:avLst/>
          </a:prstGeom>
          <a:noFill/>
        </p:spPr>
      </p:pic>
      <p:sp>
        <p:nvSpPr>
          <p:cNvPr id="4" name="직사각형 3"/>
          <p:cNvSpPr/>
          <p:nvPr/>
        </p:nvSpPr>
        <p:spPr>
          <a:xfrm>
            <a:off x="-36512" y="2348880"/>
            <a:ext cx="9180512" cy="45091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4374294" y="6605999"/>
            <a:ext cx="395413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1100" dirty="0" smtClean="0">
                <a:solidFill>
                  <a:prstClr val="black"/>
                </a:solidFill>
                <a:latin typeface="Arial" pitchFamily="34" charset="0"/>
              </a:rPr>
              <a:t>- </a:t>
            </a:r>
            <a:fld id="{13A17664-EF58-417A-AFAF-19FE2A6530A9}" type="slidenum">
              <a:rPr lang="en-US" altLang="ko-KR" sz="1100" smtClean="0">
                <a:solidFill>
                  <a:prstClr val="black"/>
                </a:solidFill>
                <a:latin typeface="Arial" pitchFamily="34" charset="0"/>
              </a:rPr>
              <a:pPr algn="ctr">
                <a:defRPr/>
              </a:pPr>
              <a:t>‹#›</a:t>
            </a:fld>
            <a:r>
              <a:rPr lang="en-US" altLang="ko-KR" sz="1100" dirty="0" smtClean="0">
                <a:solidFill>
                  <a:prstClr val="black"/>
                </a:solidFill>
                <a:latin typeface="Arial" pitchFamily="34" charset="0"/>
              </a:rPr>
              <a:t> -</a:t>
            </a:r>
            <a:endParaRPr lang="en-US" altLang="ko-KR" sz="1100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2" name="Picture 2" descr="C:\Users\KIET\Desktop\심볼마크좌우조합형-[변환됨]흰색 copy.pn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293446" y="239793"/>
            <a:ext cx="1682012" cy="268744"/>
          </a:xfrm>
          <a:prstGeom prst="rect">
            <a:avLst/>
          </a:prstGeom>
          <a:noFill/>
        </p:spPr>
      </p:pic>
      <p:pic>
        <p:nvPicPr>
          <p:cNvPr id="13" name="Picture 56" descr="#14-바닥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78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3214688"/>
            <a:ext cx="9201150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44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7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12" Type="http://schemas.openxmlformats.org/officeDocument/2006/relationships/image" Target="../media/image2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25.pn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6.png"/><Relationship Id="rId7" Type="http://schemas.openxmlformats.org/officeDocument/2006/relationships/image" Target="../media/image4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.kr/url?sa=i&amp;rct=j&amp;q=&amp;esrc=s&amp;frm=1&amp;source=images&amp;cd=&amp;cad=rja&amp;docid=mg9q8XM9Oru4eM&amp;tbnid=hrpXGDpDXdq3OM:&amp;ved=0CAUQjRw&amp;url=http://naturis.kr/131&amp;ei=snCKUs-nD4L1lAWyzoDwDw&amp;bvm=bv.56643336,d.dGI&amp;psig=AFQjCNEHd77hsPJaq11azhhsMi4DQlX2PQ&amp;ust=1384890786050943" TargetMode="External"/><Relationship Id="rId5" Type="http://schemas.openxmlformats.org/officeDocument/2006/relationships/image" Target="../media/image48.jpeg"/><Relationship Id="rId4" Type="http://schemas.openxmlformats.org/officeDocument/2006/relationships/hyperlink" Target="http://www.google.co.kr/url?sa=i&amp;rct=j&amp;q=&amp;esrc=s&amp;frm=1&amp;source=images&amp;cd=&amp;cad=rja&amp;docid=mg9q8XM9Oru4eM&amp;tbnid=hrpXGDpDXdq3OM:&amp;ved=0CAUQjRw&amp;url=http://magazine.hankyung.com/apps/news?popup%3D0%26nid%3D01%26c1%3D1005%26nkey%3D2013012500895000451%26mode%3Dsub_view&amp;ei=vnCKUqvRDIHlkAWKuIDgBA&amp;bvm=bv.56643336,d.dGI&amp;psig=AFQjCNEHd77hsPJaq11azhhsMi4DQlX2PQ&amp;ust=138489078605094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51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8" t="12201" b="61549"/>
          <a:stretch/>
        </p:blipFill>
        <p:spPr>
          <a:xfrm>
            <a:off x="-133350" y="762000"/>
            <a:ext cx="9277350" cy="217170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21978" y="3212976"/>
            <a:ext cx="4897478" cy="490116"/>
          </a:xfrm>
          <a:prstGeom prst="rect">
            <a:avLst/>
          </a:prstGeom>
          <a:effectLst>
            <a:outerShdw blurRad="12700" dist="12700" dir="5400000" algn="ctr" rotWithShape="0">
              <a:schemeClr val="bg1"/>
            </a:outerShdw>
          </a:effectLst>
        </p:spPr>
        <p:txBody>
          <a:bodyPr vert="horz" wrap="square" lIns="180000" tIns="72000" rIns="468000" bIns="72000" rtlCol="0" anchor="t" anchorCtr="0">
            <a:spAutoFit/>
            <a:scene3d>
              <a:camera prst="orthographicFront"/>
              <a:lightRig rig="threePt" dir="t"/>
            </a:scene3d>
            <a:sp3d contourW="25400">
              <a:bevelT w="1270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2800" b="1" spc="30" dirty="0" smtClean="0">
                <a:solidFill>
                  <a:prstClr val="black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2014. 11. 22.</a:t>
            </a:r>
            <a:endParaRPr lang="en-US" altLang="ko-KR" sz="2800" b="1" spc="30" dirty="0">
              <a:solidFill>
                <a:prstClr val="black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Times New Roman" pitchFamily="18" charset="0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89492" y="4759262"/>
            <a:ext cx="4572000" cy="880992"/>
          </a:xfrm>
          <a:prstGeom prst="rect">
            <a:avLst/>
          </a:prstGeom>
          <a:effectLst>
            <a:outerShdw blurRad="12700" dist="12700" dir="5400000" algn="ctr" rotWithShape="0">
              <a:schemeClr val="bg1"/>
            </a:outerShdw>
          </a:effectLst>
        </p:spPr>
        <p:txBody>
          <a:bodyPr vert="horz" wrap="square" lIns="180000" tIns="72000" rIns="468000" bIns="72000" rtlCol="0" anchor="t" anchorCtr="0"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2400" b="1" spc="30" dirty="0" err="1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Suh</a:t>
            </a:r>
            <a:r>
              <a:rPr lang="en-US" altLang="ko-KR" sz="2400" b="1" spc="30" dirty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, Dong-</a:t>
            </a:r>
            <a:r>
              <a:rPr lang="en-US" altLang="ko-KR" sz="2400" b="1" spc="30" dirty="0" err="1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Hyuk</a:t>
            </a:r>
            <a:endParaRPr lang="en-US" altLang="ko-KR" sz="2400" b="1" spc="30" dirty="0">
              <a:solidFill>
                <a:prstClr val="black"/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Times New Roman" pitchFamily="18" charset="0"/>
              <a:ea typeface="HY헤드라인M" pitchFamily="18" charset="-127"/>
              <a:cs typeface="Times New Roman" pitchFamily="18" charset="0"/>
            </a:endParaRPr>
          </a:p>
          <a:p>
            <a:pPr algn="r" eaLnBrk="0" hangingPunct="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2200" b="1" spc="30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(Director of Division,</a:t>
            </a:r>
            <a:r>
              <a:rPr lang="ko-KR" altLang="en-US" sz="2200" b="1" spc="30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</a:t>
            </a:r>
            <a:r>
              <a:rPr lang="en-US" altLang="ko-KR" sz="2200" b="1" spc="30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KIET</a:t>
            </a:r>
            <a:r>
              <a:rPr lang="en-US" altLang="ko-KR" sz="2200" b="1" spc="30" dirty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51520" y="1190403"/>
            <a:ext cx="8856984" cy="1417934"/>
          </a:xfrm>
          <a:prstGeom prst="rect">
            <a:avLst/>
          </a:prstGeom>
          <a:effectLst>
            <a:outerShdw blurRad="12700" dist="12700" dir="5400000" algn="ctr" rotWithShape="0">
              <a:schemeClr val="tx1"/>
            </a:outerShdw>
          </a:effectLst>
        </p:spPr>
        <p:txBody>
          <a:bodyPr vert="horz" wrap="square" lIns="180000" tIns="72000" rIns="468000" bIns="72000" rtlCol="0" anchor="t" anchorCtr="0"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10000"/>
              </a:lnSpc>
              <a:defRPr/>
            </a:pPr>
            <a:r>
              <a:rPr lang="en-US" altLang="ko-KR" sz="3900" b="1" spc="3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Issues of Korea’s Electronics</a:t>
            </a:r>
            <a:r>
              <a:rPr lang="ko-KR" altLang="en-US" sz="3900" b="1" spc="3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</a:t>
            </a:r>
            <a:r>
              <a:rPr lang="en-US" altLang="ko-KR" sz="3900" b="1" spc="3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Industry </a:t>
            </a:r>
            <a:r>
              <a:rPr lang="en-US" altLang="en-US" sz="3900" b="1" spc="3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40000"/>
                    </a:prstClr>
                  </a:glo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and Development Strategies</a:t>
            </a:r>
            <a:endParaRPr lang="en-US" altLang="en-US" sz="3900" b="1" spc="30" dirty="0">
              <a:solidFill>
                <a:prstClr val="white"/>
              </a:solidFill>
              <a:effectLst>
                <a:glow rad="101600">
                  <a:prstClr val="black">
                    <a:alpha val="40000"/>
                  </a:prstClr>
                </a:glow>
              </a:effectLst>
              <a:latin typeface="Times New Roman" pitchFamily="18" charset="0"/>
              <a:ea typeface="HY헤드라인M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85359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목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 bwMode="auto">
          <a:xfrm>
            <a:off x="750140" y="680390"/>
            <a:ext cx="3389812" cy="757130"/>
          </a:xfrm>
          <a:prstGeom prst="rect">
            <a:avLst/>
          </a:prstGeom>
        </p:spPr>
        <p:txBody>
          <a:bodyPr wrap="square" lIns="36000" rIns="36000">
            <a:spAutoFit/>
            <a:scene3d>
              <a:camera prst="orthographicFront"/>
              <a:lightRig rig="threePt" dir="t"/>
            </a:scene3d>
            <a:sp3d contourW="44450">
              <a:bevelT w="1270" h="38100"/>
              <a:contourClr>
                <a:srgbClr val="2E1700"/>
              </a:contourClr>
            </a:sp3d>
          </a:bodyPr>
          <a:lstStyle/>
          <a:p>
            <a:pPr algn="ctr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5400" b="1" spc="30" dirty="0" smtClean="0">
                <a:gradFill flip="none" rotWithShape="1">
                  <a:gsLst>
                    <a:gs pos="30000">
                      <a:srgbClr val="F6C100"/>
                    </a:gs>
                    <a:gs pos="50000">
                      <a:srgbClr val="FEE968"/>
                    </a:gs>
                    <a:gs pos="70000">
                      <a:srgbClr val="FFFFCC"/>
                    </a:gs>
                  </a:gsLst>
                  <a:lin ang="16200000" scaled="1"/>
                  <a:tileRect/>
                </a:gradFill>
                <a:effectLst>
                  <a:outerShdw blurRad="76200" dist="50800" dir="3000000" algn="tl">
                    <a:srgbClr val="00000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Contents</a:t>
            </a:r>
            <a:endParaRPr lang="ko-KR" altLang="en-US" sz="5400" b="1" spc="30" dirty="0">
              <a:gradFill flip="none" rotWithShape="1">
                <a:gsLst>
                  <a:gs pos="30000">
                    <a:srgbClr val="F6C100"/>
                  </a:gs>
                  <a:gs pos="50000">
                    <a:srgbClr val="FEE968"/>
                  </a:gs>
                  <a:gs pos="70000">
                    <a:srgbClr val="FFFFCC"/>
                  </a:gs>
                </a:gsLst>
                <a:lin ang="16200000" scaled="1"/>
                <a:tileRect/>
              </a:gradFill>
              <a:effectLst>
                <a:outerShdw blurRad="76200" dist="50800" dir="3000000" algn="tl">
                  <a:srgbClr val="000000"/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52475" y="1571626"/>
            <a:ext cx="8683302" cy="4665687"/>
            <a:chOff x="1019175" y="1571626"/>
            <a:chExt cx="8683302" cy="4665687"/>
          </a:xfrm>
        </p:grpSpPr>
        <p:grpSp>
          <p:nvGrpSpPr>
            <p:cNvPr id="4" name="그룹 3"/>
            <p:cNvGrpSpPr/>
            <p:nvPr/>
          </p:nvGrpSpPr>
          <p:grpSpPr>
            <a:xfrm>
              <a:off x="1019176" y="1571626"/>
              <a:ext cx="8212012" cy="1365618"/>
              <a:chOff x="1019176" y="1571626"/>
              <a:chExt cx="8212012" cy="1365618"/>
            </a:xfrm>
          </p:grpSpPr>
          <p:pic>
            <p:nvPicPr>
              <p:cNvPr id="48" name="그림 47" descr="목차.png"/>
              <p:cNvPicPr>
                <a:picLocks noChangeAspect="1"/>
              </p:cNvPicPr>
              <p:nvPr/>
            </p:nvPicPr>
            <p:blipFill>
              <a:blip r:embed="rId3" cstate="print"/>
              <a:srcRect l="20128" t="22393" r="13205" b="62222"/>
              <a:stretch>
                <a:fillRect/>
              </a:stretch>
            </p:blipFill>
            <p:spPr>
              <a:xfrm>
                <a:off x="1019176" y="1571626"/>
                <a:ext cx="8212012" cy="1365618"/>
              </a:xfrm>
              <a:prstGeom prst="rect">
                <a:avLst/>
              </a:prstGeom>
            </p:spPr>
          </p:pic>
          <p:sp>
            <p:nvSpPr>
              <p:cNvPr id="49" name="Rectangle 2"/>
              <p:cNvSpPr txBox="1">
                <a:spLocks noChangeArrowheads="1"/>
              </p:cNvSpPr>
              <p:nvPr/>
            </p:nvSpPr>
            <p:spPr bwMode="auto">
              <a:xfrm>
                <a:off x="1538139" y="2074498"/>
                <a:ext cx="402354" cy="3939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44450" prstMaterial="matte">
                  <a:bevelT w="1270" h="82550" prst="artDeco"/>
                  <a:extrusionClr>
                    <a:schemeClr val="bg1"/>
                  </a:extrusionClr>
                  <a:contourClr>
                    <a:srgbClr val="003366"/>
                  </a:contourClr>
                </a:sp3d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altLang="ko-KR" sz="3200" b="1" dirty="0" smtClean="0">
                    <a:ln w="11430"/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30000"/>
                        </a:srgbClr>
                      </a:outerShdw>
                    </a:effectLst>
                    <a:latin typeface="Times New Roman" panose="02020603050405020304" pitchFamily="18" charset="0"/>
                    <a:ea typeface="HY견명조" pitchFamily="18" charset="-127"/>
                    <a:cs typeface="Times New Roman" panose="02020603050405020304" pitchFamily="18" charset="0"/>
                    <a:sym typeface="HY견고딕" pitchFamily="18" charset="-127"/>
                  </a:rPr>
                  <a:t>Ⅰ</a:t>
                </a:r>
                <a:endParaRPr lang="ko-KR" altLang="en-US" sz="3200" b="1" dirty="0" smtClean="0">
                  <a:ln w="1143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ea typeface="HY견명조" pitchFamily="18" charset="-127"/>
                  <a:cs typeface="Times New Roman" panose="02020603050405020304" pitchFamily="18" charset="0"/>
                  <a:sym typeface="HY견고딕" pitchFamily="18" charset="-127"/>
                </a:endParaRPr>
              </a:p>
            </p:txBody>
          </p:sp>
          <p:sp>
            <p:nvSpPr>
              <p:cNvPr id="50" name="Rectangle 2"/>
              <p:cNvSpPr txBox="1">
                <a:spLocks noChangeArrowheads="1"/>
              </p:cNvSpPr>
              <p:nvPr/>
            </p:nvSpPr>
            <p:spPr bwMode="auto">
              <a:xfrm>
                <a:off x="2303909" y="2057240"/>
                <a:ext cx="6515422" cy="34471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44450" prstMaterial="matte">
                  <a:bevelT w="0" h="82550" prst="artDeco"/>
                  <a:extrusionClr>
                    <a:schemeClr val="bg1"/>
                  </a:extrusionClr>
                  <a:contourClr>
                    <a:schemeClr val="bg1"/>
                  </a:contourClr>
                </a:sp3d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altLang="ko-KR" sz="2800" b="1" dirty="0" smtClean="0">
                    <a:ln w="11430"/>
                    <a:solidFill>
                      <a:srgbClr val="1F497D">
                        <a:lumMod val="75000"/>
                      </a:srgbClr>
                    </a:solidFill>
                    <a:latin typeface="Calibri" panose="020F0502020204030204" pitchFamily="34" charset="0"/>
                    <a:ea typeface="HY견고딕" pitchFamily="18" charset="-127"/>
                    <a:cs typeface="Arial" pitchFamily="34" charset="0"/>
                    <a:sym typeface="HY견고딕" pitchFamily="18" charset="-127"/>
                  </a:rPr>
                  <a:t>History of the Korea’s Electronics Industry</a:t>
                </a:r>
                <a:endParaRPr lang="ko-KR" altLang="en-US" sz="2800" b="1" dirty="0">
                  <a:ln w="11430"/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  <a:ea typeface="HY견고딕" pitchFamily="18" charset="-127"/>
                  <a:cs typeface="Arial" pitchFamily="34" charset="0"/>
                  <a:sym typeface="HY견고딕" pitchFamily="18" charset="-127"/>
                </a:endParaRPr>
              </a:p>
            </p:txBody>
          </p:sp>
        </p:grpSp>
        <p:grpSp>
          <p:nvGrpSpPr>
            <p:cNvPr id="5" name="그룹 4"/>
            <p:cNvGrpSpPr/>
            <p:nvPr/>
          </p:nvGrpSpPr>
          <p:grpSpPr>
            <a:xfrm>
              <a:off x="1019176" y="2609851"/>
              <a:ext cx="8181974" cy="1443022"/>
              <a:chOff x="1019176" y="2609851"/>
              <a:chExt cx="8181974" cy="1443022"/>
            </a:xfrm>
          </p:grpSpPr>
          <p:pic>
            <p:nvPicPr>
              <p:cNvPr id="53" name="그림 52" descr="목차.png"/>
              <p:cNvPicPr>
                <a:picLocks noChangeAspect="1"/>
              </p:cNvPicPr>
              <p:nvPr/>
            </p:nvPicPr>
            <p:blipFill>
              <a:blip r:embed="rId3" cstate="print"/>
              <a:srcRect l="20128" t="22393" r="13205" b="62222"/>
              <a:stretch>
                <a:fillRect/>
              </a:stretch>
            </p:blipFill>
            <p:spPr>
              <a:xfrm>
                <a:off x="1019176" y="2609851"/>
                <a:ext cx="8181974" cy="1443022"/>
              </a:xfrm>
              <a:prstGeom prst="rect">
                <a:avLst/>
              </a:prstGeom>
            </p:spPr>
          </p:pic>
          <p:sp>
            <p:nvSpPr>
              <p:cNvPr id="54" name="Rectangle 2"/>
              <p:cNvSpPr txBox="1">
                <a:spLocks noChangeArrowheads="1"/>
              </p:cNvSpPr>
              <p:nvPr/>
            </p:nvSpPr>
            <p:spPr bwMode="auto">
              <a:xfrm>
                <a:off x="1528614" y="3132977"/>
                <a:ext cx="402354" cy="3939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44450" prstMaterial="matte">
                  <a:bevelT w="1270" h="82550" prst="artDeco"/>
                  <a:extrusionClr>
                    <a:schemeClr val="bg1"/>
                  </a:extrusionClr>
                  <a:contourClr>
                    <a:srgbClr val="003366"/>
                  </a:contourClr>
                </a:sp3d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altLang="ko-KR" sz="3200" b="1" dirty="0" smtClean="0">
                    <a:ln w="11430"/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30000"/>
                        </a:srgbClr>
                      </a:outerShdw>
                    </a:effectLst>
                    <a:latin typeface="Times New Roman" panose="02020603050405020304" pitchFamily="18" charset="0"/>
                    <a:ea typeface="HY견명조" pitchFamily="18" charset="-127"/>
                    <a:cs typeface="Times New Roman" panose="02020603050405020304" pitchFamily="18" charset="0"/>
                    <a:sym typeface="HY견고딕" pitchFamily="18" charset="-127"/>
                  </a:rPr>
                  <a:t>Ⅱ</a:t>
                </a:r>
                <a:endParaRPr lang="ko-KR" altLang="en-US" sz="3200" b="1" dirty="0" smtClean="0">
                  <a:ln w="1143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ea typeface="HY견명조" pitchFamily="18" charset="-127"/>
                  <a:cs typeface="Times New Roman" panose="02020603050405020304" pitchFamily="18" charset="0"/>
                  <a:sym typeface="HY견고딕" pitchFamily="18" charset="-127"/>
                </a:endParaRP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1019175" y="4713515"/>
              <a:ext cx="8134349" cy="1523798"/>
              <a:chOff x="1019175" y="4713515"/>
              <a:chExt cx="8134349" cy="1523798"/>
            </a:xfrm>
          </p:grpSpPr>
          <p:pic>
            <p:nvPicPr>
              <p:cNvPr id="61" name="그림 60" descr="목차.png"/>
              <p:cNvPicPr>
                <a:picLocks noChangeAspect="1"/>
              </p:cNvPicPr>
              <p:nvPr/>
            </p:nvPicPr>
            <p:blipFill>
              <a:blip r:embed="rId3" cstate="print"/>
              <a:srcRect l="20128" t="22393" r="13205" b="62222"/>
              <a:stretch>
                <a:fillRect/>
              </a:stretch>
            </p:blipFill>
            <p:spPr>
              <a:xfrm>
                <a:off x="1019175" y="4713515"/>
                <a:ext cx="8134349" cy="1523798"/>
              </a:xfrm>
              <a:prstGeom prst="rect">
                <a:avLst/>
              </a:prstGeom>
            </p:spPr>
          </p:pic>
          <p:sp>
            <p:nvSpPr>
              <p:cNvPr id="62" name="Rectangle 2"/>
              <p:cNvSpPr txBox="1">
                <a:spLocks noChangeArrowheads="1"/>
              </p:cNvSpPr>
              <p:nvPr/>
            </p:nvSpPr>
            <p:spPr bwMode="auto">
              <a:xfrm>
                <a:off x="1538139" y="5278511"/>
                <a:ext cx="402354" cy="3939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44450" prstMaterial="matte">
                  <a:bevelT w="1270" h="82550" prst="artDeco"/>
                  <a:extrusionClr>
                    <a:schemeClr val="bg1"/>
                  </a:extrusionClr>
                  <a:contourClr>
                    <a:srgbClr val="003366"/>
                  </a:contourClr>
                </a:sp3d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altLang="ko-KR" sz="3200" b="1" dirty="0" smtClean="0">
                    <a:ln w="11430"/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30000"/>
                        </a:srgbClr>
                      </a:outerShdw>
                    </a:effectLst>
                    <a:latin typeface="Times New Roman" panose="02020603050405020304" pitchFamily="18" charset="0"/>
                    <a:ea typeface="HY견명조" pitchFamily="18" charset="-127"/>
                    <a:cs typeface="Times New Roman" panose="02020603050405020304" pitchFamily="18" charset="0"/>
                    <a:sym typeface="HY견고딕" pitchFamily="18" charset="-127"/>
                  </a:rPr>
                  <a:t>Ⅳ</a:t>
                </a:r>
                <a:endParaRPr lang="ko-KR" altLang="en-US" sz="3200" b="1" dirty="0" smtClean="0">
                  <a:ln w="1143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ea typeface="HY견명조" pitchFamily="18" charset="-127"/>
                  <a:cs typeface="Times New Roman" panose="02020603050405020304" pitchFamily="18" charset="0"/>
                  <a:sym typeface="HY견고딕" pitchFamily="18" charset="-127"/>
                </a:endParaRPr>
              </a:p>
            </p:txBody>
          </p:sp>
          <p:sp>
            <p:nvSpPr>
              <p:cNvPr id="63" name="Rectangle 2"/>
              <p:cNvSpPr txBox="1">
                <a:spLocks noChangeArrowheads="1"/>
              </p:cNvSpPr>
              <p:nvPr/>
            </p:nvSpPr>
            <p:spPr bwMode="auto">
              <a:xfrm>
                <a:off x="2303908" y="5095072"/>
                <a:ext cx="6480373" cy="68942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44450" prstMaterial="matte">
                  <a:bevelT w="0" h="82550" prst="artDeco"/>
                  <a:extrusionClr>
                    <a:schemeClr val="bg1"/>
                  </a:extrusionClr>
                  <a:contourClr>
                    <a:schemeClr val="bg1"/>
                  </a:contourClr>
                </a:sp3d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altLang="ko-KR" sz="2800" b="1" dirty="0" smtClean="0">
                    <a:ln w="11430"/>
                    <a:solidFill>
                      <a:srgbClr val="1F497D">
                        <a:lumMod val="75000"/>
                      </a:srgbClr>
                    </a:solidFill>
                    <a:latin typeface="Calibri" panose="020F0502020204030204" pitchFamily="34" charset="0"/>
                    <a:ea typeface="HY견고딕" pitchFamily="18" charset="-127"/>
                    <a:cs typeface="Arial" pitchFamily="34" charset="0"/>
                    <a:sym typeface="HY견고딕" pitchFamily="18" charset="-127"/>
                  </a:rPr>
                  <a:t>Korea’s Strategies in the Electronics Industries </a:t>
                </a:r>
                <a:endParaRPr lang="ko-KR" altLang="en-US" sz="2800" b="1" dirty="0">
                  <a:ln w="11430"/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  <a:ea typeface="HY견고딕" pitchFamily="18" charset="-127"/>
                  <a:cs typeface="Arial" pitchFamily="34" charset="0"/>
                  <a:sym typeface="HY견고딕" pitchFamily="18" charset="-127"/>
                </a:endParaRP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1019176" y="3667126"/>
              <a:ext cx="8683301" cy="1425176"/>
              <a:chOff x="1019176" y="3667126"/>
              <a:chExt cx="8683301" cy="1425176"/>
            </a:xfrm>
          </p:grpSpPr>
          <p:pic>
            <p:nvPicPr>
              <p:cNvPr id="57" name="그림 56" descr="목차.png"/>
              <p:cNvPicPr>
                <a:picLocks noChangeAspect="1"/>
              </p:cNvPicPr>
              <p:nvPr/>
            </p:nvPicPr>
            <p:blipFill>
              <a:blip r:embed="rId3" cstate="print"/>
              <a:srcRect l="20128" t="22393" r="13205" b="62222"/>
              <a:stretch>
                <a:fillRect/>
              </a:stretch>
            </p:blipFill>
            <p:spPr>
              <a:xfrm>
                <a:off x="1019176" y="3667126"/>
                <a:ext cx="8201024" cy="1425176"/>
              </a:xfrm>
              <a:prstGeom prst="rect">
                <a:avLst/>
              </a:prstGeom>
            </p:spPr>
          </p:pic>
          <p:sp>
            <p:nvSpPr>
              <p:cNvPr id="58" name="Rectangle 2"/>
              <p:cNvSpPr txBox="1">
                <a:spLocks noChangeArrowheads="1"/>
              </p:cNvSpPr>
              <p:nvPr/>
            </p:nvSpPr>
            <p:spPr bwMode="auto">
              <a:xfrm>
                <a:off x="1528614" y="4200981"/>
                <a:ext cx="402354" cy="3939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44450" prstMaterial="matte">
                  <a:bevelT w="1270" h="82550" prst="artDeco"/>
                  <a:extrusionClr>
                    <a:schemeClr val="bg1"/>
                  </a:extrusionClr>
                  <a:contourClr>
                    <a:srgbClr val="003366"/>
                  </a:contourClr>
                </a:sp3d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en-US" altLang="ko-KR" sz="3200" b="1" dirty="0" smtClean="0">
                    <a:ln w="11430"/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30000"/>
                        </a:srgbClr>
                      </a:outerShdw>
                    </a:effectLst>
                    <a:latin typeface="Times New Roman" panose="02020603050405020304" pitchFamily="18" charset="0"/>
                    <a:ea typeface="HY견명조" pitchFamily="18" charset="-127"/>
                    <a:cs typeface="Times New Roman" panose="02020603050405020304" pitchFamily="18" charset="0"/>
                    <a:sym typeface="HY견고딕" pitchFamily="18" charset="-127"/>
                  </a:rPr>
                  <a:t>Ⅲ</a:t>
                </a:r>
                <a:endParaRPr lang="ko-KR" altLang="en-US" sz="3200" b="1" dirty="0" smtClean="0">
                  <a:ln w="11430"/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ea typeface="HY견명조" pitchFamily="18" charset="-127"/>
                  <a:cs typeface="Times New Roman" panose="02020603050405020304" pitchFamily="18" charset="0"/>
                  <a:sym typeface="HY견고딕" pitchFamily="18" charset="-127"/>
                </a:endParaRPr>
              </a:p>
            </p:txBody>
          </p:sp>
          <p:sp>
            <p:nvSpPr>
              <p:cNvPr id="59" name="Rectangle 2"/>
              <p:cNvSpPr txBox="1">
                <a:spLocks noChangeArrowheads="1"/>
              </p:cNvSpPr>
              <p:nvPr/>
            </p:nvSpPr>
            <p:spPr bwMode="auto">
              <a:xfrm>
                <a:off x="2411760" y="4256751"/>
                <a:ext cx="6552728" cy="30777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44450" prstMaterial="matte">
                  <a:bevelT w="0" h="82550" prst="artDeco"/>
                  <a:extrusionClr>
                    <a:schemeClr val="bg1"/>
                  </a:extrusionClr>
                  <a:contourClr>
                    <a:schemeClr val="bg1"/>
                  </a:contourClr>
                </a:sp3d>
              </a:bodyPr>
              <a:lstStyle/>
              <a:p>
                <a:pPr>
                  <a:lnSpc>
                    <a:spcPct val="80000"/>
                  </a:lnSpc>
                  <a:spcBef>
                    <a:spcPts val="200"/>
                  </a:spcBef>
                  <a:defRPr/>
                </a:pPr>
                <a:endParaRPr lang="ko-KR" altLang="en-US" sz="2500" b="1" spc="-150" dirty="0">
                  <a:ln w="11430"/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ea typeface="HY견고딕" pitchFamily="18" charset="-127"/>
                  <a:cs typeface="Arial" pitchFamily="34" charset="0"/>
                  <a:sym typeface="HY견고딕" pitchFamily="18" charset="-127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2303909" y="3998025"/>
                <a:ext cx="7398568" cy="69801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44450" prstMaterial="matte">
                  <a:bevelT w="0" h="82550" prst="artDeco"/>
                  <a:extrusionClr>
                    <a:schemeClr val="bg1"/>
                  </a:extrusionClr>
                  <a:contourClr>
                    <a:schemeClr val="bg1"/>
                  </a:contourClr>
                </a:sp3d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altLang="ko-KR" sz="2800" b="1" spc="-150" dirty="0" smtClean="0">
                    <a:ln w="11430"/>
                    <a:solidFill>
                      <a:srgbClr val="1F497D">
                        <a:lumMod val="75000"/>
                      </a:srgbClr>
                    </a:solidFill>
                    <a:latin typeface="Calibri" panose="020F0502020204030204" pitchFamily="34" charset="0"/>
                    <a:ea typeface="HY견고딕" pitchFamily="18" charset="-127"/>
                    <a:cs typeface="Arial" pitchFamily="34" charset="0"/>
                  </a:rPr>
                  <a:t>Issues and Challenge in Korea’s Electronics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altLang="ko-KR" sz="2800" b="1" spc="-150" dirty="0" smtClean="0">
                    <a:ln w="11430"/>
                    <a:solidFill>
                      <a:srgbClr val="1F497D">
                        <a:lumMod val="75000"/>
                      </a:srgbClr>
                    </a:solidFill>
                    <a:latin typeface="Calibri" panose="020F0502020204030204" pitchFamily="34" charset="0"/>
                    <a:ea typeface="HY견고딕" pitchFamily="18" charset="-127"/>
                    <a:cs typeface="Arial" pitchFamily="34" charset="0"/>
                  </a:rPr>
                  <a:t>Industry </a:t>
                </a:r>
                <a:endParaRPr lang="ko-KR" altLang="en-US" sz="2800" b="1" spc="-150" dirty="0">
                  <a:ln w="11430"/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  <a:ea typeface="HY견고딕" pitchFamily="18" charset="-127"/>
                  <a:cs typeface="Arial" pitchFamily="34" charset="0"/>
                </a:endParaRPr>
              </a:p>
            </p:txBody>
          </p:sp>
        </p:grpSp>
      </p:grpSp>
      <p:sp>
        <p:nvSpPr>
          <p:cNvPr id="22" name="직사각형 21"/>
          <p:cNvSpPr/>
          <p:nvPr/>
        </p:nvSpPr>
        <p:spPr>
          <a:xfrm>
            <a:off x="2033811" y="2955481"/>
            <a:ext cx="6663977" cy="689420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44450" prstMaterial="matte">
              <a:bevelT w="0" h="8255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en-US" altLang="ko-KR" sz="2800" b="1" dirty="0" smtClean="0">
                <a:ln w="11430"/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Korea’s Growth Policies and </a:t>
            </a:r>
            <a:r>
              <a:rPr lang="en-US" altLang="ko-KR" sz="2800" b="1" dirty="0">
                <a:ln w="11430"/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HY견고딕" pitchFamily="18" charset="-127"/>
              </a:rPr>
              <a:t>Strengths for the Cooperation with </a:t>
            </a:r>
            <a:r>
              <a:rPr lang="en-US" altLang="ko-KR" sz="2800" b="1" dirty="0" smtClean="0">
                <a:ln w="11430"/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HY견고딕" pitchFamily="18" charset="-127"/>
              </a:rPr>
              <a:t>ASEAN </a:t>
            </a:r>
            <a:r>
              <a:rPr lang="en-US" altLang="ko-KR" sz="2800" b="1" dirty="0" smtClean="0">
                <a:ln w="11430"/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endParaRPr lang="ko-KR" altLang="en-US" sz="2800" b="1" dirty="0">
              <a:ln w="11430"/>
              <a:solidFill>
                <a:srgbClr val="1F497D">
                  <a:lumMod val="75000"/>
                </a:srgbClr>
              </a:solidFill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6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목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28" y="0"/>
            <a:ext cx="9144000" cy="6858000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-418470" y="2124075"/>
            <a:ext cx="9619620" cy="2412010"/>
            <a:chOff x="-180660" y="1531561"/>
            <a:chExt cx="9144000" cy="2070100"/>
          </a:xfrm>
        </p:grpSpPr>
        <p:grpSp>
          <p:nvGrpSpPr>
            <p:cNvPr id="29" name="그룹 28"/>
            <p:cNvGrpSpPr/>
            <p:nvPr/>
          </p:nvGrpSpPr>
          <p:grpSpPr>
            <a:xfrm>
              <a:off x="-180660" y="1531561"/>
              <a:ext cx="9144000" cy="2070100"/>
              <a:chOff x="-180660" y="1531561"/>
              <a:chExt cx="9144000" cy="2070100"/>
            </a:xfrm>
          </p:grpSpPr>
          <p:pic>
            <p:nvPicPr>
              <p:cNvPr id="33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-180660" y="1531561"/>
              <a:ext cx="9144000" cy="2070100"/>
              <a:chOff x="-180660" y="1531561"/>
              <a:chExt cx="9144000" cy="2070100"/>
            </a:xfrm>
          </p:grpSpPr>
          <p:pic>
            <p:nvPicPr>
              <p:cNvPr id="31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5" name="그룹 34"/>
          <p:cNvGrpSpPr/>
          <p:nvPr/>
        </p:nvGrpSpPr>
        <p:grpSpPr>
          <a:xfrm>
            <a:off x="267642" y="2590802"/>
            <a:ext cx="1399476" cy="1370160"/>
            <a:chOff x="247046" y="3212970"/>
            <a:chExt cx="1786850" cy="1749418"/>
          </a:xfrm>
        </p:grpSpPr>
        <p:grpSp>
          <p:nvGrpSpPr>
            <p:cNvPr id="37" name="그룹 73"/>
            <p:cNvGrpSpPr>
              <a:grpSpLocks/>
            </p:cNvGrpSpPr>
            <p:nvPr/>
          </p:nvGrpSpPr>
          <p:grpSpPr bwMode="auto">
            <a:xfrm>
              <a:off x="262655" y="3212970"/>
              <a:ext cx="1749420" cy="1749418"/>
              <a:chOff x="4032252" y="1017032"/>
              <a:chExt cx="1835148" cy="1835146"/>
            </a:xfrm>
          </p:grpSpPr>
          <p:grpSp>
            <p:nvGrpSpPr>
              <p:cNvPr id="39" name="그룹 47"/>
              <p:cNvGrpSpPr>
                <a:grpSpLocks/>
              </p:cNvGrpSpPr>
              <p:nvPr/>
            </p:nvGrpSpPr>
            <p:grpSpPr bwMode="auto">
              <a:xfrm>
                <a:off x="4032252" y="1017032"/>
                <a:ext cx="1835148" cy="1835146"/>
                <a:chOff x="1643042" y="928668"/>
                <a:chExt cx="2847463" cy="2847464"/>
              </a:xfrm>
            </p:grpSpPr>
            <p:sp>
              <p:nvSpPr>
                <p:cNvPr id="41" name="타원 40"/>
                <p:cNvSpPr/>
                <p:nvPr/>
              </p:nvSpPr>
              <p:spPr>
                <a:xfrm>
                  <a:off x="1643042" y="928668"/>
                  <a:ext cx="2847463" cy="2847464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50000"/>
                  </a:schemeClr>
                </a:solidFill>
                <a:ln w="1905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latinLnBrk="0">
                    <a:buClr>
                      <a:srgbClr val="EEECE1"/>
                    </a:buClr>
                    <a:defRPr/>
                  </a:pPr>
                  <a:endParaRPr lang="ko-KR" altLang="en-US" sz="1600">
                    <a:solidFill>
                      <a:srgbClr val="222268"/>
                    </a:solidFill>
                  </a:endParaRPr>
                </a:p>
              </p:txBody>
            </p:sp>
            <p:sp>
              <p:nvSpPr>
                <p:cNvPr id="42" name="타원 49"/>
                <p:cNvSpPr>
                  <a:spLocks noChangeArrowheads="1"/>
                </p:cNvSpPr>
                <p:nvPr/>
              </p:nvSpPr>
              <p:spPr bwMode="auto">
                <a:xfrm>
                  <a:off x="1752046" y="1037674"/>
                  <a:ext cx="2629454" cy="2629454"/>
                </a:xfrm>
                <a:prstGeom prst="ellipse">
                  <a:avLst/>
                </a:prstGeom>
                <a:solidFill>
                  <a:schemeClr val="bg1">
                    <a:alpha val="30196"/>
                  </a:schemeClr>
                </a:solidFill>
                <a:ln w="19050" algn="ctr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latinLnBrk="0">
                    <a:buClr>
                      <a:srgbClr val="EEECE1"/>
                    </a:buClr>
                  </a:pPr>
                  <a:endParaRPr lang="ko-KR" altLang="en-US" sz="1600">
                    <a:solidFill>
                      <a:srgbClr val="222268"/>
                    </a:solidFill>
                  </a:endParaRPr>
                </a:p>
              </p:txBody>
            </p:sp>
          </p:grpSp>
          <p:pic>
            <p:nvPicPr>
              <p:cNvPr id="40" name="그림 21" descr="Untitled-37.png"/>
              <p:cNvPicPr>
                <a:picLocks noChangeAspect="1"/>
              </p:cNvPicPr>
              <p:nvPr/>
            </p:nvPicPr>
            <p:blipFill>
              <a:blip r:embed="rId4" cstate="print">
                <a:lum contrast="30000"/>
              </a:blip>
              <a:srcRect/>
              <a:stretch>
                <a:fillRect/>
              </a:stretch>
            </p:blipFill>
            <p:spPr bwMode="auto">
              <a:xfrm>
                <a:off x="4173402" y="1158876"/>
                <a:ext cx="1593851" cy="159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247046" y="3459201"/>
              <a:ext cx="1786850" cy="1178906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38100">
                <a:bevelT w="1270" h="19050"/>
                <a:contourClr>
                  <a:schemeClr val="bg1"/>
                </a:contourClr>
              </a:sp3d>
            </a:bodyPr>
            <a:lstStyle/>
            <a:p>
              <a:pPr marL="180975" indent="-180975" algn="ctr" latinLnBrk="0">
                <a:buClr>
                  <a:prstClr val="white"/>
                </a:buClr>
                <a:defRPr/>
              </a:pPr>
              <a:r>
                <a:rPr lang="en-US" altLang="ko-KR" sz="5400" b="1" kern="0" dirty="0" smtClean="0">
                  <a:solidFill>
                    <a:srgbClr val="1F497D">
                      <a:lumMod val="50000"/>
                    </a:srgbClr>
                  </a:solidFill>
                  <a:effectLst>
                    <a:glow rad="63500">
                      <a:prstClr val="white">
                        <a:alpha val="40000"/>
                      </a:prstClr>
                    </a:glow>
                  </a:effectLst>
                  <a:latin typeface="Times New Roman" panose="02020603050405020304" pitchFamily="18" charset="0"/>
                  <a:ea typeface="HY헤드라인M" pitchFamily="18" charset="-127"/>
                  <a:cs typeface="Times New Roman" panose="02020603050405020304" pitchFamily="18" charset="0"/>
                </a:rPr>
                <a:t>Ⅰ</a:t>
              </a:r>
              <a:endParaRPr lang="ko-KR" altLang="en-US" sz="5400" b="1" kern="0" dirty="0">
                <a:solidFill>
                  <a:srgbClr val="1F497D">
                    <a:lumMod val="50000"/>
                  </a:srgbClr>
                </a:solidFill>
                <a:effectLst>
                  <a:glow rad="63500">
                    <a:prstClr val="white">
                      <a:alpha val="40000"/>
                    </a:prstClr>
                  </a:glo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770558" y="2700841"/>
            <a:ext cx="7477770" cy="1107996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44450" prstMaterial="matte">
              <a:bevelT w="0" h="8255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3600" b="1" spc="-150" dirty="0" smtClean="0">
                <a:ln w="11430"/>
                <a:solidFill>
                  <a:srgbClr val="1F497D">
                    <a:lumMod val="75000"/>
                  </a:srgbClr>
                </a:solidFill>
                <a:latin typeface="Arial" pitchFamily="34" charset="0"/>
                <a:ea typeface="HY견고딕" pitchFamily="18" charset="-127"/>
                <a:cs typeface="Arial" pitchFamily="34" charset="0"/>
                <a:sym typeface="HY견고딕" pitchFamily="18" charset="-127"/>
              </a:rPr>
              <a:t>History of the Korea’s Electronics Industry</a:t>
            </a:r>
            <a:endParaRPr lang="ko-KR" altLang="en-US" sz="3600" b="1" spc="-150" dirty="0">
              <a:ln w="11430"/>
              <a:solidFill>
                <a:srgbClr val="1F497D">
                  <a:lumMod val="75000"/>
                </a:srgbClr>
              </a:solidFill>
              <a:latin typeface="Arial" pitchFamily="34" charset="0"/>
              <a:ea typeface="HY견고딕" pitchFamily="18" charset="-127"/>
              <a:cs typeface="Arial" pitchFamily="34" charset="0"/>
              <a:sym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299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4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3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ICT</a:t>
            </a:r>
            <a:r>
              <a:rPr lang="ko-KR" altLang="en-US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Industry, quantum jump from the 1980s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595791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Industry’s Growth for 40 Years 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1" name="Text Box 197"/>
          <p:cNvSpPr txBox="1">
            <a:spLocks noChangeArrowheads="1"/>
          </p:cNvSpPr>
          <p:nvPr/>
        </p:nvSpPr>
        <p:spPr bwMode="auto">
          <a:xfrm>
            <a:off x="916228" y="1313934"/>
            <a:ext cx="80262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Leading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ICT industry 3.0 era </a:t>
            </a:r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with convergence and smart trends </a:t>
            </a:r>
            <a:endParaRPr lang="en-US" altLang="ko-KR" sz="2100" b="1" dirty="0">
              <a:solidFill>
                <a:srgbClr val="40404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614335" y="2014531"/>
            <a:ext cx="8100000" cy="1256736"/>
            <a:chOff x="438214" y="1785927"/>
            <a:chExt cx="8280000" cy="1259907"/>
          </a:xfrm>
        </p:grpSpPr>
        <p:sp>
          <p:nvSpPr>
            <p:cNvPr id="47" name="AutoShape 49"/>
            <p:cNvSpPr>
              <a:spLocks noChangeArrowheads="1"/>
            </p:cNvSpPr>
            <p:nvPr/>
          </p:nvSpPr>
          <p:spPr bwMode="auto">
            <a:xfrm>
              <a:off x="438214" y="1785927"/>
              <a:ext cx="8280000" cy="1259907"/>
            </a:xfrm>
            <a:prstGeom prst="roundRect">
              <a:avLst>
                <a:gd name="adj" fmla="val 2352"/>
              </a:avLst>
            </a:prstGeom>
            <a:solidFill>
              <a:srgbClr val="1996A7"/>
            </a:solidFill>
            <a:ln w="9525" algn="ctr">
              <a:solidFill>
                <a:srgbClr val="22849E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8" name="AutoShape 50"/>
            <p:cNvSpPr>
              <a:spLocks noChangeArrowheads="1"/>
            </p:cNvSpPr>
            <p:nvPr/>
          </p:nvSpPr>
          <p:spPr bwMode="auto">
            <a:xfrm>
              <a:off x="510214" y="2270803"/>
              <a:ext cx="8136000" cy="687222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vert="horz" wrap="square" lIns="54000" tIns="82800" rIns="54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buSzPts val="800"/>
                <a:buFont typeface="Times New Roman" pitchFamily="18" charset="0"/>
                <a:buChar char="•"/>
                <a:tabLst/>
              </a:pPr>
              <a:endParaRPr kumimoji="1" 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9" name="AutoShape 51"/>
            <p:cNvSpPr>
              <a:spLocks noChangeArrowheads="1"/>
            </p:cNvSpPr>
            <p:nvPr/>
          </p:nvSpPr>
          <p:spPr bwMode="auto">
            <a:xfrm>
              <a:off x="474214" y="1793253"/>
              <a:ext cx="8208000" cy="6209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FBFE"/>
                </a:gs>
                <a:gs pos="100000">
                  <a:srgbClr val="1AB8BC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757211" y="2519360"/>
            <a:ext cx="7631213" cy="6432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marL="0" lvl="1"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DRAM memory (1980s)</a:t>
            </a:r>
          </a:p>
          <a:p>
            <a:pPr marL="0" lvl="1"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Development  of  Flat display  and </a:t>
            </a:r>
            <a:r>
              <a:rPr lang="ko-KR" altLang="en-US" sz="1900" spc="-70" dirty="0" smtClean="0">
                <a:latin typeface="Calibri" panose="020F0502020204030204" pitchFamily="34" charset="0"/>
              </a:rPr>
              <a:t> </a:t>
            </a:r>
            <a:r>
              <a:rPr lang="en-US" altLang="ko-KR" sz="1900" spc="-70" dirty="0" smtClean="0">
                <a:latin typeface="Calibri" panose="020F0502020204030204" pitchFamily="34" charset="0"/>
              </a:rPr>
              <a:t>HDTV ,  commercialization of CDMA (1090s) 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764339" y="2054434"/>
            <a:ext cx="7143800" cy="415498"/>
          </a:xfrm>
          <a:prstGeom prst="rect">
            <a:avLst/>
          </a:prstGeom>
          <a:effectLst>
            <a:outerShdw dist="12700" dir="2700000" algn="ctr" rotWithShape="0">
              <a:schemeClr val="tx1">
                <a:alpha val="80000"/>
              </a:schemeClr>
            </a:outerShdw>
          </a:effectLst>
        </p:spPr>
        <p:txBody>
          <a:bodyPr vert="horz" wrap="square" lIns="0" tIns="0" rIns="0" bIns="0" rtlCol="0" anchor="ctr" anchorCtr="0">
            <a:noAutofit/>
            <a:scene3d>
              <a:camera prst="orthographicFront"/>
              <a:lightRig rig="threePt" dir="t"/>
            </a:scene3d>
            <a:sp3d extrusionH="12700">
              <a:bevelT w="0" h="1270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Upgrade</a:t>
            </a:r>
            <a:r>
              <a:rPr lang="ko-KR" altLang="en-US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1.0 : starting  for  DRAM  memory  development</a:t>
            </a:r>
            <a:endParaRPr lang="ko-KR" altLang="en-US" sz="2100" b="1" spc="-50" dirty="0" smtClean="0">
              <a:solidFill>
                <a:schemeClr val="bg1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621463" y="3493547"/>
            <a:ext cx="8100000" cy="1323795"/>
            <a:chOff x="438214" y="1785927"/>
            <a:chExt cx="8280000" cy="1259907"/>
          </a:xfrm>
        </p:grpSpPr>
        <p:sp>
          <p:nvSpPr>
            <p:cNvPr id="53" name="AutoShape 49"/>
            <p:cNvSpPr>
              <a:spLocks noChangeArrowheads="1"/>
            </p:cNvSpPr>
            <p:nvPr/>
          </p:nvSpPr>
          <p:spPr bwMode="auto">
            <a:xfrm>
              <a:off x="438214" y="1785927"/>
              <a:ext cx="8280000" cy="1259907"/>
            </a:xfrm>
            <a:prstGeom prst="roundRect">
              <a:avLst>
                <a:gd name="adj" fmla="val 2352"/>
              </a:avLst>
            </a:prstGeom>
            <a:solidFill>
              <a:srgbClr val="1C89BA"/>
            </a:solidFill>
            <a:ln w="9525" algn="ctr">
              <a:solidFill>
                <a:srgbClr val="226C9E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54" name="AutoShape 50"/>
            <p:cNvSpPr>
              <a:spLocks noChangeArrowheads="1"/>
            </p:cNvSpPr>
            <p:nvPr/>
          </p:nvSpPr>
          <p:spPr bwMode="auto">
            <a:xfrm>
              <a:off x="510214" y="2270803"/>
              <a:ext cx="8136000" cy="687222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vert="horz" wrap="square" lIns="54000" tIns="82800" rIns="54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buSzPts val="800"/>
                <a:buFont typeface="Times New Roman" pitchFamily="18" charset="0"/>
                <a:buChar char="•"/>
                <a:tabLst/>
              </a:pPr>
              <a:endParaRPr kumimoji="1" 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5" name="AutoShape 51"/>
            <p:cNvSpPr>
              <a:spLocks noChangeArrowheads="1"/>
            </p:cNvSpPr>
            <p:nvPr/>
          </p:nvSpPr>
          <p:spPr bwMode="auto">
            <a:xfrm>
              <a:off x="474214" y="1793253"/>
              <a:ext cx="8208000" cy="6209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E6FE"/>
                </a:gs>
                <a:gs pos="100000">
                  <a:srgbClr val="1C89BA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764339" y="4017427"/>
            <a:ext cx="7010953" cy="6432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</a:t>
            </a:r>
            <a:r>
              <a:rPr lang="en-US" altLang="ko-KR" sz="1900" dirty="0" smtClean="0">
                <a:latin typeface="Calibri" panose="020F0502020204030204" pitchFamily="34" charset="0"/>
              </a:rPr>
              <a:t>40 inch</a:t>
            </a:r>
            <a:r>
              <a:rPr lang="ko-KR" altLang="en-US" sz="1900" dirty="0" smtClean="0">
                <a:latin typeface="Calibri" panose="020F0502020204030204" pitchFamily="34" charset="0"/>
              </a:rPr>
              <a:t> </a:t>
            </a:r>
            <a:r>
              <a:rPr lang="en-US" altLang="ko-KR" sz="1900" dirty="0" smtClean="0">
                <a:latin typeface="Calibri" panose="020F0502020204030204" pitchFamily="34" charset="0"/>
              </a:rPr>
              <a:t>LCD(2001),  first  development in the world</a:t>
            </a:r>
          </a:p>
          <a:p>
            <a:pPr>
              <a:lnSpc>
                <a:spcPct val="110000"/>
              </a:lnSpc>
            </a:pPr>
            <a:r>
              <a:rPr lang="en-US" altLang="ko-KR" sz="1900" dirty="0" smtClean="0">
                <a:latin typeface="Calibri" panose="020F0502020204030204" pitchFamily="34" charset="0"/>
              </a:rPr>
              <a:t>- Flash memory, LCD TV, cell phone, modular parts</a:t>
            </a:r>
            <a:r>
              <a:rPr lang="ko-KR" altLang="en-US" sz="1900" dirty="0" smtClean="0">
                <a:latin typeface="Calibri" panose="020F0502020204030204" pitchFamily="34" charset="0"/>
              </a:rPr>
              <a:t> </a:t>
            </a:r>
            <a:r>
              <a:rPr lang="en-US" altLang="ko-KR" sz="1900" dirty="0" smtClean="0">
                <a:latin typeface="Calibri" panose="020F0502020204030204" pitchFamily="34" charset="0"/>
              </a:rPr>
              <a:t>(2000s)</a:t>
            </a:r>
            <a:r>
              <a:rPr lang="ko-KR" altLang="en-US" sz="1900" dirty="0" smtClean="0">
                <a:latin typeface="Calibri" panose="020F0502020204030204" pitchFamily="34" charset="0"/>
              </a:rPr>
              <a:t> </a:t>
            </a:r>
            <a:endParaRPr lang="ko-KR" altLang="en-US" sz="1900" dirty="0">
              <a:latin typeface="Calibri" panose="020F050202020403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71467" y="3533451"/>
            <a:ext cx="7143800" cy="415498"/>
          </a:xfrm>
          <a:prstGeom prst="rect">
            <a:avLst/>
          </a:prstGeom>
          <a:effectLst>
            <a:outerShdw dist="12700" dir="2700000" algn="ctr" rotWithShape="0">
              <a:schemeClr val="tx1">
                <a:alpha val="80000"/>
              </a:schemeClr>
            </a:outerShdw>
          </a:effectLst>
        </p:spPr>
        <p:txBody>
          <a:bodyPr vert="horz" wrap="square" lIns="0" tIns="0" rIns="0" bIns="0" rtlCol="0" anchor="ctr" anchorCtr="0">
            <a:noAutofit/>
            <a:scene3d>
              <a:camera prst="orthographicFront"/>
              <a:lightRig rig="threePt" dir="t"/>
            </a:scene3d>
            <a:sp3d extrusionH="12700">
              <a:bevelT w="0" h="1270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Upgrade</a:t>
            </a:r>
            <a:r>
              <a:rPr lang="ko-KR" altLang="en-US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2.0 : advancement of digital products</a:t>
            </a:r>
            <a:endParaRPr lang="ko-KR" altLang="en-US" sz="2100" b="1" spc="-50" dirty="0" smtClean="0">
              <a:solidFill>
                <a:schemeClr val="bg1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621463" y="5057786"/>
            <a:ext cx="8100000" cy="1323542"/>
            <a:chOff x="438214" y="1785927"/>
            <a:chExt cx="8280000" cy="1259907"/>
          </a:xfrm>
        </p:grpSpPr>
        <p:sp>
          <p:nvSpPr>
            <p:cNvPr id="59" name="AutoShape 49"/>
            <p:cNvSpPr>
              <a:spLocks noChangeArrowheads="1"/>
            </p:cNvSpPr>
            <p:nvPr/>
          </p:nvSpPr>
          <p:spPr bwMode="auto">
            <a:xfrm>
              <a:off x="438214" y="1785927"/>
              <a:ext cx="8280000" cy="1259907"/>
            </a:xfrm>
            <a:prstGeom prst="roundRect">
              <a:avLst>
                <a:gd name="adj" fmla="val 2352"/>
              </a:avLst>
            </a:prstGeom>
            <a:solidFill>
              <a:srgbClr val="1C6CBA"/>
            </a:solidFill>
            <a:ln w="9525" algn="ctr">
              <a:solidFill>
                <a:srgbClr val="22559E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60" name="AutoShape 50"/>
            <p:cNvSpPr>
              <a:spLocks noChangeArrowheads="1"/>
            </p:cNvSpPr>
            <p:nvPr/>
          </p:nvSpPr>
          <p:spPr bwMode="auto">
            <a:xfrm>
              <a:off x="510214" y="2270803"/>
              <a:ext cx="8136000" cy="687222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vert="horz" wrap="square" lIns="54000" tIns="82800" rIns="54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buSzPts val="800"/>
                <a:buFont typeface="Times New Roman" pitchFamily="18" charset="0"/>
                <a:buChar char="•"/>
                <a:tabLst/>
              </a:pPr>
              <a:endParaRPr kumimoji="1" 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1" name="AutoShape 51"/>
            <p:cNvSpPr>
              <a:spLocks noChangeArrowheads="1"/>
            </p:cNvSpPr>
            <p:nvPr/>
          </p:nvSpPr>
          <p:spPr bwMode="auto">
            <a:xfrm>
              <a:off x="474214" y="1793253"/>
              <a:ext cx="8208000" cy="6209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D3FE"/>
                </a:gs>
                <a:gs pos="100000">
                  <a:srgbClr val="1B5CBB">
                    <a:alpha val="20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764339" y="5600715"/>
            <a:ext cx="8075363" cy="6432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New growth engine,  convergence industry (2010s)</a:t>
            </a:r>
          </a:p>
          <a:p>
            <a:pPr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Smart phone,  3D TV,  system LSI,  flexible display,  emotional SW/contents (2010s)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771467" y="5097689"/>
            <a:ext cx="7143800" cy="415498"/>
          </a:xfrm>
          <a:prstGeom prst="rect">
            <a:avLst/>
          </a:prstGeom>
          <a:effectLst>
            <a:outerShdw dist="12700" dir="2700000" algn="ctr" rotWithShape="0">
              <a:schemeClr val="tx1">
                <a:alpha val="80000"/>
              </a:schemeClr>
            </a:outerShdw>
          </a:effectLst>
        </p:spPr>
        <p:txBody>
          <a:bodyPr vert="horz" wrap="square" lIns="0" tIns="0" rIns="0" bIns="0" rtlCol="0" anchor="ctr" anchorCtr="0">
            <a:noAutofit/>
            <a:scene3d>
              <a:camera prst="orthographicFront"/>
              <a:lightRig rig="threePt" dir="t"/>
            </a:scene3d>
            <a:sp3d extrusionH="12700">
              <a:bevelT w="0" h="1270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Upgrade 3.0 : converging  and  smart  industry</a:t>
            </a:r>
            <a:endParaRPr lang="ko-KR" altLang="en-US" sz="2100" b="1" spc="-50" dirty="0" smtClean="0">
              <a:solidFill>
                <a:schemeClr val="bg1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829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5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3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ICT</a:t>
            </a:r>
            <a:r>
              <a:rPr lang="ko-KR" altLang="en-US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Industry, entering the growth path from earlier 80s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595791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Industry’s Growth for 40 Years 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789484" y="204602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1" name="Text Box 197"/>
          <p:cNvSpPr txBox="1">
            <a:spLocks noChangeArrowheads="1"/>
          </p:cNvSpPr>
          <p:nvPr/>
        </p:nvSpPr>
        <p:spPr bwMode="auto">
          <a:xfrm>
            <a:off x="916228" y="1313934"/>
            <a:ext cx="80262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Real gross output of the industry,</a:t>
            </a:r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CAGR  27.1%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during 1970~90</a:t>
            </a:r>
            <a:endParaRPr lang="en-US" altLang="ko-KR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-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33.5% in 1970s,  20.9% in 1980s</a:t>
            </a:r>
            <a:endParaRPr lang="en-US" altLang="ko-KR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Text Box 197"/>
          <p:cNvSpPr txBox="1">
            <a:spLocks noChangeArrowheads="1"/>
          </p:cNvSpPr>
          <p:nvPr/>
        </p:nvSpPr>
        <p:spPr bwMode="auto">
          <a:xfrm>
            <a:off x="884735" y="1983507"/>
            <a:ext cx="85594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Continuous growth  similarly in 1990s,  despite two global crises  </a:t>
            </a:r>
          </a:p>
          <a:p>
            <a:pPr>
              <a:spcBef>
                <a:spcPts val="0"/>
              </a:spcBef>
            </a:pPr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- </a:t>
            </a:r>
            <a:r>
              <a:rPr lang="en-US" altLang="ko-KR" sz="2100" b="1" spc="-30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CAGR 14.8%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during 2000~2010 </a:t>
            </a:r>
            <a:endParaRPr lang="en-US" altLang="ko-KR" sz="2100" b="1" spc="-3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395537" y="2978661"/>
            <a:ext cx="8498084" cy="3566603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grpSp>
        <p:nvGrpSpPr>
          <p:cNvPr id="13" name="그룹 12"/>
          <p:cNvGrpSpPr>
            <a:grpSpLocks noChangeAspect="1"/>
          </p:cNvGrpSpPr>
          <p:nvPr/>
        </p:nvGrpSpPr>
        <p:grpSpPr>
          <a:xfrm>
            <a:off x="511940" y="3184401"/>
            <a:ext cx="8452548" cy="3173820"/>
            <a:chOff x="395536" y="3447414"/>
            <a:chExt cx="8874014" cy="3240360"/>
          </a:xfrm>
        </p:grpSpPr>
        <p:graphicFrame>
          <p:nvGraphicFramePr>
            <p:cNvPr id="17" name="차트 16"/>
            <p:cNvGraphicFramePr/>
            <p:nvPr>
              <p:extLst>
                <p:ext uri="{D42A27DB-BD31-4B8C-83A1-F6EECF244321}">
                  <p14:modId xmlns:p14="http://schemas.microsoft.com/office/powerpoint/2010/main" val="2663081105"/>
                </p:ext>
              </p:extLst>
            </p:nvPr>
          </p:nvGraphicFramePr>
          <p:xfrm>
            <a:off x="395536" y="3447414"/>
            <a:ext cx="8680540" cy="32403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직사각형 17"/>
            <p:cNvSpPr/>
            <p:nvPr/>
          </p:nvSpPr>
          <p:spPr>
            <a:xfrm>
              <a:off x="4001514" y="4678632"/>
              <a:ext cx="875376" cy="648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PC 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memory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audio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5414027" y="4724620"/>
              <a:ext cx="1029349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Window</a:t>
              </a:r>
              <a:r>
                <a:rPr lang="ko-KR" altLang="en-US" sz="11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100" dirty="0" smtClean="0">
                  <a:solidFill>
                    <a:schemeClr val="tx1"/>
                  </a:solidFill>
                </a:rPr>
                <a:t>PC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large TV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cell phone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5985641" y="4076924"/>
              <a:ext cx="843603" cy="24372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crisis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3" name="타원 22"/>
            <p:cNvSpPr/>
            <p:nvPr/>
          </p:nvSpPr>
          <p:spPr>
            <a:xfrm rot="20733292">
              <a:off x="5672632" y="5736802"/>
              <a:ext cx="899893" cy="431120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 rot="21123542">
              <a:off x="4209276" y="6017038"/>
              <a:ext cx="728433" cy="369093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" name="직선 화살표 연결선 25"/>
            <p:cNvCxnSpPr/>
            <p:nvPr/>
          </p:nvCxnSpPr>
          <p:spPr>
            <a:xfrm rot="16200000" flipH="1">
              <a:off x="5906468" y="4910212"/>
              <a:ext cx="1157608" cy="5982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/>
            <p:cNvSpPr/>
            <p:nvPr/>
          </p:nvSpPr>
          <p:spPr>
            <a:xfrm>
              <a:off x="6184998" y="3648906"/>
              <a:ext cx="1393047" cy="254424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digital era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6876255" y="5484843"/>
              <a:ext cx="1285016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LCD display 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PDP/LCD TV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camera phone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736762" y="4448924"/>
              <a:ext cx="1532788" cy="7920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Mobile  device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LED TV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3G phone</a:t>
              </a:r>
            </a:p>
            <a:p>
              <a:pPr algn="ctr"/>
              <a:r>
                <a:rPr lang="en-US" altLang="ko-KR" sz="1100" dirty="0" err="1" smtClean="0">
                  <a:solidFill>
                    <a:schemeClr val="tx1"/>
                  </a:solidFill>
                </a:rPr>
                <a:t>nand</a:t>
              </a:r>
              <a:r>
                <a:rPr lang="en-US" altLang="ko-KR" sz="1100" dirty="0" smtClean="0">
                  <a:solidFill>
                    <a:schemeClr val="tx1"/>
                  </a:solidFill>
                </a:rPr>
                <a:t> flash memory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0" name="타원 29"/>
            <p:cNvSpPr/>
            <p:nvPr/>
          </p:nvSpPr>
          <p:spPr>
            <a:xfrm rot="18932070">
              <a:off x="6840098" y="4918106"/>
              <a:ext cx="1125244" cy="444372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/>
            <p:nvPr/>
          </p:nvSpPr>
          <p:spPr>
            <a:xfrm rot="18948457">
              <a:off x="7835613" y="3783749"/>
              <a:ext cx="1308648" cy="444372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4" name="직선 화살표 연결선 33"/>
            <p:cNvCxnSpPr/>
            <p:nvPr/>
          </p:nvCxnSpPr>
          <p:spPr>
            <a:xfrm rot="5400000">
              <a:off x="6078432" y="4730810"/>
              <a:ext cx="1594855" cy="79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3258812" y="5562805"/>
              <a:ext cx="79208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err="1" smtClean="0">
                  <a:solidFill>
                    <a:schemeClr val="tx1"/>
                  </a:solidFill>
                </a:rPr>
                <a:t>colorTV</a:t>
              </a:r>
              <a:endParaRPr lang="en-US" altLang="ko-KR" sz="1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CRT 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Phone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3267219" y="6191938"/>
              <a:ext cx="792088" cy="268840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374341" y="3700653"/>
              <a:ext cx="894299" cy="606729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Korea-China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diplomatic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284157" y="3776118"/>
              <a:ext cx="640477" cy="5250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DRAM</a:t>
              </a:r>
            </a:p>
            <a:p>
              <a:pPr algn="ctr"/>
              <a:r>
                <a:rPr lang="en-US" altLang="ko-KR" sz="1100" dirty="0" smtClean="0">
                  <a:solidFill>
                    <a:schemeClr val="tx1"/>
                  </a:solidFill>
                </a:rPr>
                <a:t>start</a:t>
              </a:r>
              <a:endParaRPr lang="ko-KR" altLang="en-US" sz="1100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39" name="직선 화살표 연결선 38"/>
            <p:cNvCxnSpPr/>
            <p:nvPr/>
          </p:nvCxnSpPr>
          <p:spPr>
            <a:xfrm rot="5400000">
              <a:off x="3005760" y="4939604"/>
              <a:ext cx="1224930" cy="79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27"/>
          <p:cNvGrpSpPr/>
          <p:nvPr/>
        </p:nvGrpSpPr>
        <p:grpSpPr>
          <a:xfrm>
            <a:off x="1330711" y="2807196"/>
            <a:ext cx="6578136" cy="377205"/>
            <a:chOff x="1318147" y="2780928"/>
            <a:chExt cx="6416152" cy="457572"/>
          </a:xfrm>
        </p:grpSpPr>
        <p:grpSp>
          <p:nvGrpSpPr>
            <p:cNvPr id="41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43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44" name="그림 43" descr="포스코_10.png"/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42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1648247" y="2812529"/>
            <a:ext cx="604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ICT</a:t>
            </a:r>
            <a:r>
              <a:rPr lang="ko-KR" alt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industry’s Growth in Korea (real gross output)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407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6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3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ICT</a:t>
            </a:r>
            <a:r>
              <a:rPr lang="ko-KR" altLang="en-US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Industry, higher value-added in export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48384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Export, Dramatic Increase for 20 Years 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789484" y="204602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1" name="Text Box 197"/>
          <p:cNvSpPr txBox="1">
            <a:spLocks noChangeArrowheads="1"/>
          </p:cNvSpPr>
          <p:nvPr/>
        </p:nvSpPr>
        <p:spPr bwMode="auto">
          <a:xfrm>
            <a:off x="916228" y="1313934"/>
            <a:ext cx="80262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Export,</a:t>
            </a:r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CAGR  11.4%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for the past 20 years</a:t>
            </a:r>
            <a:endParaRPr lang="en-US" altLang="ko-KR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dirty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-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33.5% in 1970s,  20.9% in 1980s</a:t>
            </a:r>
            <a:endParaRPr lang="en-US" altLang="ko-KR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Text Box 197"/>
          <p:cNvSpPr txBox="1">
            <a:spLocks noChangeArrowheads="1"/>
          </p:cNvSpPr>
          <p:nvPr/>
        </p:nvSpPr>
        <p:spPr bwMode="auto">
          <a:xfrm>
            <a:off x="884735" y="1983507"/>
            <a:ext cx="85594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Structure of export products</a:t>
            </a:r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altLang="ko-KR" sz="2100" b="1" spc="-30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enhanced by flash memory and display  </a:t>
            </a:r>
          </a:p>
          <a:p>
            <a:pPr>
              <a:spcBef>
                <a:spcPts val="0"/>
              </a:spcBef>
            </a:pPr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-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While driven by PC DRAM, PC, color TV, and audio during 1990s </a:t>
            </a:r>
            <a:endParaRPr lang="en-US" altLang="ko-KR" sz="2100" b="1" spc="-3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395537" y="2978661"/>
            <a:ext cx="8498084" cy="3566603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grpSp>
        <p:nvGrpSpPr>
          <p:cNvPr id="40" name="그룹 27"/>
          <p:cNvGrpSpPr/>
          <p:nvPr/>
        </p:nvGrpSpPr>
        <p:grpSpPr>
          <a:xfrm>
            <a:off x="1330711" y="2807196"/>
            <a:ext cx="6578136" cy="377205"/>
            <a:chOff x="1318147" y="2780928"/>
            <a:chExt cx="6416152" cy="457572"/>
          </a:xfrm>
        </p:grpSpPr>
        <p:grpSp>
          <p:nvGrpSpPr>
            <p:cNvPr id="41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43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44" name="그림 43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42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1648247" y="2812529"/>
            <a:ext cx="604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Korea ICT</a:t>
            </a:r>
            <a:r>
              <a:rPr lang="ko-KR" alt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industry’s Export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" name="차트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3734539"/>
              </p:ext>
            </p:extLst>
          </p:nvPr>
        </p:nvGraphicFramePr>
        <p:xfrm>
          <a:off x="569913" y="3181860"/>
          <a:ext cx="8210290" cy="3363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92000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7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3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Continuous trade surplus  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4313617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Strong Trade Surplus  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789484" y="204602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1" name="Text Box 197"/>
          <p:cNvSpPr txBox="1">
            <a:spLocks noChangeArrowheads="1"/>
          </p:cNvSpPr>
          <p:nvPr/>
        </p:nvSpPr>
        <p:spPr bwMode="auto">
          <a:xfrm>
            <a:off x="916228" y="1313934"/>
            <a:ext cx="80262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Trade specialization index(TSI), over 0.25 after mid-1990s</a:t>
            </a:r>
            <a:endParaRPr lang="en-US" altLang="ko-KR" sz="2100" b="1" dirty="0">
              <a:solidFill>
                <a:srgbClr val="40404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dirty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- </a:t>
            </a:r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ICT industry’s TSI,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average 0.35 </a:t>
            </a:r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for the last 5 years </a:t>
            </a:r>
            <a:endParaRPr lang="en-US" altLang="ko-KR" sz="2100" b="1" dirty="0">
              <a:solidFill>
                <a:srgbClr val="40404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Text Box 197"/>
          <p:cNvSpPr txBox="1">
            <a:spLocks noChangeArrowheads="1"/>
          </p:cNvSpPr>
          <p:nvPr/>
        </p:nvSpPr>
        <p:spPr bwMode="auto">
          <a:xfrm>
            <a:off x="884735" y="1983507"/>
            <a:ext cx="85594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spc="-30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Display</a:t>
            </a:r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,  remarkable as </a:t>
            </a:r>
            <a:r>
              <a:rPr lang="en-US" altLang="ko-KR" sz="2100" b="1" spc="-30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the highest industry with 0.80 </a:t>
            </a:r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of TSI in 2013     </a:t>
            </a:r>
          </a:p>
          <a:p>
            <a:pPr>
              <a:spcBef>
                <a:spcPts val="0"/>
              </a:spcBef>
            </a:pPr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- Mobile phone industry, also maintaining high level </a:t>
            </a:r>
            <a:endParaRPr lang="en-US" altLang="ko-KR" sz="2100" b="1" spc="-30" dirty="0">
              <a:solidFill>
                <a:srgbClr val="40404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569913" y="2978661"/>
            <a:ext cx="8106543" cy="3566603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grpSp>
        <p:nvGrpSpPr>
          <p:cNvPr id="40" name="그룹 27"/>
          <p:cNvGrpSpPr/>
          <p:nvPr/>
        </p:nvGrpSpPr>
        <p:grpSpPr>
          <a:xfrm>
            <a:off x="1330711" y="2807196"/>
            <a:ext cx="6578136" cy="377205"/>
            <a:chOff x="1318147" y="2780928"/>
            <a:chExt cx="6416152" cy="457572"/>
          </a:xfrm>
        </p:grpSpPr>
        <p:grpSp>
          <p:nvGrpSpPr>
            <p:cNvPr id="41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43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44" name="그림 43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42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1648247" y="2812529"/>
            <a:ext cx="604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Korea ICT</a:t>
            </a:r>
            <a:r>
              <a:rPr lang="ko-KR" alt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industry’s Trade Specialization Index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차트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588956"/>
              </p:ext>
            </p:extLst>
          </p:nvPr>
        </p:nvGraphicFramePr>
        <p:xfrm>
          <a:off x="830263" y="3284984"/>
          <a:ext cx="7949939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9426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목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28" y="0"/>
            <a:ext cx="9144000" cy="6858000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-418470" y="2124075"/>
            <a:ext cx="9619620" cy="2412010"/>
            <a:chOff x="-180660" y="1531561"/>
            <a:chExt cx="9144000" cy="2070100"/>
          </a:xfrm>
        </p:grpSpPr>
        <p:grpSp>
          <p:nvGrpSpPr>
            <p:cNvPr id="29" name="그룹 28"/>
            <p:cNvGrpSpPr/>
            <p:nvPr/>
          </p:nvGrpSpPr>
          <p:grpSpPr>
            <a:xfrm>
              <a:off x="-180660" y="1531561"/>
              <a:ext cx="9144000" cy="2070100"/>
              <a:chOff x="-180660" y="1531561"/>
              <a:chExt cx="9144000" cy="2070100"/>
            </a:xfrm>
          </p:grpSpPr>
          <p:pic>
            <p:nvPicPr>
              <p:cNvPr id="33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-180660" y="1531561"/>
              <a:ext cx="9144000" cy="2070100"/>
              <a:chOff x="-180660" y="1531561"/>
              <a:chExt cx="9144000" cy="2070100"/>
            </a:xfrm>
          </p:grpSpPr>
          <p:pic>
            <p:nvPicPr>
              <p:cNvPr id="31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5" name="그룹 34"/>
          <p:cNvGrpSpPr/>
          <p:nvPr/>
        </p:nvGrpSpPr>
        <p:grpSpPr>
          <a:xfrm>
            <a:off x="267642" y="2590801"/>
            <a:ext cx="1399476" cy="1370159"/>
            <a:chOff x="247046" y="3212970"/>
            <a:chExt cx="1786850" cy="1749418"/>
          </a:xfrm>
        </p:grpSpPr>
        <p:grpSp>
          <p:nvGrpSpPr>
            <p:cNvPr id="37" name="그룹 73"/>
            <p:cNvGrpSpPr>
              <a:grpSpLocks/>
            </p:cNvGrpSpPr>
            <p:nvPr/>
          </p:nvGrpSpPr>
          <p:grpSpPr bwMode="auto">
            <a:xfrm>
              <a:off x="262655" y="3212970"/>
              <a:ext cx="1749420" cy="1749418"/>
              <a:chOff x="4032252" y="1017032"/>
              <a:chExt cx="1835148" cy="1835146"/>
            </a:xfrm>
          </p:grpSpPr>
          <p:grpSp>
            <p:nvGrpSpPr>
              <p:cNvPr id="39" name="그룹 47"/>
              <p:cNvGrpSpPr>
                <a:grpSpLocks/>
              </p:cNvGrpSpPr>
              <p:nvPr/>
            </p:nvGrpSpPr>
            <p:grpSpPr bwMode="auto">
              <a:xfrm>
                <a:off x="4032252" y="1017032"/>
                <a:ext cx="1835148" cy="1835146"/>
                <a:chOff x="1643042" y="928668"/>
                <a:chExt cx="2847463" cy="2847464"/>
              </a:xfrm>
            </p:grpSpPr>
            <p:sp>
              <p:nvSpPr>
                <p:cNvPr id="41" name="타원 40"/>
                <p:cNvSpPr/>
                <p:nvPr/>
              </p:nvSpPr>
              <p:spPr>
                <a:xfrm>
                  <a:off x="1643042" y="928668"/>
                  <a:ext cx="2847463" cy="2847464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50000"/>
                  </a:schemeClr>
                </a:solidFill>
                <a:ln w="1905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latinLnBrk="0">
                    <a:buClr>
                      <a:srgbClr val="EEECE1"/>
                    </a:buClr>
                    <a:defRPr/>
                  </a:pPr>
                  <a:endParaRPr lang="ko-KR" altLang="en-US" sz="1600">
                    <a:solidFill>
                      <a:srgbClr val="222268"/>
                    </a:solidFill>
                  </a:endParaRPr>
                </a:p>
              </p:txBody>
            </p:sp>
            <p:sp>
              <p:nvSpPr>
                <p:cNvPr id="42" name="타원 49"/>
                <p:cNvSpPr>
                  <a:spLocks noChangeArrowheads="1"/>
                </p:cNvSpPr>
                <p:nvPr/>
              </p:nvSpPr>
              <p:spPr bwMode="auto">
                <a:xfrm>
                  <a:off x="1752046" y="1037674"/>
                  <a:ext cx="2629454" cy="2629454"/>
                </a:xfrm>
                <a:prstGeom prst="ellipse">
                  <a:avLst/>
                </a:prstGeom>
                <a:solidFill>
                  <a:schemeClr val="bg1">
                    <a:alpha val="30196"/>
                  </a:schemeClr>
                </a:solidFill>
                <a:ln w="19050" algn="ctr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latinLnBrk="0">
                    <a:buClr>
                      <a:srgbClr val="EEECE1"/>
                    </a:buClr>
                  </a:pPr>
                  <a:endParaRPr lang="ko-KR" altLang="en-US" sz="1600">
                    <a:solidFill>
                      <a:srgbClr val="222268"/>
                    </a:solidFill>
                  </a:endParaRPr>
                </a:p>
              </p:txBody>
            </p:sp>
          </p:grpSp>
          <p:pic>
            <p:nvPicPr>
              <p:cNvPr id="40" name="그림 21" descr="Untitled-37.png"/>
              <p:cNvPicPr>
                <a:picLocks noChangeAspect="1"/>
              </p:cNvPicPr>
              <p:nvPr/>
            </p:nvPicPr>
            <p:blipFill>
              <a:blip r:embed="rId4" cstate="print">
                <a:lum contrast="30000"/>
              </a:blip>
              <a:srcRect/>
              <a:stretch>
                <a:fillRect/>
              </a:stretch>
            </p:blipFill>
            <p:spPr bwMode="auto">
              <a:xfrm>
                <a:off x="4173402" y="1158876"/>
                <a:ext cx="1593851" cy="159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247046" y="3459201"/>
              <a:ext cx="1786850" cy="117890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38100">
                <a:bevelT w="1270" h="19050"/>
                <a:contourClr>
                  <a:schemeClr val="bg1"/>
                </a:contourClr>
              </a:sp3d>
            </a:bodyPr>
            <a:lstStyle/>
            <a:p>
              <a:pPr marL="180975" indent="-180975" algn="ctr" latinLnBrk="0">
                <a:buClr>
                  <a:prstClr val="white"/>
                </a:buClr>
                <a:defRPr/>
              </a:pPr>
              <a:r>
                <a:rPr lang="en-US" altLang="ko-KR" sz="5400" b="1" kern="0" dirty="0" smtClean="0">
                  <a:solidFill>
                    <a:srgbClr val="1F497D">
                      <a:lumMod val="50000"/>
                    </a:srgbClr>
                  </a:solidFill>
                  <a:effectLst>
                    <a:glow rad="63500">
                      <a:prstClr val="white">
                        <a:alpha val="40000"/>
                      </a:prstClr>
                    </a:glow>
                  </a:effectLst>
                  <a:latin typeface="Times New Roman" panose="02020603050405020304" pitchFamily="18" charset="0"/>
                  <a:ea typeface="HY헤드라인M" pitchFamily="18" charset="-127"/>
                  <a:cs typeface="Times New Roman" panose="02020603050405020304" pitchFamily="18" charset="0"/>
                </a:rPr>
                <a:t>Ⅱ</a:t>
              </a:r>
              <a:endParaRPr lang="ko-KR" altLang="en-US" sz="5400" b="1" kern="0" dirty="0">
                <a:solidFill>
                  <a:srgbClr val="1F497D">
                    <a:lumMod val="50000"/>
                  </a:srgbClr>
                </a:solidFill>
                <a:effectLst>
                  <a:glow rad="63500">
                    <a:prstClr val="white">
                      <a:alpha val="40000"/>
                    </a:prstClr>
                  </a:glo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770558" y="2423843"/>
            <a:ext cx="7477770" cy="1661993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44450" prstMaterial="matte">
              <a:bevelT w="0" h="8255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3600" b="1" spc="-150" dirty="0" smtClean="0">
                <a:ln w="11430"/>
                <a:solidFill>
                  <a:srgbClr val="1F497D">
                    <a:lumMod val="75000"/>
                  </a:srgbClr>
                </a:solidFill>
                <a:latin typeface="Arial" pitchFamily="34" charset="0"/>
                <a:ea typeface="HY견고딕" pitchFamily="18" charset="-127"/>
                <a:cs typeface="Arial" pitchFamily="34" charset="0"/>
                <a:sym typeface="HY견고딕" pitchFamily="18" charset="-127"/>
              </a:rPr>
              <a:t>Korea’s Growth Policies and Strengths for the Cooperation with ASEAN</a:t>
            </a:r>
            <a:endParaRPr lang="ko-KR" altLang="en-US" sz="3600" b="1" spc="-150" dirty="0">
              <a:ln w="11430"/>
              <a:solidFill>
                <a:srgbClr val="1F497D">
                  <a:lumMod val="75000"/>
                </a:srgbClr>
              </a:solidFill>
              <a:latin typeface="Arial" pitchFamily="34" charset="0"/>
              <a:ea typeface="HY견고딕" pitchFamily="18" charset="-127"/>
              <a:cs typeface="Arial" pitchFamily="34" charset="0"/>
              <a:sym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619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9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3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ICT</a:t>
            </a:r>
            <a:r>
              <a:rPr lang="ko-KR" altLang="en-US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Industry, quantum jump from the 1980s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595791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Industry’s Growth for 40 Years 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1" name="Text Box 197"/>
          <p:cNvSpPr txBox="1">
            <a:spLocks noChangeArrowheads="1"/>
          </p:cNvSpPr>
          <p:nvPr/>
        </p:nvSpPr>
        <p:spPr bwMode="auto">
          <a:xfrm>
            <a:off x="916228" y="1313934"/>
            <a:ext cx="80262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Leading</a:t>
            </a:r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ICT industry 3.0 era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with convergence and smart trends </a:t>
            </a:r>
            <a:endParaRPr lang="en-US" altLang="ko-KR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614335" y="2014531"/>
            <a:ext cx="8100000" cy="1256736"/>
            <a:chOff x="438214" y="1785927"/>
            <a:chExt cx="8280000" cy="1259907"/>
          </a:xfrm>
        </p:grpSpPr>
        <p:sp>
          <p:nvSpPr>
            <p:cNvPr id="47" name="AutoShape 49"/>
            <p:cNvSpPr>
              <a:spLocks noChangeArrowheads="1"/>
            </p:cNvSpPr>
            <p:nvPr/>
          </p:nvSpPr>
          <p:spPr bwMode="auto">
            <a:xfrm>
              <a:off x="438214" y="1785927"/>
              <a:ext cx="8280000" cy="1259907"/>
            </a:xfrm>
            <a:prstGeom prst="roundRect">
              <a:avLst>
                <a:gd name="adj" fmla="val 2352"/>
              </a:avLst>
            </a:prstGeom>
            <a:solidFill>
              <a:srgbClr val="1996A7"/>
            </a:solidFill>
            <a:ln w="9525" algn="ctr">
              <a:solidFill>
                <a:srgbClr val="22849E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8" name="AutoShape 50"/>
            <p:cNvSpPr>
              <a:spLocks noChangeArrowheads="1"/>
            </p:cNvSpPr>
            <p:nvPr/>
          </p:nvSpPr>
          <p:spPr bwMode="auto">
            <a:xfrm>
              <a:off x="510214" y="2270803"/>
              <a:ext cx="8136000" cy="687222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vert="horz" wrap="square" lIns="54000" tIns="82800" rIns="54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buSzPts val="800"/>
                <a:buFont typeface="Times New Roman" pitchFamily="18" charset="0"/>
                <a:buChar char="•"/>
                <a:tabLst/>
              </a:pPr>
              <a:endParaRPr kumimoji="1" 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9" name="AutoShape 51"/>
            <p:cNvSpPr>
              <a:spLocks noChangeArrowheads="1"/>
            </p:cNvSpPr>
            <p:nvPr/>
          </p:nvSpPr>
          <p:spPr bwMode="auto">
            <a:xfrm>
              <a:off x="474214" y="1793253"/>
              <a:ext cx="8208000" cy="6209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FBFE"/>
                </a:gs>
                <a:gs pos="100000">
                  <a:srgbClr val="1AB8BC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757211" y="2519360"/>
            <a:ext cx="7631213" cy="6432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marL="0" lvl="1"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DRAM memory (1980s)</a:t>
            </a:r>
          </a:p>
          <a:p>
            <a:pPr marL="0" lvl="1"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Development  of  Flat display  and </a:t>
            </a:r>
            <a:r>
              <a:rPr lang="ko-KR" altLang="en-US" sz="1900" spc="-70" dirty="0" smtClean="0">
                <a:latin typeface="Calibri" panose="020F0502020204030204" pitchFamily="34" charset="0"/>
              </a:rPr>
              <a:t> </a:t>
            </a:r>
            <a:r>
              <a:rPr lang="en-US" altLang="ko-KR" sz="1900" spc="-70" dirty="0" smtClean="0">
                <a:latin typeface="Calibri" panose="020F0502020204030204" pitchFamily="34" charset="0"/>
              </a:rPr>
              <a:t>HDTV ,  commercialization of CDMA (1090s) 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764339" y="2054434"/>
            <a:ext cx="7143800" cy="415498"/>
          </a:xfrm>
          <a:prstGeom prst="rect">
            <a:avLst/>
          </a:prstGeom>
          <a:effectLst>
            <a:outerShdw dist="12700" dir="2700000" algn="ctr" rotWithShape="0">
              <a:schemeClr val="tx1">
                <a:alpha val="80000"/>
              </a:schemeClr>
            </a:outerShdw>
          </a:effectLst>
        </p:spPr>
        <p:txBody>
          <a:bodyPr vert="horz" wrap="square" lIns="0" tIns="0" rIns="0" bIns="0" rtlCol="0" anchor="ctr" anchorCtr="0">
            <a:noAutofit/>
            <a:scene3d>
              <a:camera prst="orthographicFront"/>
              <a:lightRig rig="threePt" dir="t"/>
            </a:scene3d>
            <a:sp3d extrusionH="12700">
              <a:bevelT w="0" h="1270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Upgrade</a:t>
            </a:r>
            <a:r>
              <a:rPr lang="ko-KR" altLang="en-US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1.0 : starting  for  DRAM  memory  development</a:t>
            </a:r>
            <a:endParaRPr lang="ko-KR" altLang="en-US" sz="2100" b="1" spc="-50" dirty="0" smtClean="0">
              <a:solidFill>
                <a:schemeClr val="bg1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621463" y="3493547"/>
            <a:ext cx="8100000" cy="1323795"/>
            <a:chOff x="438214" y="1785927"/>
            <a:chExt cx="8280000" cy="1259907"/>
          </a:xfrm>
        </p:grpSpPr>
        <p:sp>
          <p:nvSpPr>
            <p:cNvPr id="53" name="AutoShape 49"/>
            <p:cNvSpPr>
              <a:spLocks noChangeArrowheads="1"/>
            </p:cNvSpPr>
            <p:nvPr/>
          </p:nvSpPr>
          <p:spPr bwMode="auto">
            <a:xfrm>
              <a:off x="438214" y="1785927"/>
              <a:ext cx="8280000" cy="1259907"/>
            </a:xfrm>
            <a:prstGeom prst="roundRect">
              <a:avLst>
                <a:gd name="adj" fmla="val 2352"/>
              </a:avLst>
            </a:prstGeom>
            <a:solidFill>
              <a:srgbClr val="1C89BA"/>
            </a:solidFill>
            <a:ln w="9525" algn="ctr">
              <a:solidFill>
                <a:srgbClr val="226C9E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54" name="AutoShape 50"/>
            <p:cNvSpPr>
              <a:spLocks noChangeArrowheads="1"/>
            </p:cNvSpPr>
            <p:nvPr/>
          </p:nvSpPr>
          <p:spPr bwMode="auto">
            <a:xfrm>
              <a:off x="510214" y="2270803"/>
              <a:ext cx="8136000" cy="687222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vert="horz" wrap="square" lIns="54000" tIns="82800" rIns="54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buSzPts val="800"/>
                <a:buFont typeface="Times New Roman" pitchFamily="18" charset="0"/>
                <a:buChar char="•"/>
                <a:tabLst/>
              </a:pPr>
              <a:endParaRPr kumimoji="1" 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5" name="AutoShape 51"/>
            <p:cNvSpPr>
              <a:spLocks noChangeArrowheads="1"/>
            </p:cNvSpPr>
            <p:nvPr/>
          </p:nvSpPr>
          <p:spPr bwMode="auto">
            <a:xfrm>
              <a:off x="474214" y="1793253"/>
              <a:ext cx="8208000" cy="6209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E6FE"/>
                </a:gs>
                <a:gs pos="100000">
                  <a:srgbClr val="1C89BA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764339" y="4017427"/>
            <a:ext cx="7010953" cy="6432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</a:t>
            </a:r>
            <a:r>
              <a:rPr lang="en-US" altLang="ko-KR" sz="1900" dirty="0" smtClean="0">
                <a:latin typeface="Calibri" panose="020F0502020204030204" pitchFamily="34" charset="0"/>
              </a:rPr>
              <a:t>40 inch</a:t>
            </a:r>
            <a:r>
              <a:rPr lang="ko-KR" altLang="en-US" sz="1900" dirty="0" smtClean="0">
                <a:latin typeface="Calibri" panose="020F0502020204030204" pitchFamily="34" charset="0"/>
              </a:rPr>
              <a:t> </a:t>
            </a:r>
            <a:r>
              <a:rPr lang="en-US" altLang="ko-KR" sz="1900" dirty="0" smtClean="0">
                <a:latin typeface="Calibri" panose="020F0502020204030204" pitchFamily="34" charset="0"/>
              </a:rPr>
              <a:t>LCD(2001),  first  development in the world</a:t>
            </a:r>
          </a:p>
          <a:p>
            <a:pPr>
              <a:lnSpc>
                <a:spcPct val="110000"/>
              </a:lnSpc>
            </a:pPr>
            <a:r>
              <a:rPr lang="en-US" altLang="ko-KR" sz="1900" dirty="0" smtClean="0">
                <a:latin typeface="Calibri" panose="020F0502020204030204" pitchFamily="34" charset="0"/>
              </a:rPr>
              <a:t>- Flash memory, LCD TV, cell phone, modular parts</a:t>
            </a:r>
            <a:r>
              <a:rPr lang="ko-KR" altLang="en-US" sz="1900" dirty="0" smtClean="0">
                <a:latin typeface="Calibri" panose="020F0502020204030204" pitchFamily="34" charset="0"/>
              </a:rPr>
              <a:t> </a:t>
            </a:r>
            <a:r>
              <a:rPr lang="en-US" altLang="ko-KR" sz="1900" dirty="0" smtClean="0">
                <a:latin typeface="Calibri" panose="020F0502020204030204" pitchFamily="34" charset="0"/>
              </a:rPr>
              <a:t>(2000s)</a:t>
            </a:r>
            <a:r>
              <a:rPr lang="ko-KR" altLang="en-US" sz="1900" dirty="0" smtClean="0">
                <a:latin typeface="Calibri" panose="020F0502020204030204" pitchFamily="34" charset="0"/>
              </a:rPr>
              <a:t> </a:t>
            </a:r>
            <a:endParaRPr lang="ko-KR" altLang="en-US" sz="1900" dirty="0">
              <a:latin typeface="Calibri" panose="020F050202020403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71467" y="3533451"/>
            <a:ext cx="7143800" cy="415498"/>
          </a:xfrm>
          <a:prstGeom prst="rect">
            <a:avLst/>
          </a:prstGeom>
          <a:effectLst>
            <a:outerShdw dist="12700" dir="2700000" algn="ctr" rotWithShape="0">
              <a:schemeClr val="tx1">
                <a:alpha val="80000"/>
              </a:schemeClr>
            </a:outerShdw>
          </a:effectLst>
        </p:spPr>
        <p:txBody>
          <a:bodyPr vert="horz" wrap="square" lIns="0" tIns="0" rIns="0" bIns="0" rtlCol="0" anchor="ctr" anchorCtr="0">
            <a:noAutofit/>
            <a:scene3d>
              <a:camera prst="orthographicFront"/>
              <a:lightRig rig="threePt" dir="t"/>
            </a:scene3d>
            <a:sp3d extrusionH="12700">
              <a:bevelT w="0" h="1270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Upgrade</a:t>
            </a:r>
            <a:r>
              <a:rPr lang="ko-KR" altLang="en-US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2.0 : advancement of digital products</a:t>
            </a:r>
            <a:endParaRPr lang="ko-KR" altLang="en-US" sz="2100" b="1" spc="-50" dirty="0" smtClean="0">
              <a:solidFill>
                <a:schemeClr val="bg1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621463" y="5057786"/>
            <a:ext cx="8100000" cy="1323542"/>
            <a:chOff x="438214" y="1785927"/>
            <a:chExt cx="8280000" cy="1259907"/>
          </a:xfrm>
        </p:grpSpPr>
        <p:sp>
          <p:nvSpPr>
            <p:cNvPr id="59" name="AutoShape 49"/>
            <p:cNvSpPr>
              <a:spLocks noChangeArrowheads="1"/>
            </p:cNvSpPr>
            <p:nvPr/>
          </p:nvSpPr>
          <p:spPr bwMode="auto">
            <a:xfrm>
              <a:off x="438214" y="1785927"/>
              <a:ext cx="8280000" cy="1259907"/>
            </a:xfrm>
            <a:prstGeom prst="roundRect">
              <a:avLst>
                <a:gd name="adj" fmla="val 2352"/>
              </a:avLst>
            </a:prstGeom>
            <a:solidFill>
              <a:srgbClr val="1C6CBA"/>
            </a:solidFill>
            <a:ln w="9525" algn="ctr">
              <a:solidFill>
                <a:srgbClr val="22559E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60" name="AutoShape 50"/>
            <p:cNvSpPr>
              <a:spLocks noChangeArrowheads="1"/>
            </p:cNvSpPr>
            <p:nvPr/>
          </p:nvSpPr>
          <p:spPr bwMode="auto">
            <a:xfrm>
              <a:off x="510214" y="2270803"/>
              <a:ext cx="8136000" cy="687222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vert="horz" wrap="square" lIns="54000" tIns="82800" rIns="54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buSzPts val="800"/>
                <a:buFont typeface="Times New Roman" pitchFamily="18" charset="0"/>
                <a:buChar char="•"/>
                <a:tabLst/>
              </a:pPr>
              <a:endParaRPr kumimoji="1" 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1" name="AutoShape 51"/>
            <p:cNvSpPr>
              <a:spLocks noChangeArrowheads="1"/>
            </p:cNvSpPr>
            <p:nvPr/>
          </p:nvSpPr>
          <p:spPr bwMode="auto">
            <a:xfrm>
              <a:off x="474214" y="1793253"/>
              <a:ext cx="8208000" cy="6209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D3FE"/>
                </a:gs>
                <a:gs pos="100000">
                  <a:srgbClr val="1B5CBB">
                    <a:alpha val="20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1pPr>
              <a:lvl2pPr marL="457154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2pPr>
              <a:lvl3pPr marL="914309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3pPr>
              <a:lvl4pPr marL="1371463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4pPr>
              <a:lvl5pPr marL="1828617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5pPr>
              <a:lvl6pPr marL="2285771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6pPr>
              <a:lvl7pPr marL="2742926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7pPr>
              <a:lvl8pPr marL="3200080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8pPr>
              <a:lvl9pPr marL="3657234" algn="l" defTabSz="914309" rtl="0" eaLnBrk="1" latinLnBrk="1" hangingPunct="1">
                <a:defRPr kumimoji="1" sz="1400" kern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764339" y="5600715"/>
            <a:ext cx="8075363" cy="6432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New growth engine,  convergence industry (2010s)</a:t>
            </a:r>
          </a:p>
          <a:p>
            <a:pPr>
              <a:lnSpc>
                <a:spcPct val="110000"/>
              </a:lnSpc>
            </a:pPr>
            <a:r>
              <a:rPr lang="en-US" altLang="ko-KR" sz="1900" spc="-70" dirty="0" smtClean="0">
                <a:latin typeface="Calibri" panose="020F0502020204030204" pitchFamily="34" charset="0"/>
              </a:rPr>
              <a:t>- Smart phone,  3D TV,  system LSI,  flexible display,  emotional SW/contents (2010s)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771467" y="5097689"/>
            <a:ext cx="7143800" cy="415498"/>
          </a:xfrm>
          <a:prstGeom prst="rect">
            <a:avLst/>
          </a:prstGeom>
          <a:effectLst>
            <a:outerShdw dist="12700" dir="2700000" algn="ctr" rotWithShape="0">
              <a:schemeClr val="tx1">
                <a:alpha val="80000"/>
              </a:schemeClr>
            </a:outerShdw>
          </a:effectLst>
        </p:spPr>
        <p:txBody>
          <a:bodyPr vert="horz" wrap="square" lIns="0" tIns="0" rIns="0" bIns="0" rtlCol="0" anchor="ctr" anchorCtr="0">
            <a:noAutofit/>
            <a:scene3d>
              <a:camera prst="orthographicFront"/>
              <a:lightRig rig="threePt" dir="t"/>
            </a:scene3d>
            <a:sp3d extrusionH="12700">
              <a:bevelT w="0" h="1270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r>
              <a:rPr lang="en-US" altLang="ko-KR" sz="2100" b="1" spc="-5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Upgrade 3.0 : converging  and  smart  industry</a:t>
            </a:r>
            <a:endParaRPr lang="ko-KR" altLang="en-US" sz="2100" b="1" spc="-50" dirty="0" smtClean="0">
              <a:solidFill>
                <a:schemeClr val="bg1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741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10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3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until he 1990s, focus on electronics manufacturing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779694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Industrial Policies 1 : Promotion Stage   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808534" y="20469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1" name="Text Box 197"/>
          <p:cNvSpPr txBox="1">
            <a:spLocks noChangeArrowheads="1"/>
          </p:cNvSpPr>
          <p:nvPr/>
        </p:nvSpPr>
        <p:spPr bwMode="auto">
          <a:xfrm>
            <a:off x="916228" y="1313934"/>
            <a:ext cx="80262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Memory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Semiconductor, 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selected as a target industry in 1985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US" altLang="ko-KR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Text Box 197"/>
          <p:cNvSpPr txBox="1">
            <a:spLocks noChangeArrowheads="1"/>
          </p:cNvSpPr>
          <p:nvPr/>
        </p:nvSpPr>
        <p:spPr bwMode="auto">
          <a:xfrm>
            <a:off x="903785" y="1984430"/>
            <a:ext cx="85594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>
                <a:latin typeface="Calibri" panose="020F0502020204030204" pitchFamily="34" charset="0"/>
                <a:cs typeface="Arial" pitchFamily="34" charset="0"/>
              </a:rPr>
              <a:t>In 1994, </a:t>
            </a:r>
            <a:r>
              <a:rPr lang="en-US" altLang="ko-KR" sz="2100" b="1" dirty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inauguration of the ministry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appointed for the ICT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US" altLang="ko-KR" sz="2100" b="1" spc="-3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569913" y="2564905"/>
            <a:ext cx="8106543" cy="3980360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799009" y="1715487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2" name="Text Box 197"/>
          <p:cNvSpPr txBox="1">
            <a:spLocks noChangeArrowheads="1"/>
          </p:cNvSpPr>
          <p:nvPr/>
        </p:nvSpPr>
        <p:spPr bwMode="auto">
          <a:xfrm>
            <a:off x="894260" y="1652965"/>
            <a:ext cx="85594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>
                <a:latin typeface="Calibri" panose="020F0502020204030204" pitchFamily="34" charset="0"/>
                <a:cs typeface="Arial" pitchFamily="34" charset="0"/>
              </a:rPr>
              <a:t>In </a:t>
            </a:r>
            <a:r>
              <a:rPr lang="en-US" altLang="ko-KR" sz="2100" b="1" dirty="0" smtClean="0">
                <a:latin typeface="Calibri" panose="020F0502020204030204" pitchFamily="34" charset="0"/>
                <a:cs typeface="Arial" pitchFamily="34" charset="0"/>
              </a:rPr>
              <a:t>1993,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ICT</a:t>
            </a:r>
            <a:r>
              <a:rPr lang="ko-KR" altLang="en-US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promotion Fund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: R&amp;D investment, strategy planning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US" altLang="ko-KR" sz="2100" b="1" spc="-3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845943" y="2780928"/>
            <a:ext cx="6388940" cy="453611"/>
          </a:xfrm>
          <a:prstGeom prst="rect">
            <a:avLst/>
          </a:prstGeom>
          <a:solidFill>
            <a:srgbClr val="C7DAEF"/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  </a:t>
            </a:r>
            <a:r>
              <a:rPr lang="en-US" altLang="ko-KR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2"/>
              </a:rPr>
              <a:t>5-year </a:t>
            </a:r>
            <a:r>
              <a:rPr lang="en-US" altLang="ko-KR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2"/>
              </a:rPr>
              <a:t>National Plan for the Communication Business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1845943" y="4092310"/>
            <a:ext cx="6388940" cy="736216"/>
          </a:xfrm>
          <a:prstGeom prst="rect">
            <a:avLst/>
          </a:prstGeom>
          <a:solidFill>
            <a:srgbClr val="C7DAEF"/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 </a:t>
            </a:r>
            <a:r>
              <a:rPr lang="en-US" altLang="ko-KR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2"/>
              </a:rPr>
              <a:t> Plan for Development of the Electronic Industry</a:t>
            </a:r>
          </a:p>
          <a:p>
            <a:r>
              <a:rPr lang="en-US" altLang="ko-KR" sz="1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2"/>
              </a:rPr>
              <a:t>      - (1985) Comprehensive plan for development of semiconductor</a:t>
            </a:r>
            <a:r>
              <a:rPr lang="zh-TW" altLang="en-US" sz="1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2"/>
              </a:rPr>
              <a:t> </a:t>
            </a:r>
            <a:r>
              <a:rPr lang="en-US" altLang="ko-KR" sz="1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2"/>
              </a:rPr>
              <a:t>industry</a:t>
            </a:r>
          </a:p>
          <a:p>
            <a:r>
              <a:rPr lang="en-US" altLang="ko-KR" sz="1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2"/>
              </a:rPr>
              <a:t>      - (1988) Development of 4M DRAM 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845943" y="3395710"/>
            <a:ext cx="6388940" cy="5354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3"/>
              </a:rPr>
              <a:t> </a:t>
            </a:r>
            <a:r>
              <a:rPr lang="en-US" altLang="ko-KR" sz="1400" b="1" dirty="0" smtClean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</a:t>
            </a:r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Promotion Plan for the Electronic Industry (~1986)</a:t>
            </a:r>
          </a:p>
          <a:p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   </a:t>
            </a:r>
            <a:r>
              <a:rPr lang="en-US" altLang="ko-KR" sz="1400" b="1" dirty="0" smtClean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 </a:t>
            </a:r>
            <a:r>
              <a:rPr lang="en-US" altLang="ko-KR" sz="12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- (1969) Act on the promotion of the electronic industry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845943" y="4989697"/>
            <a:ext cx="6388940" cy="14349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3"/>
              </a:rPr>
              <a:t> </a:t>
            </a:r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(1992~2000) Highly Advanced National Project  </a:t>
            </a:r>
          </a:p>
          <a:p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     </a:t>
            </a:r>
            <a:r>
              <a:rPr lang="en-US" altLang="ko-KR" sz="12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- Development of 256M(+1G) DRAM, HDTV &amp; </a:t>
            </a:r>
            <a:r>
              <a:rPr lang="en-US" altLang="ko-KR" sz="1200" b="1" dirty="0" smtClean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display</a:t>
            </a:r>
            <a:r>
              <a:rPr lang="en-US" altLang="ko-KR" sz="12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, broadband </a:t>
            </a:r>
            <a:r>
              <a:rPr lang="en-US" altLang="ko-KR" sz="1200" b="1" dirty="0" smtClean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ISDN </a:t>
            </a:r>
            <a:endParaRPr lang="en-US" altLang="ko-KR" sz="1200" b="1" dirty="0">
              <a:solidFill>
                <a:srgbClr val="39471D"/>
              </a:solidFill>
              <a:latin typeface="Arial" pitchFamily="34" charset="0"/>
              <a:cs typeface="Arial" pitchFamily="34" charset="0"/>
              <a:sym typeface="Wingdings 2"/>
            </a:endParaRPr>
          </a:p>
          <a:p>
            <a:pPr>
              <a:spcBef>
                <a:spcPts val="300"/>
              </a:spcBef>
            </a:pPr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3"/>
              </a:rPr>
              <a:t> </a:t>
            </a:r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(1993) Establishment of the ICT Promotion Fund</a:t>
            </a:r>
          </a:p>
          <a:p>
            <a:pPr>
              <a:spcBef>
                <a:spcPts val="300"/>
              </a:spcBef>
            </a:pPr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3"/>
              </a:rPr>
              <a:t> </a:t>
            </a:r>
            <a:r>
              <a:rPr lang="en-US" altLang="ko-KR" sz="14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(1994) Inauguration of the Ministry of ICT</a:t>
            </a:r>
          </a:p>
          <a:p>
            <a:r>
              <a:rPr lang="en-US" altLang="ko-KR" sz="12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     - (1995~2005) Plan for establishment of broadband infrastructure </a:t>
            </a:r>
          </a:p>
          <a:p>
            <a:r>
              <a:rPr lang="en-US" altLang="ko-KR" sz="12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      </a:t>
            </a:r>
            <a:r>
              <a:rPr lang="en-US" altLang="ko-KR" sz="1200" b="1" dirty="0" smtClean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- </a:t>
            </a:r>
            <a:r>
              <a:rPr lang="en-US" altLang="ko-KR" sz="1200" b="1" dirty="0">
                <a:solidFill>
                  <a:srgbClr val="39471D"/>
                </a:solidFill>
                <a:latin typeface="Arial" pitchFamily="34" charset="0"/>
                <a:cs typeface="Arial" pitchFamily="34" charset="0"/>
                <a:sym typeface="Wingdings 2"/>
              </a:rPr>
              <a:t>(1999) Cyber Korea 21</a:t>
            </a:r>
          </a:p>
        </p:txBody>
      </p:sp>
      <p:sp>
        <p:nvSpPr>
          <p:cNvPr id="46" name="AutoShape 3"/>
          <p:cNvSpPr>
            <a:spLocks noChangeArrowheads="1"/>
          </p:cNvSpPr>
          <p:nvPr/>
        </p:nvSpPr>
        <p:spPr bwMode="auto">
          <a:xfrm>
            <a:off x="773337" y="2532138"/>
            <a:ext cx="1045568" cy="3848582"/>
          </a:xfrm>
          <a:prstGeom prst="downArrow">
            <a:avLst>
              <a:gd name="adj1" fmla="val 73046"/>
              <a:gd name="adj2" fmla="val 44455"/>
            </a:avLst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003366">
                  <a:alpha val="85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925488" y="4897958"/>
            <a:ext cx="779487" cy="763290"/>
            <a:chOff x="755882" y="4633565"/>
            <a:chExt cx="1149118" cy="1125240"/>
          </a:xfrm>
        </p:grpSpPr>
        <p:pic>
          <p:nvPicPr>
            <p:cNvPr id="29" name="그림 28" descr="cc2.png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8000" contrast="61000"/>
                      </a14:imgEffect>
                    </a14:imgLayer>
                  </a14:imgProps>
                </a:ext>
              </a:extLst>
            </a:blip>
            <a:srcRect l="2380" t="8358" r="72481" b="58123"/>
            <a:stretch>
              <a:fillRect/>
            </a:stretch>
          </p:blipFill>
          <p:spPr>
            <a:xfrm>
              <a:off x="779760" y="4633565"/>
              <a:ext cx="1125240" cy="1125240"/>
            </a:xfrm>
            <a:prstGeom prst="rect">
              <a:avLst/>
            </a:prstGeom>
          </p:spPr>
        </p:pic>
        <p:sp>
          <p:nvSpPr>
            <p:cNvPr id="30" name="모서리가 둥근 직사각형 29"/>
            <p:cNvSpPr/>
            <p:nvPr/>
          </p:nvSpPr>
          <p:spPr>
            <a:xfrm>
              <a:off x="755882" y="5034912"/>
              <a:ext cx="1079033" cy="341595"/>
            </a:xfrm>
            <a:prstGeom prst="roundRect">
              <a:avLst>
                <a:gd name="adj" fmla="val 4384"/>
              </a:avLst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1990s</a:t>
              </a:r>
              <a:endParaRPr lang="en-US" altLang="ko-K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925488" y="4120777"/>
            <a:ext cx="763290" cy="763290"/>
            <a:chOff x="779760" y="4633565"/>
            <a:chExt cx="1125240" cy="1125240"/>
          </a:xfrm>
        </p:grpSpPr>
        <p:pic>
          <p:nvPicPr>
            <p:cNvPr id="32" name="그림 31" descr="cc2.png"/>
            <p:cNvPicPr>
              <a:picLocks noChangeAspect="1"/>
            </p:cNvPicPr>
            <p:nvPr/>
          </p:nvPicPr>
          <p:blipFill>
            <a:blip r:embed="rId6" cstate="print"/>
            <a:srcRect l="2380" t="8358" r="72481" b="58123"/>
            <a:stretch>
              <a:fillRect/>
            </a:stretch>
          </p:blipFill>
          <p:spPr>
            <a:xfrm>
              <a:off x="779760" y="4633565"/>
              <a:ext cx="1125240" cy="1125240"/>
            </a:xfrm>
            <a:prstGeom prst="rect">
              <a:avLst/>
            </a:prstGeom>
          </p:spPr>
        </p:pic>
        <p:sp>
          <p:nvSpPr>
            <p:cNvPr id="33" name="모서리가 둥근 직사각형 32"/>
            <p:cNvSpPr/>
            <p:nvPr/>
          </p:nvSpPr>
          <p:spPr>
            <a:xfrm>
              <a:off x="852261" y="5034912"/>
              <a:ext cx="886275" cy="341595"/>
            </a:xfrm>
            <a:prstGeom prst="roundRect">
              <a:avLst>
                <a:gd name="adj" fmla="val 4384"/>
              </a:avLst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1981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925488" y="3324225"/>
            <a:ext cx="763290" cy="763290"/>
            <a:chOff x="779760" y="4633565"/>
            <a:chExt cx="1125240" cy="1125240"/>
          </a:xfrm>
        </p:grpSpPr>
        <p:pic>
          <p:nvPicPr>
            <p:cNvPr id="35" name="그림 34" descr="cc2.png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8000" contrast="61000"/>
                      </a14:imgEffect>
                    </a14:imgLayer>
                  </a14:imgProps>
                </a:ext>
              </a:extLst>
            </a:blip>
            <a:srcRect l="2380" t="8358" r="72481" b="58123"/>
            <a:stretch>
              <a:fillRect/>
            </a:stretch>
          </p:blipFill>
          <p:spPr>
            <a:xfrm>
              <a:off x="779760" y="4633565"/>
              <a:ext cx="1125240" cy="1125240"/>
            </a:xfrm>
            <a:prstGeom prst="rect">
              <a:avLst/>
            </a:prstGeom>
          </p:spPr>
        </p:pic>
        <p:sp>
          <p:nvSpPr>
            <p:cNvPr id="36" name="모서리가 둥근 직사각형 35"/>
            <p:cNvSpPr/>
            <p:nvPr/>
          </p:nvSpPr>
          <p:spPr>
            <a:xfrm>
              <a:off x="852261" y="5034912"/>
              <a:ext cx="886275" cy="341595"/>
            </a:xfrm>
            <a:prstGeom prst="roundRect">
              <a:avLst>
                <a:gd name="adj" fmla="val 4384"/>
              </a:avLst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1968</a:t>
              </a:r>
              <a:endParaRPr lang="ko-KR" altLang="en-US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925488" y="2682097"/>
            <a:ext cx="763290" cy="763290"/>
            <a:chOff x="779760" y="4633565"/>
            <a:chExt cx="1125240" cy="1125240"/>
          </a:xfrm>
        </p:grpSpPr>
        <p:pic>
          <p:nvPicPr>
            <p:cNvPr id="38" name="그림 37" descr="cc2.png"/>
            <p:cNvPicPr>
              <a:picLocks noChangeAspect="1"/>
            </p:cNvPicPr>
            <p:nvPr/>
          </p:nvPicPr>
          <p:blipFill>
            <a:blip r:embed="rId6" cstate="print"/>
            <a:srcRect l="2380" t="8358" r="72481" b="58123"/>
            <a:stretch>
              <a:fillRect/>
            </a:stretch>
          </p:blipFill>
          <p:spPr>
            <a:xfrm>
              <a:off x="779760" y="4633565"/>
              <a:ext cx="1125240" cy="1125240"/>
            </a:xfrm>
            <a:prstGeom prst="rect">
              <a:avLst/>
            </a:prstGeom>
          </p:spPr>
        </p:pic>
        <p:sp>
          <p:nvSpPr>
            <p:cNvPr id="39" name="모서리가 둥근 직사각형 38"/>
            <p:cNvSpPr/>
            <p:nvPr/>
          </p:nvSpPr>
          <p:spPr>
            <a:xfrm>
              <a:off x="852261" y="5034912"/>
              <a:ext cx="886275" cy="341595"/>
            </a:xfrm>
            <a:prstGeom prst="roundRect">
              <a:avLst>
                <a:gd name="adj" fmla="val 4384"/>
              </a:avLst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1961</a:t>
              </a:r>
              <a:endParaRPr lang="ko-KR" altLang="en-US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8363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11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3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Growth engine : new momentum of Korea’s ICT industry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8957901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Industrial Policies 2 : </a:t>
            </a:r>
            <a:r>
              <a:rPr lang="en-US" altLang="ko-KR" sz="2500" b="1" spc="0" dirty="0" smtClean="0">
                <a:latin typeface="Arial" pitchFamily="34" charset="0"/>
              </a:rPr>
              <a:t>New growth Engine Initiatives   </a:t>
            </a:r>
            <a:endParaRPr lang="en-US" altLang="ko-KR" sz="2500" b="1" spc="0" dirty="0">
              <a:latin typeface="Arial" pitchFamily="34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808534" y="20469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1" name="Text Box 197"/>
          <p:cNvSpPr txBox="1">
            <a:spLocks noChangeArrowheads="1"/>
          </p:cNvSpPr>
          <p:nvPr/>
        </p:nvSpPr>
        <p:spPr bwMode="auto">
          <a:xfrm>
            <a:off x="916228" y="1313934"/>
            <a:ext cx="80262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Continuous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investment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on ICT</a:t>
            </a:r>
            <a:r>
              <a:rPr lang="ko-KR" altLang="en-US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industry</a:t>
            </a:r>
            <a:r>
              <a:rPr lang="en-US" altLang="ko-KR" sz="2100" b="1" dirty="0" smtClean="0">
                <a:latin typeface="Calibri" panose="020F0502020204030204" pitchFamily="34" charset="0"/>
                <a:cs typeface="Arial" pitchFamily="34" charset="0"/>
              </a:rPr>
              <a:t> 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US" altLang="ko-KR" sz="2100" b="1" dirty="0">
              <a:solidFill>
                <a:srgbClr val="40404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Text Box 197"/>
          <p:cNvSpPr txBox="1">
            <a:spLocks noChangeArrowheads="1"/>
          </p:cNvSpPr>
          <p:nvPr/>
        </p:nvSpPr>
        <p:spPr bwMode="auto">
          <a:xfrm>
            <a:off x="913310" y="1984430"/>
            <a:ext cx="85594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New cash cow  : LCD/ AMOLED display,  digital TV,  core  materials and components 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US" altLang="ko-KR" sz="2100" b="1" spc="-3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569913" y="2996479"/>
            <a:ext cx="8106543" cy="3548786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799009" y="1715487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2" name="Text Box 197"/>
          <p:cNvSpPr txBox="1">
            <a:spLocks noChangeArrowheads="1"/>
          </p:cNvSpPr>
          <p:nvPr/>
        </p:nvSpPr>
        <p:spPr bwMode="auto">
          <a:xfrm>
            <a:off x="903785" y="1652965"/>
            <a:ext cx="85594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Concentration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 on a few fields with strong growth potential</a:t>
            </a:r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US" altLang="ko-KR" sz="2100" b="1" spc="-3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1559471" y="3364607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1498576" y="3436615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2001~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89906" y="4151362"/>
            <a:ext cx="2160240" cy="989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New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6 technologies</a:t>
            </a:r>
          </a:p>
          <a:p>
            <a:pPr algn="ctr"/>
            <a:r>
              <a:rPr lang="en-US" altLang="ko-KR" spc="-150" dirty="0">
                <a:solidFill>
                  <a:schemeClr val="tx1"/>
                </a:solidFill>
              </a:rPr>
              <a:t>(</a:t>
            </a:r>
            <a:r>
              <a:rPr lang="en-US" altLang="ko-KR" spc="-150" dirty="0" smtClean="0">
                <a:solidFill>
                  <a:schemeClr val="tx1"/>
                </a:solidFill>
              </a:rPr>
              <a:t>IT, BT, NT, ET, ST, CT) 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3935735" y="3362325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직사각형 42"/>
          <p:cNvSpPr/>
          <p:nvPr/>
        </p:nvSpPr>
        <p:spPr>
          <a:xfrm>
            <a:off x="3874840" y="3434333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2003~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6170" y="4149080"/>
            <a:ext cx="2160240" cy="989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10 industries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(44 items, 147 technologies)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6331049" y="3362325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직사각형 46"/>
          <p:cNvSpPr/>
          <p:nvPr/>
        </p:nvSpPr>
        <p:spPr>
          <a:xfrm>
            <a:off x="6270154" y="3434333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2009~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961484" y="4149080"/>
            <a:ext cx="2160240" cy="989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3 groups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(17 industries)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오른쪽 화살표 3"/>
          <p:cNvSpPr/>
          <p:nvPr/>
        </p:nvSpPr>
        <p:spPr>
          <a:xfrm>
            <a:off x="1199430" y="5225008"/>
            <a:ext cx="4452690" cy="576064"/>
          </a:xfrm>
          <a:prstGeom prst="rightArrow">
            <a:avLst>
              <a:gd name="adj1" fmla="val 69240"/>
              <a:gd name="adj2" fmla="val 50000"/>
            </a:avLst>
          </a:prstGeom>
          <a:solidFill>
            <a:schemeClr val="bg2">
              <a:lumMod val="2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181149" y="5325591"/>
            <a:ext cx="4104457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Semiconductor,  TV,  Display,  Digital contents  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오른쪽 화살표 49"/>
          <p:cNvSpPr/>
          <p:nvPr/>
        </p:nvSpPr>
        <p:spPr>
          <a:xfrm>
            <a:off x="3566170" y="5719538"/>
            <a:ext cx="4540697" cy="719361"/>
          </a:xfrm>
          <a:prstGeom prst="rightArrow">
            <a:avLst>
              <a:gd name="adj1" fmla="val 69240"/>
              <a:gd name="adj2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3556644" y="5848696"/>
            <a:ext cx="4418781" cy="4754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LED, SW, IT  convergence,  Contents,  Secondary battery    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그룹 27"/>
          <p:cNvGrpSpPr/>
          <p:nvPr/>
        </p:nvGrpSpPr>
        <p:grpSpPr>
          <a:xfrm>
            <a:off x="1398623" y="2815952"/>
            <a:ext cx="6442312" cy="377205"/>
            <a:chOff x="1318147" y="2780928"/>
            <a:chExt cx="6416152" cy="457572"/>
          </a:xfrm>
        </p:grpSpPr>
        <p:grpSp>
          <p:nvGrpSpPr>
            <p:cNvPr id="53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55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56" name="그림 55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54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1648247" y="2817119"/>
            <a:ext cx="604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Korea’s New Growth Engines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616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 bwMode="auto">
          <a:xfrm>
            <a:off x="569913" y="2818511"/>
            <a:ext cx="8210289" cy="3726753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12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2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High ranking in world competitiveness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38475" y="1304950"/>
            <a:ext cx="8185477" cy="1087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Dominant competitiveness </a:t>
            </a:r>
            <a:r>
              <a:rPr lang="en-US" altLang="ko-KR" sz="2100" b="1" dirty="0">
                <a:latin typeface="Calibri" panose="020F0502020204030204" pitchFamily="34" charset="0"/>
                <a:cs typeface="Arial" pitchFamily="34" charset="0"/>
              </a:rPr>
              <a:t>in ICT manufacturing </a:t>
            </a:r>
            <a:endParaRPr lang="en-US" altLang="ko-KR" sz="2100" b="1" dirty="0" smtClean="0">
              <a:latin typeface="Calibri" panose="020F0502020204030204" pitchFamily="34" charset="0"/>
              <a:cs typeface="Arial" pitchFamily="34" charset="0"/>
            </a:endParaRPr>
          </a:p>
          <a:p>
            <a:r>
              <a:rPr lang="en-US" altLang="ko-KR" sz="2100" b="1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cs typeface="Arial" pitchFamily="34" charset="0"/>
              </a:rPr>
              <a:t> - World </a:t>
            </a:r>
            <a:r>
              <a:rPr lang="en-US" altLang="ko-KR" sz="2100" b="1" dirty="0">
                <a:latin typeface="Calibri" panose="020F0502020204030204" pitchFamily="34" charset="0"/>
                <a:cs typeface="Arial" pitchFamily="34" charset="0"/>
              </a:rPr>
              <a:t>top </a:t>
            </a:r>
            <a:r>
              <a:rPr lang="en-US" altLang="ko-KR" sz="2100" b="1" dirty="0" smtClean="0">
                <a:latin typeface="Calibri" panose="020F0502020204030204" pitchFamily="34" charset="0"/>
                <a:cs typeface="Arial" pitchFamily="34" charset="0"/>
              </a:rPr>
              <a:t>class in major high-tech. goods </a:t>
            </a:r>
            <a:endParaRPr lang="en-US" altLang="ko-KR" sz="2100" b="1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200"/>
              </a:spcBef>
            </a:pPr>
            <a:r>
              <a:rPr lang="en-US" altLang="ko-KR" sz="2100" b="1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cs typeface="Arial" pitchFamily="34" charset="0"/>
                <a:sym typeface="Wingdings 3"/>
              </a:rPr>
              <a:t></a:t>
            </a:r>
            <a:r>
              <a:rPr lang="en-US" altLang="ko-KR" sz="2100" b="1" dirty="0" smtClean="0">
                <a:latin typeface="Calibri" panose="020F0502020204030204" pitchFamily="34" charset="0"/>
                <a:cs typeface="Arial" pitchFamily="34" charset="0"/>
              </a:rPr>
              <a:t> DRAM/Flash memory, </a:t>
            </a:r>
            <a:r>
              <a:rPr lang="en-US" altLang="ko-KR" sz="2100" b="1" dirty="0">
                <a:latin typeface="Calibri" panose="020F0502020204030204" pitchFamily="34" charset="0"/>
                <a:cs typeface="Arial" pitchFamily="34" charset="0"/>
              </a:rPr>
              <a:t>display, digital TV,  smartphone, </a:t>
            </a:r>
            <a:r>
              <a:rPr lang="en-US" altLang="ko-KR" sz="2100" b="1" dirty="0" smtClean="0">
                <a:latin typeface="Calibri" panose="020F0502020204030204" pitchFamily="34" charset="0"/>
                <a:cs typeface="Arial" pitchFamily="34" charset="0"/>
              </a:rPr>
              <a:t>and battery</a:t>
            </a: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     </a:t>
            </a: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524066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Korea ICT’s Global Position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1992" y="5984329"/>
            <a:ext cx="360244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Source : </a:t>
            </a:r>
            <a:r>
              <a:rPr lang="en-US" altLang="ko-KR" sz="1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iSuppli</a:t>
            </a:r>
            <a:r>
              <a:rPr lang="en-US" altLang="ko-KR" sz="1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, Gartner, SA, </a:t>
            </a:r>
            <a:r>
              <a:rPr lang="en-US" altLang="ko-KR" sz="1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Displaybank</a:t>
            </a:r>
            <a:endParaRPr lang="en-US" altLang="ko-KR" sz="1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lang="en-US" altLang="ko-KR" sz="1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* (        ) number is world ranking.    </a:t>
            </a:r>
            <a:endParaRPr lang="ko-KR" altLang="en-US" sz="1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grpSp>
        <p:nvGrpSpPr>
          <p:cNvPr id="26" name="그룹 27"/>
          <p:cNvGrpSpPr/>
          <p:nvPr/>
        </p:nvGrpSpPr>
        <p:grpSpPr>
          <a:xfrm>
            <a:off x="1398623" y="2634977"/>
            <a:ext cx="6442312" cy="377205"/>
            <a:chOff x="1318147" y="2780928"/>
            <a:chExt cx="6416152" cy="457572"/>
          </a:xfrm>
        </p:grpSpPr>
        <p:grpSp>
          <p:nvGrpSpPr>
            <p:cNvPr id="27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29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30" name="그림 29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28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648247" y="2636144"/>
            <a:ext cx="604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World Market Share of Korea’s Electronics</a:t>
            </a:r>
            <a:r>
              <a:rPr lang="ko-KR" alt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Industry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608286"/>
              </p:ext>
            </p:extLst>
          </p:nvPr>
        </p:nvGraphicFramePr>
        <p:xfrm>
          <a:off x="1087041" y="3214118"/>
          <a:ext cx="7209233" cy="2745456"/>
        </p:xfrm>
        <a:graphic>
          <a:graphicData uri="http://schemas.openxmlformats.org/drawingml/2006/table">
            <a:tbl>
              <a:tblPr/>
              <a:tblGrid>
                <a:gridCol w="1579634"/>
                <a:gridCol w="1033409"/>
                <a:gridCol w="919238"/>
                <a:gridCol w="919238"/>
                <a:gridCol w="919238"/>
                <a:gridCol w="919238"/>
                <a:gridCol w="919238"/>
              </a:tblGrid>
              <a:tr h="44394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C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1E1C11"/>
                          </a:solidFill>
                          <a:effectLst/>
                          <a:latin typeface="Arial"/>
                        </a:rPr>
                        <a:t>2000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C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1E1C11"/>
                          </a:solidFill>
                          <a:effectLst/>
                          <a:latin typeface="Arial"/>
                        </a:rPr>
                        <a:t>2005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C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1E1C11"/>
                          </a:solidFill>
                          <a:effectLst/>
                          <a:latin typeface="Arial"/>
                        </a:rPr>
                        <a:t>2010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C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1E1C11"/>
                          </a:solidFill>
                          <a:effectLst/>
                          <a:latin typeface="Arial"/>
                        </a:rPr>
                        <a:t>2011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C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1E1C11"/>
                          </a:solidFill>
                          <a:effectLst/>
                          <a:latin typeface="Arial"/>
                        </a:rPr>
                        <a:t>2012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C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1E1C11"/>
                          </a:solidFill>
                          <a:effectLst/>
                          <a:latin typeface="Arial"/>
                        </a:rPr>
                        <a:t>2013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CA8"/>
                    </a:solidFill>
                  </a:tcPr>
                </a:tc>
              </a:tr>
              <a:tr h="44394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Semiconductor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7.4(3)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10.5(3)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14.1(3)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13.7(3)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14.6(3)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16.2(2)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DRAM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44.7(1)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59.0(1)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61.0(1)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65.6(1)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62.7(1)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55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Mobile Phone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5.0(4)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19.4(3)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29.9(2)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27.5(1)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29.6(1)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29.5(1)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55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Digital TV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15.8(2)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20.1(2)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36.0(1)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38.6(1)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42.7(1)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42.3(1)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906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LCD Display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38.0(1)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40.7(1)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45.6(1)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46.6(1)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49.9(1)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44.6(1)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1E2D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76881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13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2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Useful experience for industrial development of ASEAN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8000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41754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Korea ICT’s Strengths for Cooperation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789484" y="239618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1" name="Text Box 197"/>
          <p:cNvSpPr txBox="1">
            <a:spLocks noChangeArrowheads="1"/>
          </p:cNvSpPr>
          <p:nvPr/>
        </p:nvSpPr>
        <p:spPr bwMode="auto">
          <a:xfrm>
            <a:off x="916227" y="1323459"/>
            <a:ext cx="826428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Pioneer</a:t>
            </a:r>
            <a:r>
              <a:rPr lang="en-US" altLang="ko-KR" sz="2100" b="1" dirty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in the digital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era: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turning point , fast follower in the ICT industry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- Active and speedy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responses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to the change of global industrial </a:t>
            </a:r>
            <a:endParaRPr lang="en-US" altLang="ko-KR" sz="2100" b="1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 environment</a:t>
            </a:r>
            <a:endParaRPr lang="en-US" altLang="ko-KR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Text Box 197"/>
          <p:cNvSpPr txBox="1">
            <a:spLocks noChangeArrowheads="1"/>
          </p:cNvSpPr>
          <p:nvPr/>
        </p:nvSpPr>
        <p:spPr bwMode="auto">
          <a:xfrm>
            <a:off x="884735" y="2333660"/>
            <a:ext cx="8559426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Training  of  technical  professionals : excellent  trainer  </a:t>
            </a:r>
            <a:r>
              <a:rPr lang="en-US" altLang="ko-KR" sz="2100" b="1" spc="-3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for industrial competitiveness</a:t>
            </a:r>
            <a:endParaRPr lang="en-US" altLang="ko-KR" sz="2100" b="1" spc="-30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spc="-30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 </a:t>
            </a:r>
            <a:r>
              <a:rPr lang="en-US" altLang="ko-KR" sz="2100" b="1" spc="-30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  <a:sym typeface="Wingdings 3"/>
              </a:rPr>
              <a:t></a:t>
            </a:r>
            <a:r>
              <a:rPr lang="en-US" altLang="ko-KR" sz="2100" b="1" spc="-30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 Manpower </a:t>
            </a:r>
            <a:r>
              <a:rPr lang="en-US" altLang="ko-KR" sz="2100" b="1" spc="-30" dirty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= </a:t>
            </a:r>
            <a:r>
              <a:rPr lang="en-US" altLang="ko-KR" sz="2100" b="1" spc="-30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Industrial  Competitiveness</a:t>
            </a:r>
            <a:endParaRPr lang="en-US" altLang="ko-KR" sz="2100" b="1" spc="-30" dirty="0">
              <a:solidFill>
                <a:srgbClr val="0000FF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spc="-30" dirty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spc="-3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- Accumulated education program for advanced engineers, high skilled </a:t>
            </a:r>
            <a:endParaRPr lang="en-US" altLang="ko-KR" sz="2100" b="1" spc="-30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spc="-3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 manpower </a:t>
            </a:r>
            <a:endParaRPr lang="en-US" altLang="ko-KR" sz="2100" b="1" spc="-3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spc="-3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- Many appropriate and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competent </a:t>
            </a:r>
            <a:r>
              <a:rPr lang="en-US" altLang="ko-KR" sz="2100" b="1" spc="-3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(ready-to-use)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engineers</a:t>
            </a:r>
            <a:r>
              <a:rPr lang="en-US" altLang="ko-KR" sz="2100" b="1" spc="-3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, technicians, </a:t>
            </a:r>
            <a:endParaRPr lang="en-US" altLang="ko-KR" sz="2100" b="1" spc="-30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100" b="1" spc="-3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 and managers </a:t>
            </a:r>
            <a:r>
              <a:rPr lang="en-US" altLang="ko-KR" sz="2100" b="1" spc="-3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for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ASEAN</a:t>
            </a:r>
            <a:r>
              <a:rPr lang="ko-KR" altLang="en-US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spc="-3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countries </a:t>
            </a:r>
            <a:endParaRPr lang="en-US" altLang="ko-KR" sz="2100" b="1" spc="-3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789484" y="4662383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33" name="Text Box 197"/>
          <p:cNvSpPr txBox="1">
            <a:spLocks noChangeArrowheads="1"/>
          </p:cNvSpPr>
          <p:nvPr/>
        </p:nvSpPr>
        <p:spPr bwMode="auto">
          <a:xfrm>
            <a:off x="916227" y="4594567"/>
            <a:ext cx="826428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Efficient policy-making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in the process of ICT industrial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development</a:t>
            </a:r>
          </a:p>
          <a:p>
            <a:r>
              <a:rPr lang="en-US" altLang="ko-KR" sz="2100" b="1" dirty="0" smtClean="0">
                <a:solidFill>
                  <a:srgbClr val="404040"/>
                </a:solidFill>
                <a:latin typeface="Calibri" panose="020F0502020204030204" pitchFamily="34" charset="0"/>
                <a:cs typeface="Arial" pitchFamily="34" charset="0"/>
              </a:rPr>
              <a:t>-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Excellent driving force and R&amp;D supports</a:t>
            </a:r>
            <a:endParaRPr lang="ko-KR" altLang="en-US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461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 bwMode="auto">
          <a:xfrm>
            <a:off x="357437" y="2572660"/>
            <a:ext cx="8468368" cy="3725539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14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41754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Korea ICT’s Strengths for Cooperation</a:t>
            </a:r>
            <a:endParaRPr lang="en-US" altLang="ko-KR" sz="3000" b="1" spc="0" dirty="0">
              <a:latin typeface="Arial" pitchFamily="34" charset="0"/>
            </a:endParaRPr>
          </a:p>
        </p:txBody>
      </p:sp>
      <p:grpSp>
        <p:nvGrpSpPr>
          <p:cNvPr id="26" name="그룹 27"/>
          <p:cNvGrpSpPr/>
          <p:nvPr/>
        </p:nvGrpSpPr>
        <p:grpSpPr>
          <a:xfrm>
            <a:off x="1398623" y="2390031"/>
            <a:ext cx="6442312" cy="377205"/>
            <a:chOff x="1318147" y="2780928"/>
            <a:chExt cx="6416152" cy="457572"/>
          </a:xfrm>
        </p:grpSpPr>
        <p:grpSp>
          <p:nvGrpSpPr>
            <p:cNvPr id="27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29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30" name="그림 29" descr="포스코_10.png"/>
              <p:cNvPicPr>
                <a:picLocks noChangeAspect="1"/>
              </p:cNvPicPr>
              <p:nvPr/>
            </p:nvPicPr>
            <p:blipFill>
              <a:blip r:embed="rId2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28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648247" y="2366789"/>
            <a:ext cx="604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Catch-up of ICT</a:t>
            </a:r>
            <a:r>
              <a:rPr lang="ko-KR" alt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Manufacturing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97334" y="2779790"/>
            <a:ext cx="4317353" cy="3322645"/>
            <a:chOff x="495635" y="3559979"/>
            <a:chExt cx="4317353" cy="2873918"/>
          </a:xfrm>
        </p:grpSpPr>
        <p:grpSp>
          <p:nvGrpSpPr>
            <p:cNvPr id="22" name="그룹 21"/>
            <p:cNvGrpSpPr/>
            <p:nvPr/>
          </p:nvGrpSpPr>
          <p:grpSpPr>
            <a:xfrm>
              <a:off x="495635" y="3605784"/>
              <a:ext cx="4317353" cy="2828113"/>
              <a:chOff x="1211468" y="4007853"/>
              <a:chExt cx="6317665" cy="2398669"/>
            </a:xfrm>
          </p:grpSpPr>
          <p:graphicFrame>
            <p:nvGraphicFramePr>
              <p:cNvPr id="32" name="차트 3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46499562"/>
                  </p:ext>
                </p:extLst>
              </p:nvPr>
            </p:nvGraphicFramePr>
            <p:xfrm>
              <a:off x="1437611" y="4123236"/>
              <a:ext cx="6091522" cy="22832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3" name="직사각형 32"/>
              <p:cNvSpPr/>
              <p:nvPr/>
            </p:nvSpPr>
            <p:spPr>
              <a:xfrm>
                <a:off x="1211468" y="4007853"/>
                <a:ext cx="1799814" cy="2471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b="1" dirty="0" smtClean="0">
                    <a:solidFill>
                      <a:schemeClr val="tx1"/>
                    </a:solidFill>
                  </a:rPr>
                  <a:t>(%)</a:t>
                </a:r>
                <a:endParaRPr lang="ko-KR" altLang="en-US" sz="11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직선 연결선 33"/>
              <p:cNvCxnSpPr/>
              <p:nvPr/>
            </p:nvCxnSpPr>
            <p:spPr>
              <a:xfrm>
                <a:off x="3919149" y="4656227"/>
                <a:ext cx="0" cy="1487382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/>
            <p:cNvSpPr txBox="1"/>
            <p:nvPr/>
          </p:nvSpPr>
          <p:spPr>
            <a:xfrm>
              <a:off x="1907704" y="3559979"/>
              <a:ext cx="108012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&lt;Display&gt;</a:t>
              </a:r>
              <a:endParaRPr lang="ko-KR" altLang="en-US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4776217" y="2875030"/>
            <a:ext cx="3985964" cy="3423160"/>
            <a:chOff x="4776217" y="3844560"/>
            <a:chExt cx="3985964" cy="2680066"/>
          </a:xfrm>
        </p:grpSpPr>
        <p:grpSp>
          <p:nvGrpSpPr>
            <p:cNvPr id="56" name="그룹 55"/>
            <p:cNvGrpSpPr/>
            <p:nvPr/>
          </p:nvGrpSpPr>
          <p:grpSpPr>
            <a:xfrm>
              <a:off x="4776217" y="3903873"/>
              <a:ext cx="3985964" cy="2620753"/>
              <a:chOff x="4652392" y="3713373"/>
              <a:chExt cx="3985964" cy="2620753"/>
            </a:xfrm>
          </p:grpSpPr>
          <p:grpSp>
            <p:nvGrpSpPr>
              <p:cNvPr id="58" name="그룹 57"/>
              <p:cNvGrpSpPr/>
              <p:nvPr/>
            </p:nvGrpSpPr>
            <p:grpSpPr>
              <a:xfrm>
                <a:off x="4775652" y="3715020"/>
                <a:ext cx="3862704" cy="2619106"/>
                <a:chOff x="1979713" y="3933056"/>
                <a:chExt cx="5114867" cy="2458330"/>
              </a:xfrm>
            </p:grpSpPr>
            <p:pic>
              <p:nvPicPr>
                <p:cNvPr id="60" name="_x194073376" descr="EMB00002ce80d19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21" t="12043" r="1933" b="2199"/>
                <a:stretch/>
              </p:blipFill>
              <p:spPr bwMode="auto">
                <a:xfrm>
                  <a:off x="1979713" y="3933056"/>
                  <a:ext cx="4170220" cy="245833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1" name="직사각형 60"/>
                <p:cNvSpPr/>
                <p:nvPr/>
              </p:nvSpPr>
              <p:spPr>
                <a:xfrm>
                  <a:off x="2081688" y="6153863"/>
                  <a:ext cx="3863365" cy="2177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en-US" altLang="ko-KR" sz="1100" b="1" dirty="0" smtClean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         </a:t>
                  </a:r>
                  <a:endParaRPr lang="ko-KR" altLang="en-US" sz="11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62" name="그룹 61"/>
                <p:cNvGrpSpPr/>
                <p:nvPr/>
              </p:nvGrpSpPr>
              <p:grpSpPr>
                <a:xfrm>
                  <a:off x="2261983" y="4239011"/>
                  <a:ext cx="4832597" cy="2006080"/>
                  <a:chOff x="2261983" y="4239011"/>
                  <a:chExt cx="4832597" cy="2006080"/>
                </a:xfrm>
              </p:grpSpPr>
              <p:sp>
                <p:nvSpPr>
                  <p:cNvPr id="63" name="직사각형 62"/>
                  <p:cNvSpPr/>
                  <p:nvPr/>
                </p:nvSpPr>
                <p:spPr>
                  <a:xfrm>
                    <a:off x="2261983" y="5938482"/>
                    <a:ext cx="3858745" cy="30660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05       06      07       08       09      10      11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" name="직사각형 63"/>
                  <p:cNvSpPr/>
                  <p:nvPr/>
                </p:nvSpPr>
                <p:spPr>
                  <a:xfrm>
                    <a:off x="2374964" y="4239011"/>
                    <a:ext cx="1214372" cy="2645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Panasonic 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5" name="직사각형 64"/>
                  <p:cNvSpPr/>
                  <p:nvPr/>
                </p:nvSpPr>
                <p:spPr>
                  <a:xfrm>
                    <a:off x="4879386" y="4258967"/>
                    <a:ext cx="1359994" cy="2645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   Samsung 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6" name="직사각형 65"/>
                  <p:cNvSpPr/>
                  <p:nvPr/>
                </p:nvSpPr>
                <p:spPr>
                  <a:xfrm>
                    <a:off x="5413160" y="4601281"/>
                    <a:ext cx="951074" cy="23959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     LG 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7" name="직사각형 66"/>
                  <p:cNvSpPr/>
                  <p:nvPr/>
                </p:nvSpPr>
                <p:spPr>
                  <a:xfrm>
                    <a:off x="5728614" y="4956065"/>
                    <a:ext cx="823929" cy="2645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Sony 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8" name="직사각형 67"/>
                  <p:cNvSpPr/>
                  <p:nvPr/>
                </p:nvSpPr>
                <p:spPr>
                  <a:xfrm>
                    <a:off x="4140531" y="4393121"/>
                    <a:ext cx="1012661" cy="2645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 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" name="직사각형 68"/>
                  <p:cNvSpPr/>
                  <p:nvPr/>
                </p:nvSpPr>
                <p:spPr>
                  <a:xfrm>
                    <a:off x="5896138" y="5220573"/>
                    <a:ext cx="804428" cy="24909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Sharp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70" name="직사각형 69"/>
                  <p:cNvSpPr/>
                  <p:nvPr/>
                </p:nvSpPr>
                <p:spPr>
                  <a:xfrm>
                    <a:off x="2462702" y="5315580"/>
                    <a:ext cx="1064188" cy="21844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 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71" name="직사각형 70"/>
                  <p:cNvSpPr/>
                  <p:nvPr/>
                </p:nvSpPr>
                <p:spPr>
                  <a:xfrm>
                    <a:off x="5655446" y="5561834"/>
                    <a:ext cx="485131" cy="2645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 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72" name="직사각형 71"/>
                  <p:cNvSpPr/>
                  <p:nvPr/>
                </p:nvSpPr>
                <p:spPr>
                  <a:xfrm>
                    <a:off x="5909601" y="5375053"/>
                    <a:ext cx="1184979" cy="26570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r>
                      <a:rPr lang="en-US" altLang="ko-KR" sz="11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Toshiba     </a:t>
                    </a:r>
                    <a:endParaRPr lang="ko-KR" altLang="en-US" sz="11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cxnSp>
                <p:nvCxnSpPr>
                  <p:cNvPr id="73" name="직선 연결선 72"/>
                  <p:cNvCxnSpPr/>
                  <p:nvPr/>
                </p:nvCxnSpPr>
                <p:spPr>
                  <a:xfrm>
                    <a:off x="5854642" y="5497146"/>
                    <a:ext cx="165179" cy="1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직선 연결선 73"/>
                  <p:cNvCxnSpPr/>
                  <p:nvPr/>
                </p:nvCxnSpPr>
                <p:spPr>
                  <a:xfrm flipV="1">
                    <a:off x="5853845" y="5345119"/>
                    <a:ext cx="165976" cy="698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59" name="직사각형 58"/>
              <p:cNvSpPr/>
              <p:nvPr/>
            </p:nvSpPr>
            <p:spPr>
              <a:xfrm>
                <a:off x="4652392" y="3713373"/>
                <a:ext cx="371475" cy="22835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altLang="ko-KR" sz="11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25</a:t>
                </a:r>
              </a:p>
              <a:p>
                <a:pPr algn="just"/>
                <a:endParaRPr lang="en-US" altLang="ko-KR" sz="8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n-US" altLang="ko-KR" sz="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altLang="ko-KR" sz="11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20</a:t>
                </a:r>
              </a:p>
              <a:p>
                <a:pPr algn="just"/>
                <a:endParaRPr lang="en-US" altLang="ko-KR" sz="8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n-US" altLang="ko-KR" sz="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altLang="ko-KR" sz="11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15</a:t>
                </a:r>
              </a:p>
              <a:p>
                <a:pPr algn="just"/>
                <a:endParaRPr lang="en-US" altLang="ko-KR" sz="8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n-US" altLang="ko-KR" sz="8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altLang="ko-KR" sz="11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10</a:t>
                </a:r>
              </a:p>
              <a:p>
                <a:pPr algn="just"/>
                <a:endParaRPr lang="en-US" altLang="ko-KR" sz="8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n-US" altLang="ko-KR" sz="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altLang="ko-KR" sz="11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 5</a:t>
                </a:r>
              </a:p>
              <a:p>
                <a:pPr algn="just"/>
                <a:endParaRPr lang="en-US" altLang="ko-KR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altLang="ko-KR" sz="11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 </a:t>
                </a:r>
              </a:p>
              <a:p>
                <a:pPr algn="just"/>
                <a:r>
                  <a:rPr lang="en-US" altLang="ko-KR" sz="11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     </a:t>
                </a:r>
                <a:endParaRPr lang="ko-KR" altLang="en-US" sz="11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6468591" y="3844560"/>
              <a:ext cx="108012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&lt;LCD TV&gt;</a:t>
              </a:r>
              <a:endParaRPr lang="ko-KR" altLang="en-US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75" name="Text Box 197"/>
          <p:cNvSpPr txBox="1">
            <a:spLocks noChangeArrowheads="1"/>
          </p:cNvSpPr>
          <p:nvPr/>
        </p:nvSpPr>
        <p:spPr bwMode="auto">
          <a:xfrm>
            <a:off x="902823" y="875953"/>
            <a:ext cx="798965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spcBef>
                <a:spcPts val="600"/>
              </a:spcBef>
              <a:defRPr sz="160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All of them,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successful in catching up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with the advanced global firms   </a:t>
            </a:r>
            <a:endParaRPr lang="en-US" altLang="ko-KR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200"/>
              </a:spcBef>
            </a:pP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-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Display, digital TV,  battery, and recently some materials of LCD    </a:t>
            </a:r>
          </a:p>
          <a:p>
            <a:pPr>
              <a:spcBef>
                <a:spcPts val="200"/>
              </a:spcBef>
            </a:pP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 after DRAM : surpassing Japanese competitors</a:t>
            </a:r>
          </a:p>
          <a:p>
            <a:pPr>
              <a:spcBef>
                <a:spcPts val="200"/>
              </a:spcBef>
            </a:pP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- From follower to leader </a:t>
            </a:r>
            <a:r>
              <a:rPr lang="en-US" altLang="ko-KR" sz="21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in high-tech sectors </a:t>
            </a:r>
            <a:endParaRPr lang="ko-KR" altLang="en-US" sz="2100" b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6" name="Text Box 3"/>
          <p:cNvSpPr txBox="1">
            <a:spLocks noChangeArrowheads="1"/>
          </p:cNvSpPr>
          <p:nvPr/>
        </p:nvSpPr>
        <p:spPr bwMode="auto">
          <a:xfrm>
            <a:off x="789484" y="938118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5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77181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15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2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Accumulated start-ups by </a:t>
            </a:r>
            <a:r>
              <a:rPr lang="en-US" altLang="ko-KR" sz="25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ICT </a:t>
            </a:r>
            <a:r>
              <a:rPr lang="en-US" altLang="ko-KR" sz="25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incubating system in Korea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57525" y="1295425"/>
            <a:ext cx="8185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Korea’s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ICT potential and competitiveness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, jumped by a lot of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start-ups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  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created consistently </a:t>
            </a: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41754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Korea ICT’s Strengths for Cooperation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10" name="모서리가 둥근 직사각형 9"/>
          <p:cNvSpPr/>
          <p:nvPr/>
        </p:nvSpPr>
        <p:spPr bwMode="auto">
          <a:xfrm>
            <a:off x="373454" y="2297052"/>
            <a:ext cx="8375010" cy="4333032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grpSp>
        <p:nvGrpSpPr>
          <p:cNvPr id="11" name="그룹 27"/>
          <p:cNvGrpSpPr/>
          <p:nvPr/>
        </p:nvGrpSpPr>
        <p:grpSpPr>
          <a:xfrm>
            <a:off x="753388" y="2124074"/>
            <a:ext cx="7675632" cy="377205"/>
            <a:chOff x="1318147" y="2780928"/>
            <a:chExt cx="6416152" cy="457572"/>
          </a:xfrm>
        </p:grpSpPr>
        <p:grpSp>
          <p:nvGrpSpPr>
            <p:cNvPr id="12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18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21" name="그림 20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17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1262683" y="2115716"/>
            <a:ext cx="66312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Officially Certified Venture Companies in Korea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3" name="차트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7836042"/>
              </p:ext>
            </p:extLst>
          </p:nvPr>
        </p:nvGraphicFramePr>
        <p:xfrm>
          <a:off x="727556" y="2353072"/>
          <a:ext cx="7701464" cy="4249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14784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목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28" y="0"/>
            <a:ext cx="9144000" cy="6858000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-418470" y="2124075"/>
            <a:ext cx="9619620" cy="2412010"/>
            <a:chOff x="-180660" y="1531561"/>
            <a:chExt cx="9144000" cy="2070100"/>
          </a:xfrm>
        </p:grpSpPr>
        <p:grpSp>
          <p:nvGrpSpPr>
            <p:cNvPr id="29" name="그룹 28"/>
            <p:cNvGrpSpPr/>
            <p:nvPr/>
          </p:nvGrpSpPr>
          <p:grpSpPr>
            <a:xfrm>
              <a:off x="-180660" y="1531561"/>
              <a:ext cx="9144000" cy="2070100"/>
              <a:chOff x="-180660" y="1531561"/>
              <a:chExt cx="9144000" cy="2070100"/>
            </a:xfrm>
          </p:grpSpPr>
          <p:pic>
            <p:nvPicPr>
              <p:cNvPr id="33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-180660" y="1531561"/>
              <a:ext cx="9144000" cy="2070100"/>
              <a:chOff x="-180660" y="1531561"/>
              <a:chExt cx="9144000" cy="2070100"/>
            </a:xfrm>
          </p:grpSpPr>
          <p:pic>
            <p:nvPicPr>
              <p:cNvPr id="31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5" name="그룹 34"/>
          <p:cNvGrpSpPr/>
          <p:nvPr/>
        </p:nvGrpSpPr>
        <p:grpSpPr>
          <a:xfrm>
            <a:off x="267642" y="2590802"/>
            <a:ext cx="1399476" cy="1370160"/>
            <a:chOff x="247046" y="3212970"/>
            <a:chExt cx="1786850" cy="1749418"/>
          </a:xfrm>
        </p:grpSpPr>
        <p:grpSp>
          <p:nvGrpSpPr>
            <p:cNvPr id="37" name="그룹 73"/>
            <p:cNvGrpSpPr>
              <a:grpSpLocks/>
            </p:cNvGrpSpPr>
            <p:nvPr/>
          </p:nvGrpSpPr>
          <p:grpSpPr bwMode="auto">
            <a:xfrm>
              <a:off x="262655" y="3212970"/>
              <a:ext cx="1749420" cy="1749418"/>
              <a:chOff x="4032252" y="1017032"/>
              <a:chExt cx="1835148" cy="1835146"/>
            </a:xfrm>
          </p:grpSpPr>
          <p:grpSp>
            <p:nvGrpSpPr>
              <p:cNvPr id="39" name="그룹 47"/>
              <p:cNvGrpSpPr>
                <a:grpSpLocks/>
              </p:cNvGrpSpPr>
              <p:nvPr/>
            </p:nvGrpSpPr>
            <p:grpSpPr bwMode="auto">
              <a:xfrm>
                <a:off x="4032252" y="1017032"/>
                <a:ext cx="1835148" cy="1835146"/>
                <a:chOff x="1643042" y="928668"/>
                <a:chExt cx="2847463" cy="2847464"/>
              </a:xfrm>
            </p:grpSpPr>
            <p:sp>
              <p:nvSpPr>
                <p:cNvPr id="41" name="타원 40"/>
                <p:cNvSpPr/>
                <p:nvPr/>
              </p:nvSpPr>
              <p:spPr>
                <a:xfrm>
                  <a:off x="1643042" y="928668"/>
                  <a:ext cx="2847463" cy="2847464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50000"/>
                  </a:schemeClr>
                </a:solidFill>
                <a:ln w="1905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latinLnBrk="0">
                    <a:buClr>
                      <a:srgbClr val="EEECE1"/>
                    </a:buClr>
                    <a:defRPr/>
                  </a:pPr>
                  <a:endParaRPr lang="ko-KR" altLang="en-US" sz="1600">
                    <a:solidFill>
                      <a:srgbClr val="222268"/>
                    </a:solidFill>
                  </a:endParaRPr>
                </a:p>
              </p:txBody>
            </p:sp>
            <p:sp>
              <p:nvSpPr>
                <p:cNvPr id="42" name="타원 49"/>
                <p:cNvSpPr>
                  <a:spLocks noChangeArrowheads="1"/>
                </p:cNvSpPr>
                <p:nvPr/>
              </p:nvSpPr>
              <p:spPr bwMode="auto">
                <a:xfrm>
                  <a:off x="1752046" y="1037674"/>
                  <a:ext cx="2629454" cy="2629454"/>
                </a:xfrm>
                <a:prstGeom prst="ellipse">
                  <a:avLst/>
                </a:prstGeom>
                <a:solidFill>
                  <a:schemeClr val="bg1">
                    <a:alpha val="30196"/>
                  </a:schemeClr>
                </a:solidFill>
                <a:ln w="19050" algn="ctr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latinLnBrk="0">
                    <a:buClr>
                      <a:srgbClr val="EEECE1"/>
                    </a:buClr>
                  </a:pPr>
                  <a:endParaRPr lang="ko-KR" altLang="en-US" sz="1600">
                    <a:solidFill>
                      <a:srgbClr val="222268"/>
                    </a:solidFill>
                  </a:endParaRPr>
                </a:p>
              </p:txBody>
            </p:sp>
          </p:grpSp>
          <p:pic>
            <p:nvPicPr>
              <p:cNvPr id="40" name="그림 21" descr="Untitled-37.png"/>
              <p:cNvPicPr>
                <a:picLocks noChangeAspect="1"/>
              </p:cNvPicPr>
              <p:nvPr/>
            </p:nvPicPr>
            <p:blipFill>
              <a:blip r:embed="rId4" cstate="print">
                <a:lum contrast="30000"/>
              </a:blip>
              <a:srcRect/>
              <a:stretch>
                <a:fillRect/>
              </a:stretch>
            </p:blipFill>
            <p:spPr bwMode="auto">
              <a:xfrm>
                <a:off x="4173402" y="1158876"/>
                <a:ext cx="1593851" cy="159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247046" y="3459201"/>
              <a:ext cx="1786850" cy="1178906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38100">
                <a:bevelT w="1270" h="19050"/>
                <a:contourClr>
                  <a:schemeClr val="bg1"/>
                </a:contourClr>
              </a:sp3d>
            </a:bodyPr>
            <a:lstStyle/>
            <a:p>
              <a:pPr marL="180975" indent="-180975" algn="ctr" latinLnBrk="0">
                <a:buClr>
                  <a:prstClr val="white"/>
                </a:buClr>
                <a:defRPr/>
              </a:pPr>
              <a:r>
                <a:rPr lang="en-US" altLang="ko-KR" sz="5400" b="1" kern="0" dirty="0" smtClean="0">
                  <a:solidFill>
                    <a:srgbClr val="1F497D">
                      <a:lumMod val="50000"/>
                    </a:srgbClr>
                  </a:solidFill>
                  <a:effectLst>
                    <a:glow rad="63500">
                      <a:prstClr val="white">
                        <a:alpha val="40000"/>
                      </a:prstClr>
                    </a:glow>
                  </a:effectLst>
                  <a:latin typeface="Times New Roman" panose="02020603050405020304" pitchFamily="18" charset="0"/>
                  <a:ea typeface="HY헤드라인M" pitchFamily="18" charset="-127"/>
                  <a:cs typeface="Times New Roman" panose="02020603050405020304" pitchFamily="18" charset="0"/>
                </a:rPr>
                <a:t>Ⅲ</a:t>
              </a:r>
              <a:endParaRPr lang="ko-KR" altLang="en-US" sz="5400" b="1" kern="0" dirty="0">
                <a:solidFill>
                  <a:srgbClr val="1F497D">
                    <a:lumMod val="50000"/>
                  </a:srgbClr>
                </a:solidFill>
                <a:effectLst>
                  <a:glow rad="63500">
                    <a:prstClr val="white">
                      <a:alpha val="40000"/>
                    </a:prstClr>
                  </a:glow>
                </a:effectLst>
                <a:latin typeface="Times New Roman" panose="02020603050405020304" pitchFamily="18" charset="0"/>
                <a:ea typeface="HY헤드라인M" pitchFamily="18" charset="-127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770558" y="2700841"/>
            <a:ext cx="7477770" cy="1107996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44450" prstMaterial="matte">
              <a:bevelT w="0" h="8255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3600" b="1" spc="-150" dirty="0" smtClean="0">
                <a:ln w="11430"/>
                <a:solidFill>
                  <a:srgbClr val="1F497D">
                    <a:lumMod val="75000"/>
                  </a:srgbClr>
                </a:solidFill>
                <a:latin typeface="Arial" pitchFamily="34" charset="0"/>
                <a:ea typeface="HY견고딕" pitchFamily="18" charset="-127"/>
                <a:cs typeface="Arial" pitchFamily="34" charset="0"/>
                <a:sym typeface="HY견고딕" pitchFamily="18" charset="-127"/>
              </a:rPr>
              <a:t>Issues and Challenges in Korea’s Electronics Industry</a:t>
            </a:r>
            <a:endParaRPr lang="ko-KR" altLang="en-US" sz="3600" b="1" spc="-150" dirty="0">
              <a:ln w="11430"/>
              <a:solidFill>
                <a:srgbClr val="1F497D">
                  <a:lumMod val="75000"/>
                </a:srgbClr>
              </a:solidFill>
              <a:latin typeface="Arial" pitchFamily="34" charset="0"/>
              <a:ea typeface="HY견고딕" pitchFamily="18" charset="-127"/>
              <a:cs typeface="Arial" pitchFamily="34" charset="0"/>
              <a:sym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17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82" name="Text Box 197"/>
          <p:cNvSpPr txBox="1">
            <a:spLocks noChangeArrowheads="1"/>
          </p:cNvSpPr>
          <p:nvPr/>
        </p:nvSpPr>
        <p:spPr bwMode="auto">
          <a:xfrm>
            <a:off x="825302" y="885549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</a:rPr>
              <a:t>ICT  </a:t>
            </a:r>
            <a:r>
              <a:rPr lang="en-US" altLang="ko-KR" sz="2500" b="1" dirty="0">
                <a:latin typeface="Calibri" panose="020F0502020204030204" pitchFamily="34" charset="0"/>
              </a:rPr>
              <a:t>as an enabler of industry </a:t>
            </a:r>
            <a:r>
              <a:rPr lang="en-US" altLang="ko-KR" sz="2500" b="1" dirty="0" smtClean="0">
                <a:latin typeface="Calibri" panose="020F0502020204030204" pitchFamily="34" charset="0"/>
              </a:rPr>
              <a:t>convergence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57525" y="1295425"/>
            <a:ext cx="81854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M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aking </a:t>
            </a:r>
            <a:r>
              <a:rPr lang="en-US" altLang="ko-KR" sz="2100" b="1" dirty="0">
                <a:latin typeface="Calibri" panose="020F0502020204030204" pitchFamily="34" charset="0"/>
              </a:rPr>
              <a:t>the </a:t>
            </a:r>
            <a:r>
              <a:rPr lang="en-US" altLang="ko-KR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value-added higher </a:t>
            </a:r>
            <a:r>
              <a:rPr lang="en-US" altLang="ko-KR" sz="2100" b="1" dirty="0">
                <a:latin typeface="Calibri" panose="020F0502020204030204" pitchFamily="34" charset="0"/>
              </a:rPr>
              <a:t>in all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other industries as well as ICT</a:t>
            </a:r>
            <a:r>
              <a:rPr lang="ko-KR" altLang="en-US" sz="2100" b="1" dirty="0" smtClean="0">
                <a:latin typeface="Calibri" panose="020F0502020204030204" pitchFamily="34" charset="0"/>
              </a:rPr>
              <a:t>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5493940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ICT Industry’s New Paradigm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10" name="모서리가 둥근 직사각형 9"/>
          <p:cNvSpPr/>
          <p:nvPr/>
        </p:nvSpPr>
        <p:spPr bwMode="auto">
          <a:xfrm>
            <a:off x="467544" y="3390028"/>
            <a:ext cx="8280920" cy="3240056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grpSp>
        <p:nvGrpSpPr>
          <p:cNvPr id="11" name="그룹 27"/>
          <p:cNvGrpSpPr/>
          <p:nvPr/>
        </p:nvGrpSpPr>
        <p:grpSpPr>
          <a:xfrm>
            <a:off x="753388" y="3213720"/>
            <a:ext cx="7675632" cy="377205"/>
            <a:chOff x="1318147" y="2780928"/>
            <a:chExt cx="6416152" cy="457572"/>
          </a:xfrm>
        </p:grpSpPr>
        <p:grpSp>
          <p:nvGrpSpPr>
            <p:cNvPr id="12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18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21" name="그림 20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17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1262683" y="3205362"/>
            <a:ext cx="66312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ICT’s New Roles in All Fields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197"/>
          <p:cNvSpPr txBox="1">
            <a:spLocks noChangeArrowheads="1"/>
          </p:cNvSpPr>
          <p:nvPr/>
        </p:nvSpPr>
        <p:spPr bwMode="auto">
          <a:xfrm>
            <a:off x="828849" y="1653805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</a:rPr>
              <a:t>ICT, a</a:t>
            </a:r>
            <a:r>
              <a:rPr lang="ko-KR" altLang="en-US" sz="2500" b="1" dirty="0" smtClean="0">
                <a:latin typeface="Calibri" panose="020F0502020204030204" pitchFamily="34" charset="0"/>
              </a:rPr>
              <a:t> </a:t>
            </a:r>
            <a:r>
              <a:rPr lang="en-US" altLang="ko-KR" sz="2500" b="1" dirty="0">
                <a:latin typeface="Calibri" panose="020F0502020204030204" pitchFamily="34" charset="0"/>
              </a:rPr>
              <a:t>core</a:t>
            </a:r>
            <a:r>
              <a:rPr lang="ko-KR" altLang="en-US" sz="2500" b="1" dirty="0">
                <a:latin typeface="Calibri" panose="020F0502020204030204" pitchFamily="34" charset="0"/>
              </a:rPr>
              <a:t> </a:t>
            </a:r>
            <a:r>
              <a:rPr lang="en-US" altLang="ko-KR" sz="2500" b="1" dirty="0">
                <a:latin typeface="Calibri" panose="020F0502020204030204" pitchFamily="34" charset="0"/>
              </a:rPr>
              <a:t>platform </a:t>
            </a:r>
            <a:r>
              <a:rPr lang="en-US" altLang="ko-KR" sz="2500" b="1" dirty="0" smtClean="0">
                <a:latin typeface="Calibri" panose="020F0502020204030204" pitchFamily="34" charset="0"/>
              </a:rPr>
              <a:t>beyond </a:t>
            </a:r>
            <a:r>
              <a:rPr lang="en-US" altLang="ko-KR" sz="2500" b="1" dirty="0">
                <a:latin typeface="Calibri" panose="020F0502020204030204" pitchFamily="34" charset="0"/>
              </a:rPr>
              <a:t>just an </a:t>
            </a:r>
            <a:r>
              <a:rPr lang="en-US" altLang="ko-KR" sz="2500" b="1" dirty="0" smtClean="0">
                <a:latin typeface="Calibri" panose="020F0502020204030204" pitchFamily="34" charset="0"/>
              </a:rPr>
              <a:t>industry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0" name="Text Box 197"/>
          <p:cNvSpPr txBox="1">
            <a:spLocks noChangeArrowheads="1"/>
          </p:cNvSpPr>
          <p:nvPr/>
        </p:nvSpPr>
        <p:spPr bwMode="auto">
          <a:xfrm>
            <a:off x="861072" y="2063681"/>
            <a:ext cx="81854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Improving </a:t>
            </a: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the quality of life, and changing the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lifestyle</a:t>
            </a:r>
          </a:p>
        </p:txBody>
      </p:sp>
      <p:pic>
        <p:nvPicPr>
          <p:cNvPr id="2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0" y="1787084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793031" y="2138740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07951" y="2389937"/>
            <a:ext cx="8234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000" b="1" dirty="0" smtClean="0">
                <a:latin typeface="Arial" pitchFamily="34" charset="0"/>
                <a:ea typeface="HY견고딕" pitchFamily="18" charset="-127"/>
                <a:cs typeface="Arial" pitchFamily="34" charset="0"/>
                <a:sym typeface="Wingdings 3"/>
              </a:rPr>
              <a:t></a:t>
            </a:r>
            <a:r>
              <a:rPr lang="en-US" altLang="ko-KR" sz="20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6 </a:t>
            </a: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Keyword : high efficiency, large storage, realization, intelligence, 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  </a:t>
            </a:r>
          </a:p>
          <a:p>
            <a:pPr>
              <a:defRPr/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   convergence</a:t>
            </a: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, </a:t>
            </a:r>
            <a:r>
              <a:rPr lang="en-US" altLang="ko-KR" sz="2100" b="1" dirty="0" err="1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servitization</a:t>
            </a:r>
            <a:endParaRPr lang="ko-KR" altLang="en-US" sz="21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1845221" y="3821807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1784326" y="3893815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Shipbuilding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3335288" y="3657600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직사각형 28"/>
          <p:cNvSpPr/>
          <p:nvPr/>
        </p:nvSpPr>
        <p:spPr>
          <a:xfrm>
            <a:off x="3274393" y="3783707"/>
            <a:ext cx="1404664" cy="360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Automobile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5015855" y="3657600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직사각형 30"/>
          <p:cNvSpPr/>
          <p:nvPr/>
        </p:nvSpPr>
        <p:spPr>
          <a:xfrm>
            <a:off x="4954960" y="3717032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6548214" y="3827140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6487319" y="3899148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1123553" y="4792960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1062658" y="4864968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Logistics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7044655" y="4802485"/>
            <a:ext cx="1224136" cy="72008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직사각형 36"/>
          <p:cNvSpPr/>
          <p:nvPr/>
        </p:nvSpPr>
        <p:spPr>
          <a:xfrm>
            <a:off x="6983760" y="4874493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1979712" y="5620080"/>
            <a:ext cx="936104" cy="617232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Freeform 4"/>
          <p:cNvSpPr>
            <a:spLocks/>
          </p:cNvSpPr>
          <p:nvPr/>
        </p:nvSpPr>
        <p:spPr bwMode="auto">
          <a:xfrm rot="18776217">
            <a:off x="2898735" y="4444105"/>
            <a:ext cx="962066" cy="956679"/>
          </a:xfrm>
          <a:custGeom>
            <a:avLst/>
            <a:gdLst>
              <a:gd name="T0" fmla="*/ 2281 w 2766"/>
              <a:gd name="T1" fmla="*/ 1456 h 2744"/>
              <a:gd name="T2" fmla="*/ 2737 w 2766"/>
              <a:gd name="T3" fmla="*/ 1445 h 2744"/>
              <a:gd name="T4" fmla="*/ 2680 w 2766"/>
              <a:gd name="T5" fmla="*/ 1419 h 2744"/>
              <a:gd name="T6" fmla="*/ 2622 w 2766"/>
              <a:gd name="T7" fmla="*/ 1390 h 2744"/>
              <a:gd name="T8" fmla="*/ 2567 w 2766"/>
              <a:gd name="T9" fmla="*/ 1359 h 2744"/>
              <a:gd name="T10" fmla="*/ 2483 w 2766"/>
              <a:gd name="T11" fmla="*/ 1308 h 2744"/>
              <a:gd name="T12" fmla="*/ 2375 w 2766"/>
              <a:gd name="T13" fmla="*/ 1233 h 2744"/>
              <a:gd name="T14" fmla="*/ 2271 w 2766"/>
              <a:gd name="T15" fmla="*/ 1151 h 2744"/>
              <a:gd name="T16" fmla="*/ 2171 w 2766"/>
              <a:gd name="T17" fmla="*/ 1063 h 2744"/>
              <a:gd name="T18" fmla="*/ 2075 w 2766"/>
              <a:gd name="T19" fmla="*/ 968 h 2744"/>
              <a:gd name="T20" fmla="*/ 1981 w 2766"/>
              <a:gd name="T21" fmla="*/ 870 h 2744"/>
              <a:gd name="T22" fmla="*/ 1893 w 2766"/>
              <a:gd name="T23" fmla="*/ 768 h 2744"/>
              <a:gd name="T24" fmla="*/ 1808 w 2766"/>
              <a:gd name="T25" fmla="*/ 664 h 2744"/>
              <a:gd name="T26" fmla="*/ 1729 w 2766"/>
              <a:gd name="T27" fmla="*/ 558 h 2744"/>
              <a:gd name="T28" fmla="*/ 1654 w 2766"/>
              <a:gd name="T29" fmla="*/ 453 h 2744"/>
              <a:gd name="T30" fmla="*/ 1584 w 2766"/>
              <a:gd name="T31" fmla="*/ 347 h 2744"/>
              <a:gd name="T32" fmla="*/ 1519 w 2766"/>
              <a:gd name="T33" fmla="*/ 244 h 2744"/>
              <a:gd name="T34" fmla="*/ 1461 w 2766"/>
              <a:gd name="T35" fmla="*/ 144 h 2744"/>
              <a:gd name="T36" fmla="*/ 1408 w 2766"/>
              <a:gd name="T37" fmla="*/ 47 h 2744"/>
              <a:gd name="T38" fmla="*/ 1358 w 2766"/>
              <a:gd name="T39" fmla="*/ 47 h 2744"/>
              <a:gd name="T40" fmla="*/ 1305 w 2766"/>
              <a:gd name="T41" fmla="*/ 144 h 2744"/>
              <a:gd name="T42" fmla="*/ 1245 w 2766"/>
              <a:gd name="T43" fmla="*/ 244 h 2744"/>
              <a:gd name="T44" fmla="*/ 1182 w 2766"/>
              <a:gd name="T45" fmla="*/ 347 h 2744"/>
              <a:gd name="T46" fmla="*/ 1112 w 2766"/>
              <a:gd name="T47" fmla="*/ 453 h 2744"/>
              <a:gd name="T48" fmla="*/ 1037 w 2766"/>
              <a:gd name="T49" fmla="*/ 558 h 2744"/>
              <a:gd name="T50" fmla="*/ 958 w 2766"/>
              <a:gd name="T51" fmla="*/ 664 h 2744"/>
              <a:gd name="T52" fmla="*/ 873 w 2766"/>
              <a:gd name="T53" fmla="*/ 768 h 2744"/>
              <a:gd name="T54" fmla="*/ 785 w 2766"/>
              <a:gd name="T55" fmla="*/ 870 h 2744"/>
              <a:gd name="T56" fmla="*/ 693 w 2766"/>
              <a:gd name="T57" fmla="*/ 968 h 2744"/>
              <a:gd name="T58" fmla="*/ 595 w 2766"/>
              <a:gd name="T59" fmla="*/ 1063 h 2744"/>
              <a:gd name="T60" fmla="*/ 495 w 2766"/>
              <a:gd name="T61" fmla="*/ 1151 h 2744"/>
              <a:gd name="T62" fmla="*/ 391 w 2766"/>
              <a:gd name="T63" fmla="*/ 1233 h 2744"/>
              <a:gd name="T64" fmla="*/ 283 w 2766"/>
              <a:gd name="T65" fmla="*/ 1308 h 2744"/>
              <a:gd name="T66" fmla="*/ 199 w 2766"/>
              <a:gd name="T67" fmla="*/ 1359 h 2744"/>
              <a:gd name="T68" fmla="*/ 144 w 2766"/>
              <a:gd name="T69" fmla="*/ 1390 h 2744"/>
              <a:gd name="T70" fmla="*/ 86 w 2766"/>
              <a:gd name="T71" fmla="*/ 1419 h 2744"/>
              <a:gd name="T72" fmla="*/ 29 w 2766"/>
              <a:gd name="T73" fmla="*/ 1445 h 2744"/>
              <a:gd name="T74" fmla="*/ 485 w 2766"/>
              <a:gd name="T75" fmla="*/ 1456 h 2744"/>
              <a:gd name="T76" fmla="*/ 2696 w 2766"/>
              <a:gd name="T77" fmla="*/ 2744 h 2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0">
            <a:gsLst>
              <a:gs pos="0">
                <a:srgbClr val="0066CC"/>
              </a:gs>
              <a:gs pos="100000">
                <a:srgbClr val="0066CC">
                  <a:gamma/>
                  <a:tint val="20000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0" name="Freeform 4"/>
          <p:cNvSpPr>
            <a:spLocks/>
          </p:cNvSpPr>
          <p:nvPr/>
        </p:nvSpPr>
        <p:spPr bwMode="auto">
          <a:xfrm rot="3297556">
            <a:off x="5567162" y="4492535"/>
            <a:ext cx="962066" cy="956679"/>
          </a:xfrm>
          <a:custGeom>
            <a:avLst/>
            <a:gdLst>
              <a:gd name="T0" fmla="*/ 2281 w 2766"/>
              <a:gd name="T1" fmla="*/ 1456 h 2744"/>
              <a:gd name="T2" fmla="*/ 2737 w 2766"/>
              <a:gd name="T3" fmla="*/ 1445 h 2744"/>
              <a:gd name="T4" fmla="*/ 2680 w 2766"/>
              <a:gd name="T5" fmla="*/ 1419 h 2744"/>
              <a:gd name="T6" fmla="*/ 2622 w 2766"/>
              <a:gd name="T7" fmla="*/ 1390 h 2744"/>
              <a:gd name="T8" fmla="*/ 2567 w 2766"/>
              <a:gd name="T9" fmla="*/ 1359 h 2744"/>
              <a:gd name="T10" fmla="*/ 2483 w 2766"/>
              <a:gd name="T11" fmla="*/ 1308 h 2744"/>
              <a:gd name="T12" fmla="*/ 2375 w 2766"/>
              <a:gd name="T13" fmla="*/ 1233 h 2744"/>
              <a:gd name="T14" fmla="*/ 2271 w 2766"/>
              <a:gd name="T15" fmla="*/ 1151 h 2744"/>
              <a:gd name="T16" fmla="*/ 2171 w 2766"/>
              <a:gd name="T17" fmla="*/ 1063 h 2744"/>
              <a:gd name="T18" fmla="*/ 2075 w 2766"/>
              <a:gd name="T19" fmla="*/ 968 h 2744"/>
              <a:gd name="T20" fmla="*/ 1981 w 2766"/>
              <a:gd name="T21" fmla="*/ 870 h 2744"/>
              <a:gd name="T22" fmla="*/ 1893 w 2766"/>
              <a:gd name="T23" fmla="*/ 768 h 2744"/>
              <a:gd name="T24" fmla="*/ 1808 w 2766"/>
              <a:gd name="T25" fmla="*/ 664 h 2744"/>
              <a:gd name="T26" fmla="*/ 1729 w 2766"/>
              <a:gd name="T27" fmla="*/ 558 h 2744"/>
              <a:gd name="T28" fmla="*/ 1654 w 2766"/>
              <a:gd name="T29" fmla="*/ 453 h 2744"/>
              <a:gd name="T30" fmla="*/ 1584 w 2766"/>
              <a:gd name="T31" fmla="*/ 347 h 2744"/>
              <a:gd name="T32" fmla="*/ 1519 w 2766"/>
              <a:gd name="T33" fmla="*/ 244 h 2744"/>
              <a:gd name="T34" fmla="*/ 1461 w 2766"/>
              <a:gd name="T35" fmla="*/ 144 h 2744"/>
              <a:gd name="T36" fmla="*/ 1408 w 2766"/>
              <a:gd name="T37" fmla="*/ 47 h 2744"/>
              <a:gd name="T38" fmla="*/ 1358 w 2766"/>
              <a:gd name="T39" fmla="*/ 47 h 2744"/>
              <a:gd name="T40" fmla="*/ 1305 w 2766"/>
              <a:gd name="T41" fmla="*/ 144 h 2744"/>
              <a:gd name="T42" fmla="*/ 1245 w 2766"/>
              <a:gd name="T43" fmla="*/ 244 h 2744"/>
              <a:gd name="T44" fmla="*/ 1182 w 2766"/>
              <a:gd name="T45" fmla="*/ 347 h 2744"/>
              <a:gd name="T46" fmla="*/ 1112 w 2766"/>
              <a:gd name="T47" fmla="*/ 453 h 2744"/>
              <a:gd name="T48" fmla="*/ 1037 w 2766"/>
              <a:gd name="T49" fmla="*/ 558 h 2744"/>
              <a:gd name="T50" fmla="*/ 958 w 2766"/>
              <a:gd name="T51" fmla="*/ 664 h 2744"/>
              <a:gd name="T52" fmla="*/ 873 w 2766"/>
              <a:gd name="T53" fmla="*/ 768 h 2744"/>
              <a:gd name="T54" fmla="*/ 785 w 2766"/>
              <a:gd name="T55" fmla="*/ 870 h 2744"/>
              <a:gd name="T56" fmla="*/ 693 w 2766"/>
              <a:gd name="T57" fmla="*/ 968 h 2744"/>
              <a:gd name="T58" fmla="*/ 595 w 2766"/>
              <a:gd name="T59" fmla="*/ 1063 h 2744"/>
              <a:gd name="T60" fmla="*/ 495 w 2766"/>
              <a:gd name="T61" fmla="*/ 1151 h 2744"/>
              <a:gd name="T62" fmla="*/ 391 w 2766"/>
              <a:gd name="T63" fmla="*/ 1233 h 2744"/>
              <a:gd name="T64" fmla="*/ 283 w 2766"/>
              <a:gd name="T65" fmla="*/ 1308 h 2744"/>
              <a:gd name="T66" fmla="*/ 199 w 2766"/>
              <a:gd name="T67" fmla="*/ 1359 h 2744"/>
              <a:gd name="T68" fmla="*/ 144 w 2766"/>
              <a:gd name="T69" fmla="*/ 1390 h 2744"/>
              <a:gd name="T70" fmla="*/ 86 w 2766"/>
              <a:gd name="T71" fmla="*/ 1419 h 2744"/>
              <a:gd name="T72" fmla="*/ 29 w 2766"/>
              <a:gd name="T73" fmla="*/ 1445 h 2744"/>
              <a:gd name="T74" fmla="*/ 485 w 2766"/>
              <a:gd name="T75" fmla="*/ 1456 h 2744"/>
              <a:gd name="T76" fmla="*/ 2696 w 2766"/>
              <a:gd name="T77" fmla="*/ 2744 h 2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0">
            <a:gsLst>
              <a:gs pos="0">
                <a:srgbClr val="0066CC"/>
              </a:gs>
              <a:gs pos="100000">
                <a:srgbClr val="0066CC">
                  <a:gamma/>
                  <a:tint val="20000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746226" y="5636865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Lifestyle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6578699" y="5628481"/>
            <a:ext cx="936104" cy="617232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6345213" y="5645266"/>
            <a:ext cx="14046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</a:p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life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6" descr="D:\자료\오브젝트 작업\원\원_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628" y="4737765"/>
            <a:ext cx="1618776" cy="19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모서리가 둥근 직사각형 44"/>
          <p:cNvSpPr/>
          <p:nvPr/>
        </p:nvSpPr>
        <p:spPr>
          <a:xfrm>
            <a:off x="4004506" y="5153000"/>
            <a:ext cx="1450640" cy="7698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ICT</a:t>
            </a: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an enabler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2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모서리가 둥근 직사각형 64"/>
          <p:cNvSpPr/>
          <p:nvPr/>
        </p:nvSpPr>
        <p:spPr bwMode="auto">
          <a:xfrm>
            <a:off x="467544" y="2241043"/>
            <a:ext cx="8280920" cy="4432807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36" name="Rectangle 6"/>
          <p:cNvSpPr txBox="1">
            <a:spLocks noGrp="1" noChangeArrowheads="1"/>
          </p:cNvSpPr>
          <p:nvPr/>
        </p:nvSpPr>
        <p:spPr bwMode="gray">
          <a:xfrm>
            <a:off x="8388424" y="6551439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18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8" name="_x195515432" descr="EMB0000051c03c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26" y="2619375"/>
            <a:ext cx="1622599" cy="91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694699" y="2572519"/>
            <a:ext cx="1620724" cy="96662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692821" y="3556248"/>
            <a:ext cx="1620724" cy="96662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60" name="_x195521352" descr="EMB0000051c03c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986" y="3585614"/>
            <a:ext cx="1598190" cy="93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1692821" y="4676907"/>
            <a:ext cx="1620724" cy="96662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64" name="_x195519352" descr="EMB0000051c04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201" y="4705350"/>
            <a:ext cx="1594832" cy="91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직사각형 40"/>
          <p:cNvSpPr/>
          <p:nvPr/>
        </p:nvSpPr>
        <p:spPr>
          <a:xfrm>
            <a:off x="5863548" y="2561853"/>
            <a:ext cx="1620724" cy="966627"/>
          </a:xfrm>
          <a:prstGeom prst="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5871195" y="3536057"/>
            <a:ext cx="1620724" cy="966627"/>
          </a:xfrm>
          <a:prstGeom prst="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5871195" y="4673856"/>
            <a:ext cx="1620724" cy="96662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66" name="_x195521432" descr="EMB0000051c04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919" y="2581335"/>
            <a:ext cx="1296144" cy="91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68" name="_x195521992" descr="EMB0000051c041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3568473"/>
            <a:ext cx="1080120" cy="88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757893" y="2567519"/>
            <a:ext cx="819844" cy="1951938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</a:rPr>
              <a:t>Green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57893" y="4690429"/>
            <a:ext cx="819844" cy="190087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</a:rPr>
              <a:t>Healthcare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692821" y="5647531"/>
            <a:ext cx="1620724" cy="966627"/>
          </a:xfrm>
          <a:prstGeom prst="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72" name="_x195518712" descr="EMB0000051c042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201" y="5714082"/>
            <a:ext cx="1509164" cy="74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직사각형 60"/>
          <p:cNvSpPr/>
          <p:nvPr/>
        </p:nvSpPr>
        <p:spPr>
          <a:xfrm>
            <a:off x="4932040" y="2574323"/>
            <a:ext cx="823714" cy="192836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err="1" smtClean="0">
                <a:solidFill>
                  <a:schemeClr val="bg1"/>
                </a:solidFill>
              </a:rPr>
              <a:t>Conve-nience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90" y="4686275"/>
            <a:ext cx="1596059" cy="95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923" y="5694097"/>
            <a:ext cx="1584176" cy="87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직사각형 68"/>
          <p:cNvSpPr/>
          <p:nvPr/>
        </p:nvSpPr>
        <p:spPr>
          <a:xfrm>
            <a:off x="3269382" y="6182419"/>
            <a:ext cx="1044660" cy="3821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2060"/>
                </a:solidFill>
              </a:rPr>
              <a:t>DNA Chip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166" y="5695503"/>
            <a:ext cx="1548434" cy="88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직사각형 70"/>
          <p:cNvSpPr/>
          <p:nvPr/>
        </p:nvSpPr>
        <p:spPr>
          <a:xfrm>
            <a:off x="5871195" y="5645621"/>
            <a:ext cx="1620724" cy="96662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7491919" y="6169905"/>
            <a:ext cx="1044660" cy="50478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2060"/>
                </a:solidFill>
              </a:rPr>
              <a:t>Biometrics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3304842" y="5148808"/>
            <a:ext cx="900644" cy="3821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2060"/>
                </a:solidFill>
              </a:rPr>
              <a:t>u-Health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441654" y="4098379"/>
            <a:ext cx="900644" cy="3821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2060"/>
                </a:solidFill>
              </a:rPr>
              <a:t>e-Book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7422603" y="3119636"/>
            <a:ext cx="1335719" cy="3821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2060"/>
                </a:solidFill>
              </a:rPr>
              <a:t>Robot cleaner 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3269382" y="4167336"/>
            <a:ext cx="1044660" cy="3821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2060"/>
                </a:solidFill>
              </a:rPr>
              <a:t>Smart grid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304842" y="3133725"/>
            <a:ext cx="900644" cy="3821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2060"/>
                </a:solidFill>
              </a:rPr>
              <a:t>Green car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45846" y="5300823"/>
            <a:ext cx="972652" cy="3821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2060"/>
                </a:solidFill>
              </a:rPr>
              <a:t>Smart TV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4927809" y="4676775"/>
            <a:ext cx="823714" cy="1933574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spc="-150" dirty="0">
                <a:solidFill>
                  <a:schemeClr val="bg1"/>
                </a:solidFill>
              </a:rPr>
              <a:t>Human-friendly</a:t>
            </a:r>
            <a:endParaRPr lang="ko-KR" altLang="en-US" sz="1500" b="1" spc="-150" dirty="0">
              <a:solidFill>
                <a:schemeClr val="bg1"/>
              </a:solidFill>
            </a:endParaRPr>
          </a:p>
        </p:txBody>
      </p:sp>
      <p:sp>
        <p:nvSpPr>
          <p:cNvPr id="59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5493940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ICT Industry’s New Paradigm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60" name="Text Box 197"/>
          <p:cNvSpPr txBox="1">
            <a:spLocks noChangeArrowheads="1"/>
          </p:cNvSpPr>
          <p:nvPr/>
        </p:nvSpPr>
        <p:spPr bwMode="auto">
          <a:xfrm>
            <a:off x="857526" y="1295425"/>
            <a:ext cx="799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Creation of new value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like intelligence and smartness through the  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convergence products </a:t>
            </a:r>
          </a:p>
        </p:txBody>
      </p:sp>
      <p:pic>
        <p:nvPicPr>
          <p:cNvPr id="62" name="Picture 7" descr="C:\Users\KIET\Pictures\BL\블릿19_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12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64" name="Text Box 197"/>
          <p:cNvSpPr txBox="1">
            <a:spLocks noChangeArrowheads="1"/>
          </p:cNvSpPr>
          <p:nvPr/>
        </p:nvSpPr>
        <p:spPr bwMode="auto">
          <a:xfrm>
            <a:off x="808200" y="902558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2500" dirty="0" smtClean="0">
                <a:latin typeface="Calibri" panose="020F0502020204030204" pitchFamily="34" charset="0"/>
              </a:rPr>
              <a:t>Some cases of industrial convergence by using ICT 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grpSp>
        <p:nvGrpSpPr>
          <p:cNvPr id="66" name="그룹 27"/>
          <p:cNvGrpSpPr/>
          <p:nvPr/>
        </p:nvGrpSpPr>
        <p:grpSpPr>
          <a:xfrm>
            <a:off x="1586072" y="2049015"/>
            <a:ext cx="6010264" cy="377205"/>
            <a:chOff x="1318147" y="2780928"/>
            <a:chExt cx="6416152" cy="457572"/>
          </a:xfrm>
        </p:grpSpPr>
        <p:grpSp>
          <p:nvGrpSpPr>
            <p:cNvPr id="67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70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72" name="그림 71" descr="포스코_10.png"/>
              <p:cNvPicPr>
                <a:picLocks noChangeAspect="1"/>
              </p:cNvPicPr>
              <p:nvPr/>
            </p:nvPicPr>
            <p:blipFill>
              <a:blip r:embed="rId13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68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81" name="직사각형 80"/>
          <p:cNvSpPr/>
          <p:nvPr/>
        </p:nvSpPr>
        <p:spPr>
          <a:xfrm>
            <a:off x="1982064" y="2040657"/>
            <a:ext cx="519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Expanding Industrial Convergence with ICT  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181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19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57526" y="1295425"/>
            <a:ext cx="799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Smarter </a:t>
            </a:r>
            <a:r>
              <a:rPr lang="en-US" altLang="ko-KR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and safer </a:t>
            </a:r>
            <a:r>
              <a:rPr lang="en-US" altLang="ko-KR" sz="2100" b="1" dirty="0">
                <a:latin typeface="Calibri" panose="020F0502020204030204" pitchFamily="34" charset="0"/>
              </a:rPr>
              <a:t>in traffic, education, safety,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shopping,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environment, and home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5493940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ICT Industry’s New Paradigm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10" name="모서리가 둥근 직사각형 9"/>
          <p:cNvSpPr/>
          <p:nvPr/>
        </p:nvSpPr>
        <p:spPr bwMode="auto">
          <a:xfrm>
            <a:off x="467544" y="3147428"/>
            <a:ext cx="8280920" cy="3659772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grpSp>
        <p:nvGrpSpPr>
          <p:cNvPr id="11" name="그룹 27"/>
          <p:cNvGrpSpPr/>
          <p:nvPr/>
        </p:nvGrpSpPr>
        <p:grpSpPr>
          <a:xfrm>
            <a:off x="938000" y="2958826"/>
            <a:ext cx="7306408" cy="377205"/>
            <a:chOff x="1318147" y="2780928"/>
            <a:chExt cx="6416152" cy="457572"/>
          </a:xfrm>
        </p:grpSpPr>
        <p:grpSp>
          <p:nvGrpSpPr>
            <p:cNvPr id="12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18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21" name="그림 20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17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1422175" y="2950468"/>
            <a:ext cx="6312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ICT Convergence in All Fields  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197"/>
          <p:cNvSpPr txBox="1">
            <a:spLocks noChangeArrowheads="1"/>
          </p:cNvSpPr>
          <p:nvPr/>
        </p:nvSpPr>
        <p:spPr bwMode="auto">
          <a:xfrm>
            <a:off x="828849" y="1954500"/>
            <a:ext cx="795490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ko-KR" sz="2500" b="1" dirty="0" smtClean="0">
                <a:latin typeface="Calibri" panose="020F0502020204030204" pitchFamily="34" charset="0"/>
              </a:rPr>
              <a:t> </a:t>
            </a:r>
            <a:r>
              <a:rPr lang="en-US" altLang="ko-KR" sz="2500" b="1" dirty="0">
                <a:latin typeface="Calibri" panose="020F0502020204030204" pitchFamily="34" charset="0"/>
              </a:rPr>
              <a:t>SNS, now </a:t>
            </a:r>
            <a:r>
              <a:rPr lang="en-US" altLang="ko-KR" sz="2500" b="1" dirty="0" smtClean="0">
                <a:latin typeface="Calibri" panose="020F0502020204030204" pitchFamily="34" charset="0"/>
              </a:rPr>
              <a:t>alive in </a:t>
            </a:r>
            <a:r>
              <a:rPr lang="en-US" altLang="ko-KR" sz="2500" b="1" dirty="0">
                <a:latin typeface="Calibri" panose="020F0502020204030204" pitchFamily="34" charset="0"/>
              </a:rPr>
              <a:t>my everyday life    </a:t>
            </a:r>
            <a:endParaRPr lang="ko-KR" altLang="en-US" sz="2500" b="1" dirty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0" name="Text Box 197"/>
          <p:cNvSpPr txBox="1">
            <a:spLocks noChangeArrowheads="1"/>
          </p:cNvSpPr>
          <p:nvPr/>
        </p:nvSpPr>
        <p:spPr bwMode="auto">
          <a:xfrm>
            <a:off x="861072" y="2344470"/>
            <a:ext cx="81854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Facebook(2004), Twitter(2005), Google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plus(2002), Line(2011)</a:t>
            </a:r>
          </a:p>
        </p:txBody>
      </p:sp>
      <p:pic>
        <p:nvPicPr>
          <p:cNvPr id="2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0" y="206787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793031" y="241952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46" name="Text Box 197"/>
          <p:cNvSpPr txBox="1">
            <a:spLocks noChangeArrowheads="1"/>
          </p:cNvSpPr>
          <p:nvPr/>
        </p:nvSpPr>
        <p:spPr bwMode="auto">
          <a:xfrm>
            <a:off x="808200" y="902558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2500" dirty="0">
                <a:latin typeface="Calibri" panose="020F0502020204030204" pitchFamily="34" charset="0"/>
              </a:rPr>
              <a:t>U-city, new attractive space in my life     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4585074" y="3545590"/>
            <a:ext cx="4091382" cy="3164922"/>
            <a:chOff x="5060005" y="3522534"/>
            <a:chExt cx="3872982" cy="3016527"/>
          </a:xfrm>
        </p:grpSpPr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005" y="3576786"/>
              <a:ext cx="3750716" cy="296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직사각형 49"/>
            <p:cNvSpPr/>
            <p:nvPr/>
          </p:nvSpPr>
          <p:spPr>
            <a:xfrm>
              <a:off x="7658819" y="3541584"/>
              <a:ext cx="1274168" cy="418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spc="-150" dirty="0" smtClean="0">
                  <a:solidFill>
                    <a:srgbClr val="0E4CA6"/>
                  </a:solidFill>
                </a:rPr>
                <a:t>Environment control</a:t>
              </a:r>
              <a:endParaRPr lang="ko-KR" altLang="en-US" sz="1400" b="1" spc="-150" dirty="0">
                <a:solidFill>
                  <a:srgbClr val="0E4CA6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086350" y="3522534"/>
              <a:ext cx="1204315" cy="418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spc="-150" dirty="0" smtClean="0">
                  <a:solidFill>
                    <a:srgbClr val="0E4CA6"/>
                  </a:solidFill>
                </a:rPr>
                <a:t>Integrated</a:t>
              </a:r>
            </a:p>
            <a:p>
              <a:pPr algn="ctr"/>
              <a:r>
                <a:rPr lang="en-US" altLang="ko-KR" sz="1400" b="1" spc="-150" dirty="0" smtClean="0">
                  <a:solidFill>
                    <a:srgbClr val="0E4CA6"/>
                  </a:solidFill>
                </a:rPr>
                <a:t>security control</a:t>
              </a:r>
              <a:endParaRPr lang="ko-KR" altLang="en-US" sz="1400" b="1" spc="-150" dirty="0">
                <a:solidFill>
                  <a:srgbClr val="0E4CA6"/>
                </a:solidFill>
              </a:endParaRPr>
            </a:p>
          </p:txBody>
        </p:sp>
      </p:grp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1" y="3476058"/>
            <a:ext cx="4055553" cy="3282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직사각형 52"/>
          <p:cNvSpPr/>
          <p:nvPr/>
        </p:nvSpPr>
        <p:spPr>
          <a:xfrm>
            <a:off x="1619672" y="3358895"/>
            <a:ext cx="2376264" cy="405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Social Network Service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037684" y="3324987"/>
            <a:ext cx="1080120" cy="405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U-city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327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20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57526" y="1295425"/>
            <a:ext cx="799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Chinese companies’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rapid catch-up 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through the investment, policy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supports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24602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Issues in Korea’s Electronics Industry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46" name="Text Box 197"/>
          <p:cNvSpPr txBox="1">
            <a:spLocks noChangeArrowheads="1"/>
          </p:cNvSpPr>
          <p:nvPr/>
        </p:nvSpPr>
        <p:spPr bwMode="auto">
          <a:xfrm>
            <a:off x="808200" y="902558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2500" dirty="0" smtClean="0">
                <a:latin typeface="Calibri" panose="020F0502020204030204" pitchFamily="34" charset="0"/>
              </a:rPr>
              <a:t>More intensified </a:t>
            </a:r>
            <a:r>
              <a:rPr lang="en-US" altLang="ko-KR" sz="25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competition with China</a:t>
            </a:r>
            <a:endParaRPr lang="ko-KR" altLang="en-US" sz="2500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 Box 197"/>
          <p:cNvSpPr txBox="1">
            <a:spLocks noChangeArrowheads="1"/>
          </p:cNvSpPr>
          <p:nvPr/>
        </p:nvSpPr>
        <p:spPr bwMode="auto">
          <a:xfrm>
            <a:off x="867051" y="1970658"/>
            <a:ext cx="8075460" cy="142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China’s enhancement of the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industrial value chain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- Alone, shifting from low-end to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high-end products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  <a:p>
            <a:pPr>
              <a:spcBef>
                <a:spcPts val="30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(smart phone) increasing the R&amp;D and marketing of premium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phone   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  * China’s world market share : 30% close to Korea, 2014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99009" y="2045717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799009" y="2716981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812726" y="3384103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49" name="Text Box 3"/>
          <p:cNvSpPr txBox="1">
            <a:spLocks noChangeArrowheads="1"/>
          </p:cNvSpPr>
          <p:nvPr/>
        </p:nvSpPr>
        <p:spPr bwMode="auto">
          <a:xfrm>
            <a:off x="822375" y="3975025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50" name="Text Box 3"/>
          <p:cNvSpPr txBox="1">
            <a:spLocks noChangeArrowheads="1"/>
          </p:cNvSpPr>
          <p:nvPr/>
        </p:nvSpPr>
        <p:spPr bwMode="auto">
          <a:xfrm>
            <a:off x="827584" y="440593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51" name="Text Box 197"/>
          <p:cNvSpPr txBox="1">
            <a:spLocks noChangeArrowheads="1"/>
          </p:cNvSpPr>
          <p:nvPr/>
        </p:nvSpPr>
        <p:spPr bwMode="auto">
          <a:xfrm>
            <a:off x="876350" y="4312146"/>
            <a:ext cx="80754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(System LSI) surpassing Korea in fabless (in world market, 7%) and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packaging sectors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52" name="Text Box 197"/>
          <p:cNvSpPr txBox="1">
            <a:spLocks noChangeArrowheads="1"/>
          </p:cNvSpPr>
          <p:nvPr/>
        </p:nvSpPr>
        <p:spPr bwMode="auto">
          <a:xfrm>
            <a:off x="890067" y="3284984"/>
            <a:ext cx="8075460" cy="1100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(LCD TV) local market share : about 80% (in world market, 20%)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  * Korean firms’ share in China : 8% in volume</a:t>
            </a:r>
          </a:p>
          <a:p>
            <a:pPr>
              <a:spcBef>
                <a:spcPts val="30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  <a:sym typeface="Wingdings 3"/>
              </a:rPr>
              <a:t>(LCD display) world market share 14.5% in 2014, by large investment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272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21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57526" y="1295425"/>
            <a:ext cx="799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1700" b="1" dirty="0" smtClean="0">
                <a:solidFill>
                  <a:srgbClr val="0000FF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Technological gap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between Korea and China,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more reduced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 high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technological and value-added products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24602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Issues in Korea’s Electronics Industry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17" name="모서리가 둥근 직사각형 16"/>
          <p:cNvSpPr/>
          <p:nvPr/>
        </p:nvSpPr>
        <p:spPr bwMode="auto">
          <a:xfrm>
            <a:off x="1115617" y="2437155"/>
            <a:ext cx="7056784" cy="3929445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2051720" y="2676525"/>
            <a:ext cx="5616624" cy="3499203"/>
            <a:chOff x="1913626" y="2969708"/>
            <a:chExt cx="5506017" cy="357310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2834262" y="3037791"/>
              <a:ext cx="9546" cy="3062861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2843808" y="6100652"/>
              <a:ext cx="345638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자유형 20"/>
            <p:cNvSpPr/>
            <p:nvPr/>
          </p:nvSpPr>
          <p:spPr>
            <a:xfrm>
              <a:off x="2843810" y="5074672"/>
              <a:ext cx="1099758" cy="1028683"/>
            </a:xfrm>
            <a:custGeom>
              <a:avLst/>
              <a:gdLst>
                <a:gd name="connsiteX0" fmla="*/ 0 w 1413164"/>
                <a:gd name="connsiteY0" fmla="*/ 0 h 1524000"/>
                <a:gd name="connsiteX1" fmla="*/ 471055 w 1413164"/>
                <a:gd name="connsiteY1" fmla="*/ 203200 h 1524000"/>
                <a:gd name="connsiteX2" fmla="*/ 886691 w 1413164"/>
                <a:gd name="connsiteY2" fmla="*/ 591127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471055 w 1413164"/>
                <a:gd name="connsiteY1" fmla="*/ 203200 h 1524000"/>
                <a:gd name="connsiteX2" fmla="*/ 1009535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81543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81543 w 1413164"/>
                <a:gd name="connsiteY2" fmla="*/ 513184 h 1524000"/>
                <a:gd name="connsiteX3" fmla="*/ 1297567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97567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225152 h 1524000"/>
                <a:gd name="connsiteX2" fmla="*/ 1009535 w 1413164"/>
                <a:gd name="connsiteY2" fmla="*/ 513184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225152 h 1524000"/>
                <a:gd name="connsiteX2" fmla="*/ 937527 w 1413164"/>
                <a:gd name="connsiteY2" fmla="*/ 441176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153144 h 1524000"/>
                <a:gd name="connsiteX2" fmla="*/ 937527 w 1413164"/>
                <a:gd name="connsiteY2" fmla="*/ 441176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1741"/>
                <a:gd name="connsiteY0" fmla="*/ 48005 h 1418861"/>
                <a:gd name="connsiteX1" fmla="*/ 576064 w 1411741"/>
                <a:gd name="connsiteY1" fmla="*/ 48005 h 1418861"/>
                <a:gd name="connsiteX2" fmla="*/ 936104 w 1411741"/>
                <a:gd name="connsiteY2" fmla="*/ 336037 h 1418861"/>
                <a:gd name="connsiteX3" fmla="*/ 1224136 w 1411741"/>
                <a:gd name="connsiteY3" fmla="*/ 768085 h 1418861"/>
                <a:gd name="connsiteX4" fmla="*/ 1411741 w 1411741"/>
                <a:gd name="connsiteY4" fmla="*/ 1418861 h 1418861"/>
                <a:gd name="connsiteX0" fmla="*/ 0 w 1411741"/>
                <a:gd name="connsiteY0" fmla="*/ 48005 h 1418861"/>
                <a:gd name="connsiteX1" fmla="*/ 576064 w 1411741"/>
                <a:gd name="connsiteY1" fmla="*/ 48005 h 1418861"/>
                <a:gd name="connsiteX2" fmla="*/ 936104 w 1411741"/>
                <a:gd name="connsiteY2" fmla="*/ 336037 h 1418861"/>
                <a:gd name="connsiteX3" fmla="*/ 1224136 w 1411741"/>
                <a:gd name="connsiteY3" fmla="*/ 768085 h 1418861"/>
                <a:gd name="connsiteX4" fmla="*/ 1411741 w 1411741"/>
                <a:gd name="connsiteY4" fmla="*/ 1418861 h 1418861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294590 h 1377414"/>
                <a:gd name="connsiteX3" fmla="*/ 1224136 w 1411741"/>
                <a:gd name="connsiteY3" fmla="*/ 726638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726638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798645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24136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741" h="1377414">
                  <a:moveTo>
                    <a:pt x="0" y="6558"/>
                  </a:moveTo>
                  <a:cubicBezTo>
                    <a:pt x="191685" y="0"/>
                    <a:pt x="491196" y="105073"/>
                    <a:pt x="576064" y="150573"/>
                  </a:cubicBezTo>
                  <a:cubicBezTo>
                    <a:pt x="654160" y="214205"/>
                    <a:pt x="829566" y="259601"/>
                    <a:pt x="1008112" y="438605"/>
                  </a:cubicBezTo>
                  <a:cubicBezTo>
                    <a:pt x="1178384" y="642365"/>
                    <a:pt x="1231747" y="736888"/>
                    <a:pt x="1296144" y="942661"/>
                  </a:cubicBezTo>
                  <a:cubicBezTo>
                    <a:pt x="1370057" y="1212491"/>
                    <a:pt x="1390959" y="1247335"/>
                    <a:pt x="1411741" y="1377414"/>
                  </a:cubicBezTo>
                </a:path>
              </a:pathLst>
            </a:custGeom>
            <a:noFill/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자유형 21"/>
            <p:cNvSpPr/>
            <p:nvPr/>
          </p:nvSpPr>
          <p:spPr>
            <a:xfrm>
              <a:off x="2843808" y="4413842"/>
              <a:ext cx="1769525" cy="1686810"/>
            </a:xfrm>
            <a:custGeom>
              <a:avLst/>
              <a:gdLst>
                <a:gd name="connsiteX0" fmla="*/ 0 w 1413164"/>
                <a:gd name="connsiteY0" fmla="*/ 0 h 1524000"/>
                <a:gd name="connsiteX1" fmla="*/ 471055 w 1413164"/>
                <a:gd name="connsiteY1" fmla="*/ 203200 h 1524000"/>
                <a:gd name="connsiteX2" fmla="*/ 886691 w 1413164"/>
                <a:gd name="connsiteY2" fmla="*/ 591127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471055 w 1413164"/>
                <a:gd name="connsiteY1" fmla="*/ 203200 h 1524000"/>
                <a:gd name="connsiteX2" fmla="*/ 1009535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81543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81543 w 1413164"/>
                <a:gd name="connsiteY2" fmla="*/ 513184 h 1524000"/>
                <a:gd name="connsiteX3" fmla="*/ 1297567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97567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225152 h 1524000"/>
                <a:gd name="connsiteX2" fmla="*/ 1009535 w 1413164"/>
                <a:gd name="connsiteY2" fmla="*/ 513184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225152 h 1524000"/>
                <a:gd name="connsiteX2" fmla="*/ 937527 w 1413164"/>
                <a:gd name="connsiteY2" fmla="*/ 441176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153144 h 1524000"/>
                <a:gd name="connsiteX2" fmla="*/ 937527 w 1413164"/>
                <a:gd name="connsiteY2" fmla="*/ 441176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1741"/>
                <a:gd name="connsiteY0" fmla="*/ 48005 h 1418861"/>
                <a:gd name="connsiteX1" fmla="*/ 576064 w 1411741"/>
                <a:gd name="connsiteY1" fmla="*/ 48005 h 1418861"/>
                <a:gd name="connsiteX2" fmla="*/ 936104 w 1411741"/>
                <a:gd name="connsiteY2" fmla="*/ 336037 h 1418861"/>
                <a:gd name="connsiteX3" fmla="*/ 1224136 w 1411741"/>
                <a:gd name="connsiteY3" fmla="*/ 768085 h 1418861"/>
                <a:gd name="connsiteX4" fmla="*/ 1411741 w 1411741"/>
                <a:gd name="connsiteY4" fmla="*/ 1418861 h 1418861"/>
                <a:gd name="connsiteX0" fmla="*/ 0 w 1411741"/>
                <a:gd name="connsiteY0" fmla="*/ 48005 h 1418861"/>
                <a:gd name="connsiteX1" fmla="*/ 576064 w 1411741"/>
                <a:gd name="connsiteY1" fmla="*/ 48005 h 1418861"/>
                <a:gd name="connsiteX2" fmla="*/ 936104 w 1411741"/>
                <a:gd name="connsiteY2" fmla="*/ 336037 h 1418861"/>
                <a:gd name="connsiteX3" fmla="*/ 1224136 w 1411741"/>
                <a:gd name="connsiteY3" fmla="*/ 768085 h 1418861"/>
                <a:gd name="connsiteX4" fmla="*/ 1411741 w 1411741"/>
                <a:gd name="connsiteY4" fmla="*/ 1418861 h 1418861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294590 h 1377414"/>
                <a:gd name="connsiteX3" fmla="*/ 1224136 w 1411741"/>
                <a:gd name="connsiteY3" fmla="*/ 726638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726638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798645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24136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741" h="1377414">
                  <a:moveTo>
                    <a:pt x="0" y="6558"/>
                  </a:moveTo>
                  <a:cubicBezTo>
                    <a:pt x="191685" y="0"/>
                    <a:pt x="491196" y="105073"/>
                    <a:pt x="576064" y="150573"/>
                  </a:cubicBezTo>
                  <a:cubicBezTo>
                    <a:pt x="716117" y="217427"/>
                    <a:pt x="829566" y="259601"/>
                    <a:pt x="1008112" y="438605"/>
                  </a:cubicBezTo>
                  <a:cubicBezTo>
                    <a:pt x="1178384" y="642365"/>
                    <a:pt x="1231747" y="736888"/>
                    <a:pt x="1296144" y="942661"/>
                  </a:cubicBezTo>
                  <a:cubicBezTo>
                    <a:pt x="1370057" y="1212491"/>
                    <a:pt x="1390959" y="1247335"/>
                    <a:pt x="1411741" y="1377414"/>
                  </a:cubicBezTo>
                </a:path>
              </a:pathLst>
            </a:custGeom>
            <a:ln w="2222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자유형 22"/>
            <p:cNvSpPr/>
            <p:nvPr/>
          </p:nvSpPr>
          <p:spPr>
            <a:xfrm>
              <a:off x="2843808" y="3650541"/>
              <a:ext cx="2573816" cy="2450115"/>
            </a:xfrm>
            <a:custGeom>
              <a:avLst/>
              <a:gdLst>
                <a:gd name="connsiteX0" fmla="*/ 0 w 1413164"/>
                <a:gd name="connsiteY0" fmla="*/ 0 h 1524000"/>
                <a:gd name="connsiteX1" fmla="*/ 471055 w 1413164"/>
                <a:gd name="connsiteY1" fmla="*/ 203200 h 1524000"/>
                <a:gd name="connsiteX2" fmla="*/ 886691 w 1413164"/>
                <a:gd name="connsiteY2" fmla="*/ 591127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471055 w 1413164"/>
                <a:gd name="connsiteY1" fmla="*/ 203200 h 1524000"/>
                <a:gd name="connsiteX2" fmla="*/ 1009535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81543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81543 w 1413164"/>
                <a:gd name="connsiteY2" fmla="*/ 513184 h 1524000"/>
                <a:gd name="connsiteX3" fmla="*/ 1297567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97567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225152 h 1524000"/>
                <a:gd name="connsiteX2" fmla="*/ 1009535 w 1413164"/>
                <a:gd name="connsiteY2" fmla="*/ 513184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225152 h 1524000"/>
                <a:gd name="connsiteX2" fmla="*/ 937527 w 1413164"/>
                <a:gd name="connsiteY2" fmla="*/ 441176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153144 h 1524000"/>
                <a:gd name="connsiteX2" fmla="*/ 937527 w 1413164"/>
                <a:gd name="connsiteY2" fmla="*/ 441176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1741"/>
                <a:gd name="connsiteY0" fmla="*/ 48005 h 1418861"/>
                <a:gd name="connsiteX1" fmla="*/ 576064 w 1411741"/>
                <a:gd name="connsiteY1" fmla="*/ 48005 h 1418861"/>
                <a:gd name="connsiteX2" fmla="*/ 936104 w 1411741"/>
                <a:gd name="connsiteY2" fmla="*/ 336037 h 1418861"/>
                <a:gd name="connsiteX3" fmla="*/ 1224136 w 1411741"/>
                <a:gd name="connsiteY3" fmla="*/ 768085 h 1418861"/>
                <a:gd name="connsiteX4" fmla="*/ 1411741 w 1411741"/>
                <a:gd name="connsiteY4" fmla="*/ 1418861 h 1418861"/>
                <a:gd name="connsiteX0" fmla="*/ 0 w 1411741"/>
                <a:gd name="connsiteY0" fmla="*/ 48005 h 1418861"/>
                <a:gd name="connsiteX1" fmla="*/ 576064 w 1411741"/>
                <a:gd name="connsiteY1" fmla="*/ 48005 h 1418861"/>
                <a:gd name="connsiteX2" fmla="*/ 936104 w 1411741"/>
                <a:gd name="connsiteY2" fmla="*/ 336037 h 1418861"/>
                <a:gd name="connsiteX3" fmla="*/ 1224136 w 1411741"/>
                <a:gd name="connsiteY3" fmla="*/ 768085 h 1418861"/>
                <a:gd name="connsiteX4" fmla="*/ 1411741 w 1411741"/>
                <a:gd name="connsiteY4" fmla="*/ 1418861 h 1418861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294590 h 1377414"/>
                <a:gd name="connsiteX3" fmla="*/ 1224136 w 1411741"/>
                <a:gd name="connsiteY3" fmla="*/ 726638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726638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798645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24136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741" h="1377414">
                  <a:moveTo>
                    <a:pt x="0" y="6558"/>
                  </a:moveTo>
                  <a:cubicBezTo>
                    <a:pt x="191685" y="0"/>
                    <a:pt x="457641" y="75218"/>
                    <a:pt x="576064" y="150573"/>
                  </a:cubicBezTo>
                  <a:cubicBezTo>
                    <a:pt x="730690" y="231260"/>
                    <a:pt x="829566" y="259601"/>
                    <a:pt x="1008112" y="438605"/>
                  </a:cubicBezTo>
                  <a:cubicBezTo>
                    <a:pt x="1178384" y="642365"/>
                    <a:pt x="1231747" y="736888"/>
                    <a:pt x="1296144" y="942661"/>
                  </a:cubicBezTo>
                  <a:cubicBezTo>
                    <a:pt x="1370057" y="1212491"/>
                    <a:pt x="1390959" y="1247335"/>
                    <a:pt x="1411741" y="1377414"/>
                  </a:cubicBezTo>
                </a:path>
              </a:pathLst>
            </a:custGeom>
            <a:ln w="222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자유형 23"/>
            <p:cNvSpPr/>
            <p:nvPr/>
          </p:nvSpPr>
          <p:spPr>
            <a:xfrm>
              <a:off x="2843808" y="2969708"/>
              <a:ext cx="3239878" cy="3130945"/>
            </a:xfrm>
            <a:custGeom>
              <a:avLst/>
              <a:gdLst>
                <a:gd name="connsiteX0" fmla="*/ 0 w 1413164"/>
                <a:gd name="connsiteY0" fmla="*/ 0 h 1524000"/>
                <a:gd name="connsiteX1" fmla="*/ 471055 w 1413164"/>
                <a:gd name="connsiteY1" fmla="*/ 203200 h 1524000"/>
                <a:gd name="connsiteX2" fmla="*/ 886691 w 1413164"/>
                <a:gd name="connsiteY2" fmla="*/ 591127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471055 w 1413164"/>
                <a:gd name="connsiteY1" fmla="*/ 203200 h 1524000"/>
                <a:gd name="connsiteX2" fmla="*/ 1009535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81543 w 1413164"/>
                <a:gd name="connsiteY2" fmla="*/ 513184 h 1524000"/>
                <a:gd name="connsiteX3" fmla="*/ 1283855 w 1413164"/>
                <a:gd name="connsiteY3" fmla="*/ 110836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81543 w 1413164"/>
                <a:gd name="connsiteY2" fmla="*/ 513184 h 1524000"/>
                <a:gd name="connsiteX3" fmla="*/ 1297567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97567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649495 w 1413164"/>
                <a:gd name="connsiteY1" fmla="*/ 225152 h 1524000"/>
                <a:gd name="connsiteX2" fmla="*/ 1009535 w 1413164"/>
                <a:gd name="connsiteY2" fmla="*/ 513184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225152 h 1524000"/>
                <a:gd name="connsiteX2" fmla="*/ 1009535 w 1413164"/>
                <a:gd name="connsiteY2" fmla="*/ 513184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225152 h 1524000"/>
                <a:gd name="connsiteX2" fmla="*/ 937527 w 1413164"/>
                <a:gd name="connsiteY2" fmla="*/ 441176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3164"/>
                <a:gd name="connsiteY0" fmla="*/ 0 h 1524000"/>
                <a:gd name="connsiteX1" fmla="*/ 577487 w 1413164"/>
                <a:gd name="connsiteY1" fmla="*/ 153144 h 1524000"/>
                <a:gd name="connsiteX2" fmla="*/ 937527 w 1413164"/>
                <a:gd name="connsiteY2" fmla="*/ 441176 h 1524000"/>
                <a:gd name="connsiteX3" fmla="*/ 1225559 w 1413164"/>
                <a:gd name="connsiteY3" fmla="*/ 873224 h 1524000"/>
                <a:gd name="connsiteX4" fmla="*/ 1413164 w 1413164"/>
                <a:gd name="connsiteY4" fmla="*/ 1524000 h 1524000"/>
                <a:gd name="connsiteX0" fmla="*/ 0 w 1411741"/>
                <a:gd name="connsiteY0" fmla="*/ 48005 h 1418861"/>
                <a:gd name="connsiteX1" fmla="*/ 576064 w 1411741"/>
                <a:gd name="connsiteY1" fmla="*/ 48005 h 1418861"/>
                <a:gd name="connsiteX2" fmla="*/ 936104 w 1411741"/>
                <a:gd name="connsiteY2" fmla="*/ 336037 h 1418861"/>
                <a:gd name="connsiteX3" fmla="*/ 1224136 w 1411741"/>
                <a:gd name="connsiteY3" fmla="*/ 768085 h 1418861"/>
                <a:gd name="connsiteX4" fmla="*/ 1411741 w 1411741"/>
                <a:gd name="connsiteY4" fmla="*/ 1418861 h 1418861"/>
                <a:gd name="connsiteX0" fmla="*/ 0 w 1411741"/>
                <a:gd name="connsiteY0" fmla="*/ 48005 h 1418861"/>
                <a:gd name="connsiteX1" fmla="*/ 576064 w 1411741"/>
                <a:gd name="connsiteY1" fmla="*/ 48005 h 1418861"/>
                <a:gd name="connsiteX2" fmla="*/ 936104 w 1411741"/>
                <a:gd name="connsiteY2" fmla="*/ 336037 h 1418861"/>
                <a:gd name="connsiteX3" fmla="*/ 1224136 w 1411741"/>
                <a:gd name="connsiteY3" fmla="*/ 768085 h 1418861"/>
                <a:gd name="connsiteX4" fmla="*/ 1411741 w 1411741"/>
                <a:gd name="connsiteY4" fmla="*/ 1418861 h 1418861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294590 h 1377414"/>
                <a:gd name="connsiteX3" fmla="*/ 1224136 w 1411741"/>
                <a:gd name="connsiteY3" fmla="*/ 726638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726638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798645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936104 w 1411741"/>
                <a:gd name="connsiteY2" fmla="*/ 438605 h 1377414"/>
                <a:gd name="connsiteX3" fmla="*/ 1224136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24136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648072 w 1411741"/>
                <a:gd name="connsiteY1" fmla="*/ 150574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78565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870653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80120 w 1411741"/>
                <a:gd name="connsiteY2" fmla="*/ 510613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  <a:gd name="connsiteX0" fmla="*/ 0 w 1411741"/>
                <a:gd name="connsiteY0" fmla="*/ 6558 h 1377414"/>
                <a:gd name="connsiteX1" fmla="*/ 576064 w 1411741"/>
                <a:gd name="connsiteY1" fmla="*/ 150573 h 1377414"/>
                <a:gd name="connsiteX2" fmla="*/ 1008112 w 1411741"/>
                <a:gd name="connsiteY2" fmla="*/ 438605 h 1377414"/>
                <a:gd name="connsiteX3" fmla="*/ 1296144 w 1411741"/>
                <a:gd name="connsiteY3" fmla="*/ 942661 h 1377414"/>
                <a:gd name="connsiteX4" fmla="*/ 1411741 w 1411741"/>
                <a:gd name="connsiteY4" fmla="*/ 1377414 h 137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741" h="1377414">
                  <a:moveTo>
                    <a:pt x="0" y="6558"/>
                  </a:moveTo>
                  <a:cubicBezTo>
                    <a:pt x="191685" y="0"/>
                    <a:pt x="417797" y="81884"/>
                    <a:pt x="576064" y="150573"/>
                  </a:cubicBezTo>
                  <a:cubicBezTo>
                    <a:pt x="728999" y="224636"/>
                    <a:pt x="829566" y="259601"/>
                    <a:pt x="1008112" y="438605"/>
                  </a:cubicBezTo>
                  <a:cubicBezTo>
                    <a:pt x="1178384" y="642365"/>
                    <a:pt x="1231747" y="736888"/>
                    <a:pt x="1296144" y="942661"/>
                  </a:cubicBezTo>
                  <a:cubicBezTo>
                    <a:pt x="1370057" y="1212491"/>
                    <a:pt x="1390959" y="1247335"/>
                    <a:pt x="1411741" y="1377414"/>
                  </a:cubicBezTo>
                </a:path>
              </a:pathLst>
            </a:custGeom>
            <a:noFill/>
            <a:ln w="31750">
              <a:solidFill>
                <a:srgbClr val="D327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974226" y="6118163"/>
              <a:ext cx="808378" cy="2705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material</a:t>
              </a:r>
              <a:endParaRPr lang="ko-KR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800372" y="6241661"/>
              <a:ext cx="924880" cy="2705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 smtClean="0">
                  <a:solidFill>
                    <a:schemeClr val="tx1"/>
                  </a:solidFill>
                </a:rPr>
                <a:t>Core  part, equipment</a:t>
              </a:r>
              <a:endParaRPr lang="ko-KR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660023" y="6182815"/>
              <a:ext cx="757601" cy="2705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General part</a:t>
              </a:r>
              <a:endParaRPr lang="ko-KR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370935" y="6272291"/>
              <a:ext cx="943170" cy="2705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Final and set good</a:t>
              </a:r>
              <a:endParaRPr lang="ko-KR" altLang="en-US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>
            <a:xfrm flipV="1">
              <a:off x="2843808" y="3685135"/>
              <a:ext cx="2670301" cy="241551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직사각형 37"/>
            <p:cNvSpPr/>
            <p:nvPr/>
          </p:nvSpPr>
          <p:spPr>
            <a:xfrm>
              <a:off x="3388163" y="4738183"/>
              <a:ext cx="282392" cy="2569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C</a:t>
              </a:r>
              <a:endParaRPr lang="ko-KR" altLang="en-US" sz="14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4679635" y="3994319"/>
              <a:ext cx="288032" cy="286471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C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468312" y="5130843"/>
              <a:ext cx="653619" cy="33590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300" b="1" dirty="0" smtClean="0">
                  <a:solidFill>
                    <a:schemeClr val="tx1"/>
                  </a:solidFill>
                </a:rPr>
                <a:t>China</a:t>
              </a:r>
              <a:endParaRPr lang="ko-KR" altLang="en-US" sz="13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439956" y="5865176"/>
              <a:ext cx="979687" cy="4320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  <a:latin typeface="+mn-ea"/>
                </a:rPr>
                <a:t>Supplier</a:t>
              </a: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  <a:latin typeface="+mn-ea"/>
                </a:rPr>
                <a:t>role</a:t>
              </a:r>
              <a:endParaRPr lang="ko-KR" altLang="en-US" sz="14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913626" y="3060789"/>
              <a:ext cx="985901" cy="432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  <a:latin typeface="+mn-ea"/>
                </a:rPr>
                <a:t>Buyer</a:t>
              </a: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  <a:latin typeface="+mn-ea"/>
                </a:rPr>
                <a:t>role</a:t>
              </a:r>
              <a:endParaRPr lang="ko-KR" altLang="en-US" sz="14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3" name="타원 42"/>
            <p:cNvSpPr/>
            <p:nvPr/>
          </p:nvSpPr>
          <p:spPr>
            <a:xfrm>
              <a:off x="3861380" y="3395011"/>
              <a:ext cx="542529" cy="510766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/>
            </a:p>
          </p:txBody>
        </p:sp>
        <p:sp>
          <p:nvSpPr>
            <p:cNvPr id="44" name="타원 43"/>
            <p:cNvSpPr/>
            <p:nvPr/>
          </p:nvSpPr>
          <p:spPr>
            <a:xfrm>
              <a:off x="3951941" y="5361121"/>
              <a:ext cx="325343" cy="347428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/>
                <a:t>J</a:t>
              </a:r>
              <a:endParaRPr lang="ko-KR" altLang="en-US" sz="1400" b="1" dirty="0" smtClean="0"/>
            </a:p>
          </p:txBody>
        </p:sp>
        <p:sp>
          <p:nvSpPr>
            <p:cNvPr id="45" name="타원 44"/>
            <p:cNvSpPr/>
            <p:nvPr/>
          </p:nvSpPr>
          <p:spPr>
            <a:xfrm>
              <a:off x="3410636" y="5596596"/>
              <a:ext cx="311510" cy="314284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/>
                <a:t>J</a:t>
              </a:r>
              <a:endParaRPr lang="ko-KR" altLang="en-US" sz="1400" b="1" dirty="0" smtClean="0"/>
            </a:p>
          </p:txBody>
        </p:sp>
      </p:grpSp>
      <p:sp>
        <p:nvSpPr>
          <p:cNvPr id="2" name="직사각형 1"/>
          <p:cNvSpPr/>
          <p:nvPr/>
        </p:nvSpPr>
        <p:spPr>
          <a:xfrm rot="2476374">
            <a:off x="5102186" y="3955109"/>
            <a:ext cx="360678" cy="255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sym typeface="Wingdings 3"/>
              </a:rPr>
              <a:t>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 rot="2476374">
            <a:off x="3796029" y="4593404"/>
            <a:ext cx="360678" cy="255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sym typeface="Wingdings 3"/>
              </a:rPr>
              <a:t>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grpSp>
        <p:nvGrpSpPr>
          <p:cNvPr id="33" name="그룹 27"/>
          <p:cNvGrpSpPr/>
          <p:nvPr/>
        </p:nvGrpSpPr>
        <p:grpSpPr>
          <a:xfrm>
            <a:off x="1732505" y="2260847"/>
            <a:ext cx="5831698" cy="377205"/>
            <a:chOff x="1318147" y="2780928"/>
            <a:chExt cx="6416152" cy="457572"/>
          </a:xfrm>
        </p:grpSpPr>
        <p:grpSp>
          <p:nvGrpSpPr>
            <p:cNvPr id="47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49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50" name="그림 49" descr="포스코_10.pn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48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1706673" y="2252489"/>
            <a:ext cx="5857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China, Improving Industrial Competitiveness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5724531" y="2977278"/>
            <a:ext cx="723894" cy="345806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Korea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981618" y="3199259"/>
            <a:ext cx="666582" cy="26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Japan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311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22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57526" y="1295425"/>
            <a:ext cx="799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R</a:t>
            </a:r>
            <a:r>
              <a:rPr lang="en-US" altLang="ko-KR" sz="2100" b="1" dirty="0">
                <a:latin typeface="Calibri" panose="020F0502020204030204" pitchFamily="34" charset="0"/>
              </a:rPr>
              <a:t>elatively </a:t>
            </a:r>
            <a:r>
              <a:rPr lang="en-US" altLang="ko-KR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less competitive up-stream</a:t>
            </a:r>
            <a:r>
              <a:rPr lang="en-US" altLang="ko-KR" sz="2100" b="1" dirty="0">
                <a:latin typeface="Calibri" panose="020F0502020204030204" pitchFamily="34" charset="0"/>
              </a:rPr>
              <a:t> fields, as compared with set  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</a:rPr>
              <a:t> industries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24602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Issues in Korea’s Electronics Industry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46" name="Text Box 197"/>
          <p:cNvSpPr txBox="1">
            <a:spLocks noChangeArrowheads="1"/>
          </p:cNvSpPr>
          <p:nvPr/>
        </p:nvSpPr>
        <p:spPr bwMode="auto">
          <a:xfrm>
            <a:off x="808200" y="902558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2500" dirty="0" smtClean="0">
                <a:latin typeface="Calibri" panose="020F0502020204030204" pitchFamily="34" charset="0"/>
              </a:rPr>
              <a:t>Promotion of up-stream sectors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99009" y="2045717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8" name="Text Box 197"/>
          <p:cNvSpPr txBox="1">
            <a:spLocks noChangeArrowheads="1"/>
          </p:cNvSpPr>
          <p:nvPr/>
        </p:nvSpPr>
        <p:spPr bwMode="auto">
          <a:xfrm>
            <a:off x="855740" y="3394000"/>
            <a:ext cx="774870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Probably,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every innovative goods, created by convergence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with ICT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- Factors of affecting competiveness : consumer</a:t>
            </a:r>
            <a:r>
              <a:rPr lang="ko-KR" altLang="en-US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needs, sensitivity,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  value, convenience, networking, open innovation  </a:t>
            </a:r>
          </a:p>
        </p:txBody>
      </p:sp>
      <p:pic>
        <p:nvPicPr>
          <p:cNvPr id="29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3137605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787698" y="3469059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31" name="Text Box 197"/>
          <p:cNvSpPr txBox="1">
            <a:spLocks noChangeArrowheads="1"/>
          </p:cNvSpPr>
          <p:nvPr/>
        </p:nvSpPr>
        <p:spPr bwMode="auto">
          <a:xfrm>
            <a:off x="806414" y="2996952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500" dirty="0" smtClean="0">
                <a:latin typeface="Calibri" panose="020F0502020204030204" pitchFamily="34" charset="0"/>
              </a:rPr>
              <a:t>Necessity of response for the convergence trend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sp>
        <p:nvSpPr>
          <p:cNvPr id="32" name="Text Box 197"/>
          <p:cNvSpPr txBox="1">
            <a:spLocks noChangeArrowheads="1"/>
          </p:cNvSpPr>
          <p:nvPr/>
        </p:nvSpPr>
        <p:spPr bwMode="auto">
          <a:xfrm>
            <a:off x="848001" y="1969790"/>
            <a:ext cx="774870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Insufficient  value chain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 terms of global competitiveness   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- High technologies of materials and core components needed  for </a:t>
            </a:r>
          </a:p>
          <a:p>
            <a:pPr>
              <a:spcBef>
                <a:spcPts val="0"/>
              </a:spcBef>
            </a:pPr>
            <a:r>
              <a:rPr lang="en-US" altLang="ko-KR" sz="2100" b="1" dirty="0"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making sure of the industrial leadership 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779959" y="4448596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pic>
        <p:nvPicPr>
          <p:cNvPr id="17" name="_x207050360" descr="EMB00001acc86a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143" y="4518025"/>
            <a:ext cx="2143125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99591" y="4395420"/>
            <a:ext cx="52893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Apple </a:t>
            </a:r>
            <a:r>
              <a:rPr lang="en-US" altLang="ko-KR" sz="2100" b="1" dirty="0" err="1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iphone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, followed by smart </a:t>
            </a:r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glass, smart watch and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band ….. 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-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New challenges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requiring the sophisticated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  innovation,  waiting for Korea’s ICT</a:t>
            </a:r>
            <a:r>
              <a:rPr lang="ko-KR" altLang="en-US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industry</a:t>
            </a:r>
            <a:endParaRPr lang="ko-KR" altLang="en-US" sz="21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006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23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57526" y="1295425"/>
            <a:ext cx="79915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Even electric car and  Boeing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, now converged by ICT</a:t>
            </a:r>
            <a:r>
              <a:rPr lang="ko-KR" altLang="en-US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and  carbon fiber  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4654" y="82724"/>
            <a:ext cx="724602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Issues in Korea’s Electronics Industry</a:t>
            </a:r>
            <a:endParaRPr lang="en-US" altLang="ko-KR" sz="3000" b="1" spc="0" dirty="0">
              <a:latin typeface="Arial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024" y="2829620"/>
            <a:ext cx="6030182" cy="372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ボーイング787に使う炭素繊維は東レが全て供給する（米ワシントン州の工場）＝ＡＰ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1" y="1868990"/>
            <a:ext cx="3832924" cy="288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994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목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51" y="-25"/>
            <a:ext cx="9144000" cy="6858000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-418470" y="2124075"/>
            <a:ext cx="9619620" cy="2412010"/>
            <a:chOff x="-180660" y="1531561"/>
            <a:chExt cx="9144000" cy="2070100"/>
          </a:xfrm>
        </p:grpSpPr>
        <p:grpSp>
          <p:nvGrpSpPr>
            <p:cNvPr id="29" name="그룹 28"/>
            <p:cNvGrpSpPr/>
            <p:nvPr/>
          </p:nvGrpSpPr>
          <p:grpSpPr>
            <a:xfrm>
              <a:off x="-180660" y="1531561"/>
              <a:ext cx="9144000" cy="2070100"/>
              <a:chOff x="-180660" y="1531561"/>
              <a:chExt cx="9144000" cy="2070100"/>
            </a:xfrm>
          </p:grpSpPr>
          <p:pic>
            <p:nvPicPr>
              <p:cNvPr id="33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-180660" y="1531561"/>
              <a:ext cx="9144000" cy="2070100"/>
              <a:chOff x="-180660" y="1531561"/>
              <a:chExt cx="9144000" cy="2070100"/>
            </a:xfrm>
          </p:grpSpPr>
          <p:pic>
            <p:nvPicPr>
              <p:cNvPr id="31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" name="그림 3" descr="간지바.png"/>
              <p:cNvPicPr>
                <a:picLocks noChangeAspect="1"/>
              </p:cNvPicPr>
              <p:nvPr/>
            </p:nvPicPr>
            <p:blipFill>
              <a:blip r:embed="rId3" cstate="print"/>
              <a:srcRect t="25786" b="44025"/>
              <a:stretch>
                <a:fillRect/>
              </a:stretch>
            </p:blipFill>
            <p:spPr bwMode="auto">
              <a:xfrm>
                <a:off x="-180660" y="1531561"/>
                <a:ext cx="9144000" cy="207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5" name="그룹 34"/>
          <p:cNvGrpSpPr/>
          <p:nvPr/>
        </p:nvGrpSpPr>
        <p:grpSpPr>
          <a:xfrm>
            <a:off x="267642" y="2590802"/>
            <a:ext cx="1399476" cy="1370160"/>
            <a:chOff x="247046" y="3212970"/>
            <a:chExt cx="1786850" cy="1749418"/>
          </a:xfrm>
        </p:grpSpPr>
        <p:grpSp>
          <p:nvGrpSpPr>
            <p:cNvPr id="37" name="그룹 73"/>
            <p:cNvGrpSpPr>
              <a:grpSpLocks/>
            </p:cNvGrpSpPr>
            <p:nvPr/>
          </p:nvGrpSpPr>
          <p:grpSpPr bwMode="auto">
            <a:xfrm>
              <a:off x="262655" y="3212970"/>
              <a:ext cx="1749420" cy="1749418"/>
              <a:chOff x="4032252" y="1017032"/>
              <a:chExt cx="1835148" cy="1835146"/>
            </a:xfrm>
          </p:grpSpPr>
          <p:grpSp>
            <p:nvGrpSpPr>
              <p:cNvPr id="39" name="그룹 47"/>
              <p:cNvGrpSpPr>
                <a:grpSpLocks/>
              </p:cNvGrpSpPr>
              <p:nvPr/>
            </p:nvGrpSpPr>
            <p:grpSpPr bwMode="auto">
              <a:xfrm>
                <a:off x="4032252" y="1017032"/>
                <a:ext cx="1835148" cy="1835146"/>
                <a:chOff x="1643042" y="928668"/>
                <a:chExt cx="2847463" cy="2847464"/>
              </a:xfrm>
            </p:grpSpPr>
            <p:sp>
              <p:nvSpPr>
                <p:cNvPr id="41" name="타원 40"/>
                <p:cNvSpPr/>
                <p:nvPr/>
              </p:nvSpPr>
              <p:spPr>
                <a:xfrm>
                  <a:off x="1643042" y="928668"/>
                  <a:ext cx="2847463" cy="2847464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50000"/>
                  </a:schemeClr>
                </a:solidFill>
                <a:ln w="1905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latinLnBrk="0">
                    <a:buClr>
                      <a:srgbClr val="EEECE1"/>
                    </a:buClr>
                    <a:defRPr/>
                  </a:pPr>
                  <a:endParaRPr lang="ko-KR" altLang="en-US" sz="1600">
                    <a:solidFill>
                      <a:srgbClr val="222268"/>
                    </a:solidFill>
                  </a:endParaRPr>
                </a:p>
              </p:txBody>
            </p:sp>
            <p:sp>
              <p:nvSpPr>
                <p:cNvPr id="42" name="타원 49"/>
                <p:cNvSpPr>
                  <a:spLocks noChangeArrowheads="1"/>
                </p:cNvSpPr>
                <p:nvPr/>
              </p:nvSpPr>
              <p:spPr bwMode="auto">
                <a:xfrm>
                  <a:off x="1752046" y="1037674"/>
                  <a:ext cx="2629454" cy="2629454"/>
                </a:xfrm>
                <a:prstGeom prst="ellipse">
                  <a:avLst/>
                </a:prstGeom>
                <a:solidFill>
                  <a:schemeClr val="bg1">
                    <a:alpha val="30196"/>
                  </a:schemeClr>
                </a:solidFill>
                <a:ln w="19050" algn="ctr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latinLnBrk="0">
                    <a:buClr>
                      <a:srgbClr val="EEECE1"/>
                    </a:buClr>
                  </a:pPr>
                  <a:endParaRPr lang="ko-KR" altLang="en-US" sz="1600">
                    <a:solidFill>
                      <a:srgbClr val="222268"/>
                    </a:solidFill>
                  </a:endParaRPr>
                </a:p>
              </p:txBody>
            </p:sp>
          </p:grpSp>
          <p:pic>
            <p:nvPicPr>
              <p:cNvPr id="40" name="그림 21" descr="Untitled-37.png"/>
              <p:cNvPicPr>
                <a:picLocks noChangeAspect="1"/>
              </p:cNvPicPr>
              <p:nvPr/>
            </p:nvPicPr>
            <p:blipFill>
              <a:blip r:embed="rId4" cstate="print">
                <a:lum contrast="30000"/>
              </a:blip>
              <a:srcRect/>
              <a:stretch>
                <a:fillRect/>
              </a:stretch>
            </p:blipFill>
            <p:spPr bwMode="auto">
              <a:xfrm>
                <a:off x="4173402" y="1158876"/>
                <a:ext cx="1593851" cy="159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247046" y="3459201"/>
              <a:ext cx="1786850" cy="1178906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38100">
                <a:bevelT w="1270" h="19050"/>
                <a:contourClr>
                  <a:schemeClr val="bg1"/>
                </a:contourClr>
              </a:sp3d>
            </a:bodyPr>
            <a:lstStyle/>
            <a:p>
              <a:pPr marL="180975" indent="-180975" algn="ctr" latinLnBrk="0">
                <a:buClr>
                  <a:prstClr val="white"/>
                </a:buClr>
                <a:defRPr/>
              </a:pPr>
              <a:r>
                <a:rPr lang="en-US" altLang="ko-KR" sz="5400" b="1" kern="0" dirty="0" smtClean="0">
                  <a:solidFill>
                    <a:srgbClr val="1F497D">
                      <a:lumMod val="50000"/>
                    </a:srgbClr>
                  </a:solidFill>
                  <a:effectLst>
                    <a:glow rad="63500">
                      <a:prstClr val="white">
                        <a:alpha val="40000"/>
                      </a:prstClr>
                    </a:glow>
                  </a:effectLst>
                  <a:latin typeface="Times New Roman" panose="02020603050405020304" pitchFamily="18" charset="0"/>
                  <a:ea typeface="HY헤드라인M" pitchFamily="18" charset="-127"/>
                  <a:cs typeface="Times New Roman" panose="02020603050405020304" pitchFamily="18" charset="0"/>
                </a:rPr>
                <a:t>Ⅳ</a:t>
              </a:r>
              <a:endParaRPr lang="ko-KR" altLang="en-US" sz="5400" b="1" kern="0" dirty="0">
                <a:solidFill>
                  <a:srgbClr val="1F497D">
                    <a:lumMod val="50000"/>
                  </a:srgbClr>
                </a:solidFill>
                <a:effectLst>
                  <a:glow rad="63500">
                    <a:prstClr val="white">
                      <a:alpha val="40000"/>
                    </a:prstClr>
                  </a:glo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770558" y="2700841"/>
            <a:ext cx="7477770" cy="1107996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44450" prstMaterial="matte">
              <a:bevelT w="0" h="8255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3600" b="1" spc="-150" dirty="0" smtClean="0">
                <a:ln w="11430"/>
                <a:solidFill>
                  <a:srgbClr val="1F497D">
                    <a:lumMod val="75000"/>
                  </a:srgbClr>
                </a:solidFill>
                <a:latin typeface="Arial" pitchFamily="34" charset="0"/>
                <a:ea typeface="HY견고딕" pitchFamily="18" charset="-127"/>
                <a:cs typeface="Arial" pitchFamily="34" charset="0"/>
                <a:sym typeface="HY견고딕" pitchFamily="18" charset="-127"/>
              </a:rPr>
              <a:t>Korea’s Strategies in the Electronics Industry</a:t>
            </a:r>
            <a:endParaRPr lang="ko-KR" altLang="en-US" sz="3600" b="1" spc="-150" dirty="0">
              <a:ln w="11430"/>
              <a:solidFill>
                <a:srgbClr val="1F497D">
                  <a:lumMod val="75000"/>
                </a:srgbClr>
              </a:solidFill>
              <a:latin typeface="Arial" pitchFamily="34" charset="0"/>
              <a:ea typeface="HY견고딕" pitchFamily="18" charset="-127"/>
              <a:cs typeface="Arial" pitchFamily="34" charset="0"/>
              <a:sym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83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/>
          <p:nvPr/>
        </p:nvGrpSpPr>
        <p:grpSpPr>
          <a:xfrm>
            <a:off x="641276" y="5774340"/>
            <a:ext cx="8207771" cy="1047750"/>
            <a:chOff x="-828600" y="5810250"/>
            <a:chExt cx="9567016" cy="1047750"/>
          </a:xfrm>
        </p:grpSpPr>
        <p:pic>
          <p:nvPicPr>
            <p:cNvPr id="59" name="Picture 4" descr="화살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28624" t="48750" r="19799" b="35973"/>
            <a:stretch/>
          </p:blipFill>
          <p:spPr bwMode="auto">
            <a:xfrm>
              <a:off x="-828600" y="5810250"/>
              <a:ext cx="5593236" cy="1047750"/>
            </a:xfrm>
            <a:prstGeom prst="rect">
              <a:avLst/>
            </a:prstGeom>
            <a:noFill/>
          </p:spPr>
        </p:pic>
        <p:pic>
          <p:nvPicPr>
            <p:cNvPr id="60" name="Picture 4" descr="화살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2012" t="48750" r="19799" b="35973"/>
            <a:stretch/>
          </p:blipFill>
          <p:spPr bwMode="auto">
            <a:xfrm>
              <a:off x="4764636" y="5810250"/>
              <a:ext cx="1826665" cy="1047750"/>
            </a:xfrm>
            <a:prstGeom prst="rect">
              <a:avLst/>
            </a:prstGeom>
            <a:noFill/>
          </p:spPr>
        </p:pic>
        <p:pic>
          <p:nvPicPr>
            <p:cNvPr id="61" name="Picture 4" descr="화살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80201" t="48750" b="35973"/>
            <a:stretch/>
          </p:blipFill>
          <p:spPr bwMode="auto">
            <a:xfrm>
              <a:off x="6591300" y="5810250"/>
              <a:ext cx="2147116" cy="1047750"/>
            </a:xfrm>
            <a:prstGeom prst="rect">
              <a:avLst/>
            </a:prstGeom>
            <a:noFill/>
          </p:spPr>
        </p:pic>
      </p:grpSp>
      <p:sp>
        <p:nvSpPr>
          <p:cNvPr id="5123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25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13" name="Text Box 197"/>
          <p:cNvSpPr txBox="1">
            <a:spLocks noChangeArrowheads="1"/>
          </p:cNvSpPr>
          <p:nvPr/>
        </p:nvSpPr>
        <p:spPr bwMode="auto">
          <a:xfrm>
            <a:off x="857526" y="1295425"/>
            <a:ext cx="79915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Eco-system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in industry,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enhancement of life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 living space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4" name="Picture 7" descr="C:\Users\KIET\Pictures\BL\블릿19_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018828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9484" y="1370484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5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36079" y="82724"/>
            <a:ext cx="5828840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Mid and Long-term Strategies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46" name="Text Box 197"/>
          <p:cNvSpPr txBox="1">
            <a:spLocks noChangeArrowheads="1"/>
          </p:cNvSpPr>
          <p:nvPr/>
        </p:nvSpPr>
        <p:spPr bwMode="auto">
          <a:xfrm>
            <a:off x="808200" y="902558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2500" dirty="0" smtClean="0">
                <a:latin typeface="Calibri" panose="020F0502020204030204" pitchFamily="34" charset="0"/>
              </a:rPr>
              <a:t>ICT-wave Strategy : </a:t>
            </a:r>
            <a:r>
              <a:rPr lang="en-US" altLang="ko-KR" sz="2500" dirty="0">
                <a:latin typeface="Calibri" panose="020F0502020204030204" pitchFamily="34" charset="0"/>
              </a:rPr>
              <a:t>From world best ICT to improving </a:t>
            </a:r>
            <a:r>
              <a:rPr lang="en-US" altLang="ko-KR" sz="2500" dirty="0" smtClean="0">
                <a:latin typeface="Calibri" panose="020F0502020204030204" pitchFamily="34" charset="0"/>
              </a:rPr>
              <a:t>QOL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812174" y="4862686"/>
            <a:ext cx="1535690" cy="1535690"/>
            <a:chOff x="1668158" y="1972403"/>
            <a:chExt cx="1535690" cy="1535690"/>
          </a:xfrm>
        </p:grpSpPr>
        <p:sp>
          <p:nvSpPr>
            <p:cNvPr id="19" name="타원 18"/>
            <p:cNvSpPr/>
            <p:nvPr/>
          </p:nvSpPr>
          <p:spPr>
            <a:xfrm>
              <a:off x="1668158" y="1972403"/>
              <a:ext cx="1535690" cy="1535690"/>
            </a:xfrm>
            <a:prstGeom prst="ellipse">
              <a:avLst/>
            </a:prstGeom>
            <a:solidFill>
              <a:srgbClr val="DBE5F1">
                <a:alpha val="50196"/>
              </a:srgb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8064" y="2108439"/>
              <a:ext cx="10558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InformationR&amp;D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2028151" y="2681358"/>
              <a:ext cx="815701" cy="81570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~’03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3735052" y="4862686"/>
            <a:ext cx="1535690" cy="1535690"/>
            <a:chOff x="3591036" y="1972403"/>
            <a:chExt cx="1535690" cy="1535690"/>
          </a:xfrm>
        </p:grpSpPr>
        <p:sp>
          <p:nvSpPr>
            <p:cNvPr id="23" name="타원 22"/>
            <p:cNvSpPr/>
            <p:nvPr/>
          </p:nvSpPr>
          <p:spPr>
            <a:xfrm>
              <a:off x="3591036" y="1972403"/>
              <a:ext cx="1535690" cy="1535690"/>
            </a:xfrm>
            <a:prstGeom prst="ellipse">
              <a:avLst/>
            </a:prstGeom>
            <a:solidFill>
              <a:srgbClr val="DBE5F1">
                <a:alpha val="50196"/>
              </a:srgb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30943" y="2094684"/>
              <a:ext cx="10558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Industry</a:t>
              </a:r>
            </a:p>
            <a:p>
              <a:pPr algn="ctr"/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R&amp;D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3951030" y="2681357"/>
              <a:ext cx="815701" cy="81570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’03</a:t>
              </a:r>
              <a:endPara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~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’07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657932" y="4862686"/>
            <a:ext cx="1535690" cy="1535690"/>
            <a:chOff x="5513916" y="1972403"/>
            <a:chExt cx="1535690" cy="1535690"/>
          </a:xfrm>
        </p:grpSpPr>
        <p:sp>
          <p:nvSpPr>
            <p:cNvPr id="34" name="타원 33"/>
            <p:cNvSpPr/>
            <p:nvPr/>
          </p:nvSpPr>
          <p:spPr>
            <a:xfrm>
              <a:off x="5513916" y="1972403"/>
              <a:ext cx="1535690" cy="1535690"/>
            </a:xfrm>
            <a:prstGeom prst="ellipse">
              <a:avLst/>
            </a:prstGeom>
            <a:solidFill>
              <a:srgbClr val="DBE5F1">
                <a:alpha val="50196"/>
              </a:srgb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715722" y="1997980"/>
              <a:ext cx="11431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ICT </a:t>
              </a:r>
              <a:r>
                <a:rPr lang="en-US" altLang="ko-KR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convergenceR&amp;D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5873910" y="2681357"/>
              <a:ext cx="815701" cy="81570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’12~</a:t>
              </a:r>
              <a:endPara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641276" y="1904249"/>
            <a:ext cx="7963172" cy="2612595"/>
            <a:chOff x="641276" y="1542299"/>
            <a:chExt cx="7963172" cy="2612595"/>
          </a:xfrm>
        </p:grpSpPr>
        <p:pic>
          <p:nvPicPr>
            <p:cNvPr id="38" name="Picture 7" descr="51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53042"/>
            <a:stretch/>
          </p:blipFill>
          <p:spPr bwMode="auto">
            <a:xfrm rot="618957" flipH="1">
              <a:off x="1478658" y="1664159"/>
              <a:ext cx="2303335" cy="1335135"/>
            </a:xfrm>
            <a:prstGeom prst="rect">
              <a:avLst/>
            </a:prstGeom>
            <a:noFill/>
          </p:spPr>
        </p:pic>
        <p:pic>
          <p:nvPicPr>
            <p:cNvPr id="39" name="Picture 7" descr="51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53042"/>
            <a:stretch/>
          </p:blipFill>
          <p:spPr bwMode="auto">
            <a:xfrm rot="20337169" flipV="1">
              <a:off x="3448792" y="2108591"/>
              <a:ext cx="2303335" cy="1335135"/>
            </a:xfrm>
            <a:prstGeom prst="rect">
              <a:avLst/>
            </a:prstGeom>
            <a:noFill/>
          </p:spPr>
        </p:pic>
        <p:pic>
          <p:nvPicPr>
            <p:cNvPr id="40" name="Picture 7" descr="51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53042"/>
            <a:stretch/>
          </p:blipFill>
          <p:spPr bwMode="auto">
            <a:xfrm flipH="1">
              <a:off x="5533231" y="1605843"/>
              <a:ext cx="2303335" cy="1170316"/>
            </a:xfrm>
            <a:prstGeom prst="rect">
              <a:avLst/>
            </a:prstGeom>
            <a:noFill/>
          </p:spPr>
        </p:pic>
        <p:grpSp>
          <p:nvGrpSpPr>
            <p:cNvPr id="41" name="그룹 40"/>
            <p:cNvGrpSpPr/>
            <p:nvPr/>
          </p:nvGrpSpPr>
          <p:grpSpPr>
            <a:xfrm>
              <a:off x="641276" y="1542299"/>
              <a:ext cx="7963172" cy="2612595"/>
              <a:chOff x="577894" y="1584106"/>
              <a:chExt cx="7963172" cy="2489596"/>
            </a:xfrm>
          </p:grpSpPr>
          <p:sp>
            <p:nvSpPr>
              <p:cNvPr id="42" name="타원 41"/>
              <p:cNvSpPr/>
              <p:nvPr/>
            </p:nvSpPr>
            <p:spPr>
              <a:xfrm>
                <a:off x="808534" y="1656027"/>
                <a:ext cx="1368152" cy="131027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600" b="1" dirty="0" smtClean="0">
                    <a:solidFill>
                      <a:schemeClr val="tx1"/>
                    </a:solidFill>
                  </a:rPr>
                  <a:t>World </a:t>
                </a:r>
              </a:p>
              <a:p>
                <a:pPr algn="ctr"/>
                <a:r>
                  <a:rPr lang="en-US" altLang="ko-KR" sz="1600" b="1" dirty="0" smtClean="0">
                    <a:solidFill>
                      <a:schemeClr val="tx1"/>
                    </a:solidFill>
                  </a:rPr>
                  <a:t>Best ICT</a:t>
                </a:r>
                <a:endParaRPr lang="ko-KR" altLang="en-US" sz="16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3" name="그룹 42"/>
              <p:cNvGrpSpPr/>
              <p:nvPr/>
            </p:nvGrpSpPr>
            <p:grpSpPr>
              <a:xfrm>
                <a:off x="2610474" y="2270550"/>
                <a:ext cx="1728192" cy="1337613"/>
                <a:chOff x="2667193" y="2207834"/>
                <a:chExt cx="1728192" cy="1337613"/>
              </a:xfrm>
            </p:grpSpPr>
            <p:sp>
              <p:nvSpPr>
                <p:cNvPr id="55" name="타원 54"/>
                <p:cNvSpPr/>
                <p:nvPr/>
              </p:nvSpPr>
              <p:spPr>
                <a:xfrm>
                  <a:off x="2843808" y="2207834"/>
                  <a:ext cx="1352863" cy="133761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altLang="ko-KR" sz="1200" b="1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2667193" y="2606332"/>
                  <a:ext cx="172819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600" b="1" dirty="0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A</a:t>
                  </a:r>
                  <a:r>
                    <a:rPr lang="en-US" altLang="ko-KR" sz="1600" b="1" dirty="0" smtClean="0"/>
                    <a:t>ctivating</a:t>
                  </a:r>
                </a:p>
                <a:p>
                  <a:pPr algn="ctr"/>
                  <a:r>
                    <a:rPr lang="en-US" altLang="ko-KR" sz="1600" b="1" dirty="0" smtClean="0"/>
                    <a:t>R&amp;D Ecology</a:t>
                  </a:r>
                  <a:endParaRPr lang="ko-KR" altLang="en-US" sz="1600" b="1" dirty="0"/>
                </a:p>
              </p:txBody>
            </p:sp>
          </p:grpSp>
          <p:grpSp>
            <p:nvGrpSpPr>
              <p:cNvPr id="44" name="그룹 43"/>
              <p:cNvGrpSpPr/>
              <p:nvPr/>
            </p:nvGrpSpPr>
            <p:grpSpPr>
              <a:xfrm>
                <a:off x="4828038" y="1584106"/>
                <a:ext cx="1503658" cy="1318655"/>
                <a:chOff x="5513730" y="1571442"/>
                <a:chExt cx="1503658" cy="1318655"/>
              </a:xfrm>
            </p:grpSpPr>
            <p:sp>
              <p:nvSpPr>
                <p:cNvPr id="53" name="타원 52"/>
                <p:cNvSpPr/>
                <p:nvPr/>
              </p:nvSpPr>
              <p:spPr>
                <a:xfrm>
                  <a:off x="5580112" y="1571442"/>
                  <a:ext cx="1333764" cy="1318655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ko-KR" alt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5513730" y="1955915"/>
                  <a:ext cx="150365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600" b="1" dirty="0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V</a:t>
                  </a:r>
                  <a:r>
                    <a:rPr lang="en-US" altLang="ko-KR" sz="1600" b="1" dirty="0"/>
                    <a:t>italizing</a:t>
                  </a:r>
                </a:p>
                <a:p>
                  <a:pPr algn="ctr"/>
                  <a:r>
                    <a:rPr lang="en-US" altLang="ko-KR" sz="1600" b="1" dirty="0"/>
                    <a:t>Industry</a:t>
                  </a:r>
                  <a:endParaRPr lang="ko-KR" altLang="en-US" sz="1600" b="1" dirty="0"/>
                </a:p>
              </p:txBody>
            </p:sp>
          </p:grpSp>
          <p:grpSp>
            <p:nvGrpSpPr>
              <p:cNvPr id="45" name="그룹 44"/>
              <p:cNvGrpSpPr/>
              <p:nvPr/>
            </p:nvGrpSpPr>
            <p:grpSpPr>
              <a:xfrm>
                <a:off x="6898961" y="2260071"/>
                <a:ext cx="1417455" cy="1294983"/>
                <a:chOff x="6919386" y="2031273"/>
                <a:chExt cx="1417455" cy="1294983"/>
              </a:xfrm>
            </p:grpSpPr>
            <p:sp>
              <p:nvSpPr>
                <p:cNvPr id="51" name="타원 50"/>
                <p:cNvSpPr/>
                <p:nvPr/>
              </p:nvSpPr>
              <p:spPr>
                <a:xfrm>
                  <a:off x="6978940" y="2031273"/>
                  <a:ext cx="1316569" cy="129498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ko-KR" alt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6919386" y="2452390"/>
                  <a:ext cx="141745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solidFill>
                        <a:schemeClr val="tx2">
                          <a:lumMod val="75000"/>
                        </a:schemeClr>
                      </a:solidFill>
                    </a:rPr>
                    <a:t>E</a:t>
                  </a:r>
                  <a:r>
                    <a:rPr lang="en-US" altLang="ko-KR" sz="1600" b="1" dirty="0"/>
                    <a:t>nhancing</a:t>
                  </a:r>
                </a:p>
                <a:p>
                  <a:pPr algn="ctr"/>
                  <a:r>
                    <a:rPr lang="en-US" altLang="ko-KR" sz="1600" b="1" dirty="0"/>
                    <a:t>Life</a:t>
                  </a:r>
                </a:p>
              </p:txBody>
            </p:sp>
          </p:grpSp>
          <p:sp>
            <p:nvSpPr>
              <p:cNvPr id="47" name="TextBox 46"/>
              <p:cNvSpPr txBox="1"/>
              <p:nvPr/>
            </p:nvSpPr>
            <p:spPr>
              <a:xfrm>
                <a:off x="577894" y="3066124"/>
                <a:ext cx="1827793" cy="615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1050" b="1"/>
                </a:lvl1pPr>
              </a:lstStyle>
              <a:p>
                <a:r>
                  <a:rPr lang="en-US" altLang="ko-KR" sz="1200" dirty="0"/>
                  <a:t>Open ICT</a:t>
                </a:r>
                <a:r>
                  <a:rPr lang="ko-KR" altLang="en-US" sz="1200" dirty="0"/>
                  <a:t> </a:t>
                </a:r>
                <a:r>
                  <a:rPr lang="en-US" altLang="ko-KR" sz="1200" dirty="0"/>
                  <a:t>R&amp;D for world-class</a:t>
                </a:r>
              </a:p>
              <a:p>
                <a:r>
                  <a:rPr lang="en-US" altLang="ko-KR" sz="1200" dirty="0"/>
                  <a:t>ICT competitiveness</a:t>
                </a:r>
                <a:endParaRPr lang="ko-KR" altLang="en-US" sz="12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2516638" y="3633772"/>
                <a:ext cx="1889538" cy="439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1050" b="1"/>
                </a:lvl1pPr>
              </a:lstStyle>
              <a:p>
                <a:r>
                  <a:rPr lang="en-US" altLang="ko-KR" sz="1200" dirty="0"/>
                  <a:t>Innovative upgrade of </a:t>
                </a:r>
              </a:p>
              <a:p>
                <a:r>
                  <a:rPr lang="en-US" altLang="ko-KR" sz="1200" dirty="0"/>
                  <a:t>R&amp;D</a:t>
                </a:r>
                <a:r>
                  <a:rPr lang="ko-KR" altLang="en-US" sz="1200" dirty="0"/>
                  <a:t> </a:t>
                </a:r>
                <a:r>
                  <a:rPr lang="en-US" altLang="ko-KR" sz="1200" dirty="0"/>
                  <a:t>environment</a:t>
                </a:r>
                <a:r>
                  <a:rPr lang="ko-KR" altLang="en-US" sz="1200" dirty="0"/>
                  <a:t> 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601502" y="3066124"/>
                <a:ext cx="2076674" cy="615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1050" b="1"/>
                </a:lvl1pPr>
              </a:lstStyle>
              <a:p>
                <a:r>
                  <a:rPr lang="en-US" altLang="ko-KR" sz="1200" dirty="0"/>
                  <a:t>ICT R&amp;D supporting system</a:t>
                </a:r>
              </a:p>
              <a:p>
                <a:r>
                  <a:rPr lang="en-US" altLang="ko-KR" sz="1200" dirty="0"/>
                  <a:t>for performance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6790595" y="3582259"/>
                <a:ext cx="1750471" cy="439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 smtClean="0"/>
                  <a:t>ICT R&amp;D expansion for improving QOL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9608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26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 bwMode="auto">
          <a:xfrm>
            <a:off x="126554" y="82724"/>
            <a:ext cx="9058890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Developing Smart-link Fields for Convergence 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4" name="Text Box 197"/>
          <p:cNvSpPr txBox="1">
            <a:spLocks noChangeArrowheads="1"/>
          </p:cNvSpPr>
          <p:nvPr/>
        </p:nvSpPr>
        <p:spPr bwMode="auto">
          <a:xfrm>
            <a:off x="855740" y="1277193"/>
            <a:ext cx="77487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Improvement of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convergence competence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 the technologies and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products for both ICT and other industries 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6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101127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87698" y="13522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8" name="Text Box 197"/>
          <p:cNvSpPr txBox="1">
            <a:spLocks noChangeArrowheads="1"/>
          </p:cNvSpPr>
          <p:nvPr/>
        </p:nvSpPr>
        <p:spPr bwMode="auto">
          <a:xfrm>
            <a:off x="806414" y="899195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500" dirty="0" smtClean="0">
                <a:latin typeface="Calibri" panose="020F0502020204030204" pitchFamily="34" charset="0"/>
              </a:rPr>
              <a:t>Step-up </a:t>
            </a:r>
            <a:r>
              <a:rPr lang="en-US" altLang="ko-KR" sz="2500" dirty="0" smtClean="0">
                <a:latin typeface="Calibri" panose="020F0502020204030204" pitchFamily="34" charset="0"/>
              </a:rPr>
              <a:t>for stronger industrial </a:t>
            </a:r>
            <a:r>
              <a:rPr lang="en-US" altLang="ko-KR" sz="2500" dirty="0" smtClean="0">
                <a:latin typeface="Calibri" panose="020F0502020204030204" pitchFamily="34" charset="0"/>
              </a:rPr>
              <a:t>convergence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sp>
        <p:nvSpPr>
          <p:cNvPr id="30" name="Text Box 197"/>
          <p:cNvSpPr txBox="1">
            <a:spLocks noChangeArrowheads="1"/>
          </p:cNvSpPr>
          <p:nvPr/>
        </p:nvSpPr>
        <p:spPr bwMode="auto">
          <a:xfrm>
            <a:off x="857525" y="2565083"/>
            <a:ext cx="8394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What we need now is …….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an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industrial impact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….   like ‘butterfly effect’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789484" y="264014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pic>
        <p:nvPicPr>
          <p:cNvPr id="32" name="Picture 10" descr="http://magazine.hankyung.com/magazinedata/images/photo/201301/e67d99f314f9251cc1dd62710734da27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911" y="3140968"/>
            <a:ext cx="2741198" cy="33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" descr="http://cfile30.uf.tistory.com/image/1517B8234AEBD28B9D147B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613" y="4943450"/>
            <a:ext cx="173242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D:\작업\소스\(소스)-영우디지털\영우디지털_1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021744" y="3567748"/>
            <a:ext cx="375835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97"/>
          <p:cNvSpPr txBox="1">
            <a:spLocks noChangeArrowheads="1"/>
          </p:cNvSpPr>
          <p:nvPr/>
        </p:nvSpPr>
        <p:spPr bwMode="auto">
          <a:xfrm>
            <a:off x="5953819" y="3461385"/>
            <a:ext cx="12961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+mn-ea"/>
                <a:cs typeface="Arial" pitchFamily="34" charset="0"/>
              </a:rPr>
              <a:t> </a:t>
            </a:r>
            <a:r>
              <a:rPr lang="en-US" altLang="ko-KR" sz="1700" b="1" dirty="0" smtClean="0">
                <a:latin typeface="+mn-ea"/>
                <a:cs typeface="Arial" pitchFamily="34" charset="0"/>
              </a:rPr>
              <a:t>Kingpin !!</a:t>
            </a:r>
            <a:endParaRPr lang="en-US" altLang="ko-KR" sz="2100" b="1" dirty="0" smtClean="0">
              <a:latin typeface="+mn-ea"/>
              <a:cs typeface="Arial" pitchFamily="34" charset="0"/>
            </a:endParaRPr>
          </a:p>
        </p:txBody>
      </p:sp>
      <p:sp>
        <p:nvSpPr>
          <p:cNvPr id="15" name="Text Box 197"/>
          <p:cNvSpPr txBox="1">
            <a:spLocks noChangeArrowheads="1"/>
          </p:cNvSpPr>
          <p:nvPr/>
        </p:nvSpPr>
        <p:spPr bwMode="auto">
          <a:xfrm>
            <a:off x="855740" y="1925767"/>
            <a:ext cx="77487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Need to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focus on kingpin or linchpin(=smart-link function) </a:t>
            </a:r>
            <a:r>
              <a:rPr lang="en-US" altLang="ko-KR" sz="2100" b="1" dirty="0">
                <a:latin typeface="Calibri" panose="020F0502020204030204" pitchFamily="34" charset="0"/>
              </a:rPr>
              <a:t>in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future </a:t>
            </a:r>
          </a:p>
          <a:p>
            <a:r>
              <a:rPr lang="en-US" altLang="ko-KR" sz="2100" b="1" dirty="0"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promising sectors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87698" y="2000826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16466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34"/>
          <p:cNvSpPr/>
          <p:nvPr/>
        </p:nvSpPr>
        <p:spPr bwMode="auto">
          <a:xfrm>
            <a:off x="971600" y="2689156"/>
            <a:ext cx="7272808" cy="3921164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36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27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 bwMode="auto">
          <a:xfrm>
            <a:off x="126554" y="82724"/>
            <a:ext cx="667496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Refining </a:t>
            </a:r>
            <a:r>
              <a:rPr lang="en-US" altLang="ko-KR" sz="3000" b="1" spc="0" dirty="0" smtClean="0">
                <a:latin typeface="Arial" pitchFamily="34" charset="0"/>
              </a:rPr>
              <a:t>Global Value Chain in Asia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4" name="Text Box 197"/>
          <p:cNvSpPr txBox="1">
            <a:spLocks noChangeArrowheads="1"/>
          </p:cNvSpPr>
          <p:nvPr/>
        </p:nvSpPr>
        <p:spPr bwMode="auto">
          <a:xfrm>
            <a:off x="855740" y="1277193"/>
            <a:ext cx="77487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Re-design of  the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stable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structure of value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chain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the industry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6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101127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87698" y="13522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8" name="Text Box 197"/>
          <p:cNvSpPr txBox="1">
            <a:spLocks noChangeArrowheads="1"/>
          </p:cNvSpPr>
          <p:nvPr/>
        </p:nvSpPr>
        <p:spPr bwMode="auto">
          <a:xfrm>
            <a:off x="806414" y="899195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500" dirty="0" smtClean="0">
                <a:latin typeface="Calibri" panose="020F0502020204030204" pitchFamily="34" charset="0"/>
              </a:rPr>
              <a:t>Active responses to global competition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sp>
        <p:nvSpPr>
          <p:cNvPr id="30" name="Text Box 197"/>
          <p:cNvSpPr txBox="1">
            <a:spLocks noChangeArrowheads="1"/>
          </p:cNvSpPr>
          <p:nvPr/>
        </p:nvSpPr>
        <p:spPr bwMode="auto">
          <a:xfrm>
            <a:off x="857526" y="1622108"/>
            <a:ext cx="77487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Highly desirable for Korea to improve the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global value chain(GVC)  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of the ICT</a:t>
            </a:r>
            <a:r>
              <a:rPr lang="ko-KR" altLang="en-US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industry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789484" y="1697167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1151597" y="3128852"/>
            <a:ext cx="6876786" cy="3051840"/>
            <a:chOff x="365770" y="3413281"/>
            <a:chExt cx="7359106" cy="3678300"/>
          </a:xfrm>
        </p:grpSpPr>
        <p:sp>
          <p:nvSpPr>
            <p:cNvPr id="13" name="Rectangle 2"/>
            <p:cNvSpPr>
              <a:spLocks noChangeArrowheads="1"/>
            </p:cNvSpPr>
            <p:nvPr/>
          </p:nvSpPr>
          <p:spPr bwMode="ltGray">
            <a:xfrm>
              <a:off x="2593876" y="3836981"/>
              <a:ext cx="3986213" cy="2606675"/>
            </a:xfrm>
            <a:prstGeom prst="rect">
              <a:avLst/>
            </a:prstGeom>
            <a:gradFill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4" name="Text Box 3"/>
            <p:cNvSpPr txBox="1">
              <a:spLocks noChangeArrowheads="1"/>
            </p:cNvSpPr>
            <p:nvPr/>
          </p:nvSpPr>
          <p:spPr bwMode="auto">
            <a:xfrm>
              <a:off x="4043529" y="6366019"/>
              <a:ext cx="1241147" cy="408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folHlink"/>
                  </a:solidFill>
                  <a:effectLst/>
                  <a:latin typeface="Tahoma" pitchFamily="34" charset="0"/>
                  <a:ea typeface="JBold" charset="-127"/>
                </a:rPr>
                <a:t>Weak</a:t>
              </a:r>
              <a:endParaRPr kumimoji="1" 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6531300" y="4858471"/>
              <a:ext cx="1193576" cy="408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folHlink"/>
                  </a:solidFill>
                  <a:effectLst/>
                  <a:latin typeface="Tahoma" pitchFamily="34" charset="0"/>
                  <a:ea typeface="JBold" charset="-127"/>
                </a:rPr>
                <a:t>Strong</a:t>
              </a:r>
              <a:endParaRPr kumimoji="1" 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4043675" y="3413281"/>
              <a:ext cx="1128877" cy="408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folHlink"/>
                  </a:solidFill>
                  <a:effectLst/>
                  <a:latin typeface="Tahoma" pitchFamily="34" charset="0"/>
                  <a:ea typeface="JBold" charset="-127"/>
                </a:rPr>
                <a:t>Strong</a:t>
              </a:r>
              <a:endParaRPr kumimoji="1" 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1715542" y="4838314"/>
              <a:ext cx="1049308" cy="408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folHlink"/>
                  </a:solidFill>
                  <a:effectLst/>
                  <a:latin typeface="Tahoma" pitchFamily="34" charset="0"/>
                  <a:ea typeface="JBold" charset="-127"/>
                </a:rPr>
                <a:t>Weak</a:t>
              </a:r>
              <a:endParaRPr kumimoji="1" 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365770" y="4760922"/>
              <a:ext cx="1332647" cy="6677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>Value Chain</a:t>
              </a:r>
            </a:p>
            <a:p>
              <a:pPr marL="0" marR="0" lvl="0" indent="0" algn="l" defTabSz="914400" rtl="0" eaLnBrk="1" fontAlgn="base" latinLnBrk="1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>Stability</a:t>
              </a:r>
              <a:endPara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049883" y="6813365"/>
              <a:ext cx="3239082" cy="278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>Response power to Globalization</a:t>
              </a:r>
              <a:endPara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2593876" y="5083169"/>
              <a:ext cx="3967163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Line 10"/>
            <p:cNvSpPr>
              <a:spLocks noChangeShapeType="1"/>
            </p:cNvSpPr>
            <p:nvPr/>
          </p:nvSpPr>
          <p:spPr bwMode="auto">
            <a:xfrm>
              <a:off x="4558549" y="3836981"/>
              <a:ext cx="0" cy="2606675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4266695" y="3950363"/>
              <a:ext cx="1126044" cy="41704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  <a:latin typeface="+mn-ea"/>
                </a:rPr>
                <a:t>Korea</a:t>
              </a:r>
              <a:endParaRPr lang="ko-KR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타원 22"/>
            <p:cNvSpPr/>
            <p:nvPr/>
          </p:nvSpPr>
          <p:spPr>
            <a:xfrm>
              <a:off x="2784166" y="5028237"/>
              <a:ext cx="1041709" cy="41508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  <a:latin typeface="+mn-ea"/>
                </a:rPr>
                <a:t>China</a:t>
              </a:r>
              <a:endParaRPr lang="ko-KR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5321389" y="4556543"/>
              <a:ext cx="1062918" cy="429871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  <a:latin typeface="+mn-ea"/>
                </a:rPr>
                <a:t>Japan</a:t>
              </a:r>
              <a:endParaRPr lang="ko-KR" altLang="en-US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9" name="타원 28"/>
          <p:cNvSpPr/>
          <p:nvPr/>
        </p:nvSpPr>
        <p:spPr>
          <a:xfrm>
            <a:off x="3746006" y="4042746"/>
            <a:ext cx="1088948" cy="3985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Taiwan</a:t>
            </a:r>
            <a:endParaRPr lang="ko-KR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Freeform 4"/>
          <p:cNvSpPr>
            <a:spLocks/>
          </p:cNvSpPr>
          <p:nvPr/>
        </p:nvSpPr>
        <p:spPr bwMode="auto">
          <a:xfrm rot="3492841">
            <a:off x="4830647" y="4048000"/>
            <a:ext cx="671106" cy="825139"/>
          </a:xfrm>
          <a:custGeom>
            <a:avLst/>
            <a:gdLst/>
            <a:ahLst/>
            <a:cxnLst>
              <a:cxn ang="0">
                <a:pos x="2281" y="1456"/>
              </a:cxn>
              <a:cxn ang="0">
                <a:pos x="2737" y="1445"/>
              </a:cxn>
              <a:cxn ang="0">
                <a:pos x="2680" y="1419"/>
              </a:cxn>
              <a:cxn ang="0">
                <a:pos x="2622" y="1390"/>
              </a:cxn>
              <a:cxn ang="0">
                <a:pos x="2567" y="1359"/>
              </a:cxn>
              <a:cxn ang="0">
                <a:pos x="2483" y="1308"/>
              </a:cxn>
              <a:cxn ang="0">
                <a:pos x="2375" y="1233"/>
              </a:cxn>
              <a:cxn ang="0">
                <a:pos x="2271" y="1151"/>
              </a:cxn>
              <a:cxn ang="0">
                <a:pos x="2171" y="1063"/>
              </a:cxn>
              <a:cxn ang="0">
                <a:pos x="2075" y="968"/>
              </a:cxn>
              <a:cxn ang="0">
                <a:pos x="1981" y="870"/>
              </a:cxn>
              <a:cxn ang="0">
                <a:pos x="1893" y="768"/>
              </a:cxn>
              <a:cxn ang="0">
                <a:pos x="1808" y="664"/>
              </a:cxn>
              <a:cxn ang="0">
                <a:pos x="1729" y="558"/>
              </a:cxn>
              <a:cxn ang="0">
                <a:pos x="1654" y="453"/>
              </a:cxn>
              <a:cxn ang="0">
                <a:pos x="1584" y="347"/>
              </a:cxn>
              <a:cxn ang="0">
                <a:pos x="1519" y="244"/>
              </a:cxn>
              <a:cxn ang="0">
                <a:pos x="1461" y="144"/>
              </a:cxn>
              <a:cxn ang="0">
                <a:pos x="1408" y="47"/>
              </a:cxn>
              <a:cxn ang="0">
                <a:pos x="1358" y="47"/>
              </a:cxn>
              <a:cxn ang="0">
                <a:pos x="1305" y="144"/>
              </a:cxn>
              <a:cxn ang="0">
                <a:pos x="1245" y="244"/>
              </a:cxn>
              <a:cxn ang="0">
                <a:pos x="1182" y="347"/>
              </a:cxn>
              <a:cxn ang="0">
                <a:pos x="1112" y="453"/>
              </a:cxn>
              <a:cxn ang="0">
                <a:pos x="1037" y="558"/>
              </a:cxn>
              <a:cxn ang="0">
                <a:pos x="958" y="664"/>
              </a:cxn>
              <a:cxn ang="0">
                <a:pos x="873" y="768"/>
              </a:cxn>
              <a:cxn ang="0">
                <a:pos x="785" y="870"/>
              </a:cxn>
              <a:cxn ang="0">
                <a:pos x="693" y="968"/>
              </a:cxn>
              <a:cxn ang="0">
                <a:pos x="595" y="1063"/>
              </a:cxn>
              <a:cxn ang="0">
                <a:pos x="495" y="1151"/>
              </a:cxn>
              <a:cxn ang="0">
                <a:pos x="391" y="1233"/>
              </a:cxn>
              <a:cxn ang="0">
                <a:pos x="283" y="1308"/>
              </a:cxn>
              <a:cxn ang="0">
                <a:pos x="199" y="1359"/>
              </a:cxn>
              <a:cxn ang="0">
                <a:pos x="144" y="1390"/>
              </a:cxn>
              <a:cxn ang="0">
                <a:pos x="86" y="1419"/>
              </a:cxn>
              <a:cxn ang="0">
                <a:pos x="29" y="1445"/>
              </a:cxn>
              <a:cxn ang="0">
                <a:pos x="485" y="1456"/>
              </a:cxn>
              <a:cxn ang="0">
                <a:pos x="2696" y="2744"/>
              </a:cxn>
            </a:cxnLst>
            <a:rect l="0" t="0" r="r" b="b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0">
            <a:gsLst>
              <a:gs pos="55000">
                <a:srgbClr val="0066CC"/>
              </a:gs>
              <a:gs pos="100000">
                <a:srgbClr val="0066CC">
                  <a:gamma/>
                  <a:tint val="20000"/>
                  <a:invGamma/>
                  <a:alpha val="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grpSp>
        <p:nvGrpSpPr>
          <p:cNvPr id="37" name="그룹 27"/>
          <p:cNvGrpSpPr/>
          <p:nvPr/>
        </p:nvGrpSpPr>
        <p:grpSpPr>
          <a:xfrm>
            <a:off x="1711700" y="2525637"/>
            <a:ext cx="5759008" cy="377205"/>
            <a:chOff x="1318147" y="2780928"/>
            <a:chExt cx="6416152" cy="457572"/>
          </a:xfrm>
        </p:grpSpPr>
        <p:grpSp>
          <p:nvGrpSpPr>
            <p:cNvPr id="38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40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41" name="그림 40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39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2145177" y="2517279"/>
            <a:ext cx="5005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ICT Industry’s Competition Position </a:t>
            </a:r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 Asia  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139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34"/>
          <p:cNvSpPr/>
          <p:nvPr/>
        </p:nvSpPr>
        <p:spPr bwMode="auto">
          <a:xfrm>
            <a:off x="971600" y="2895600"/>
            <a:ext cx="7272808" cy="3714720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36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28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 bwMode="auto">
          <a:xfrm>
            <a:off x="126554" y="82724"/>
            <a:ext cx="6674969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Refining </a:t>
            </a:r>
            <a:r>
              <a:rPr lang="en-US" altLang="ko-KR" sz="3000" b="1" spc="0" dirty="0" smtClean="0">
                <a:latin typeface="Arial" pitchFamily="34" charset="0"/>
              </a:rPr>
              <a:t>Global Value Chain in Asia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4" name="Text Box 197"/>
          <p:cNvSpPr txBox="1">
            <a:spLocks noChangeArrowheads="1"/>
          </p:cNvSpPr>
          <p:nvPr/>
        </p:nvSpPr>
        <p:spPr bwMode="auto">
          <a:xfrm>
            <a:off x="855740" y="1277193"/>
            <a:ext cx="77487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Another crisis? or  jump again? ….  for Korea ICT industry  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6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101127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87698" y="13522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8" name="Text Box 197"/>
          <p:cNvSpPr txBox="1">
            <a:spLocks noChangeArrowheads="1"/>
          </p:cNvSpPr>
          <p:nvPr/>
        </p:nvSpPr>
        <p:spPr bwMode="auto">
          <a:xfrm>
            <a:off x="806414" y="899195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500" dirty="0" smtClean="0">
                <a:latin typeface="Calibri" panose="020F0502020204030204" pitchFamily="34" charset="0"/>
              </a:rPr>
              <a:t>China, as a fast follower in global strategy curve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sp>
        <p:nvSpPr>
          <p:cNvPr id="30" name="Text Box 197"/>
          <p:cNvSpPr txBox="1">
            <a:spLocks noChangeArrowheads="1"/>
          </p:cNvSpPr>
          <p:nvPr/>
        </p:nvSpPr>
        <p:spPr bwMode="auto">
          <a:xfrm>
            <a:off x="857526" y="1622108"/>
            <a:ext cx="817897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Global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value chain(GVC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), being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the main target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of the Korea’s ICT    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- Post-smart phone, next generation semiconductor, post-LCD display,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 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secondary battery, sensor, automotive application component 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789484" y="1697167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37" name="그룹 27"/>
          <p:cNvGrpSpPr/>
          <p:nvPr/>
        </p:nvGrpSpPr>
        <p:grpSpPr>
          <a:xfrm>
            <a:off x="1787900" y="2706612"/>
            <a:ext cx="5759008" cy="377205"/>
            <a:chOff x="1318147" y="2780928"/>
            <a:chExt cx="6416152" cy="457572"/>
          </a:xfrm>
        </p:grpSpPr>
        <p:grpSp>
          <p:nvGrpSpPr>
            <p:cNvPr id="38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40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41" name="그림 40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39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2221377" y="2698254"/>
            <a:ext cx="5005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Global Strategy Curve in ICT Industry 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1293540" y="3187799"/>
            <a:ext cx="6295212" cy="3374896"/>
            <a:chOff x="299312" y="1143000"/>
            <a:chExt cx="6540103" cy="3643888"/>
          </a:xfrm>
        </p:grpSpPr>
        <p:sp>
          <p:nvSpPr>
            <p:cNvPr id="33" name="Line 2"/>
            <p:cNvSpPr>
              <a:spLocks noChangeShapeType="1"/>
            </p:cNvSpPr>
            <p:nvPr/>
          </p:nvSpPr>
          <p:spPr bwMode="auto">
            <a:xfrm>
              <a:off x="1447800" y="4495800"/>
              <a:ext cx="525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" name="Line 3"/>
            <p:cNvSpPr>
              <a:spLocks noChangeShapeType="1"/>
            </p:cNvSpPr>
            <p:nvPr/>
          </p:nvSpPr>
          <p:spPr bwMode="auto">
            <a:xfrm flipV="1">
              <a:off x="1447800" y="1143000"/>
              <a:ext cx="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auto">
            <a:xfrm>
              <a:off x="4932257" y="4502428"/>
              <a:ext cx="1907158" cy="284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12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Assembly/Manufacturing</a:t>
              </a:r>
              <a:endPara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299312" y="1371600"/>
              <a:ext cx="827857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/>
              <a:endPara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 eaLnBrk="1" hangingPunct="1"/>
              <a:r>
                <a:rPr lang="en-US" altLang="ko-KR" sz="12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High-tech,</a:t>
              </a:r>
              <a:endPara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 eaLnBrk="1" hangingPunct="1"/>
              <a:r>
                <a:rPr lang="en-US" altLang="ko-KR" sz="12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Application device,</a:t>
              </a:r>
            </a:p>
            <a:p>
              <a:pPr algn="ctr" eaLnBrk="1" hangingPunct="1"/>
              <a:r>
                <a:rPr lang="en-US" altLang="ko-KR" sz="12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Material,</a:t>
              </a:r>
            </a:p>
            <a:p>
              <a:pPr algn="ctr" eaLnBrk="1" hangingPunct="1"/>
              <a:r>
                <a:rPr lang="en-US" altLang="ko-KR" sz="12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Equipment</a:t>
              </a:r>
              <a:endPara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1876425" y="1257300"/>
              <a:ext cx="4140200" cy="2858153"/>
              <a:chOff x="1876425" y="1257300"/>
              <a:chExt cx="4140200" cy="2858153"/>
            </a:xfrm>
          </p:grpSpPr>
          <p:sp>
            <p:nvSpPr>
              <p:cNvPr id="47" name="Oval 4"/>
              <p:cNvSpPr>
                <a:spLocks noChangeArrowheads="1"/>
              </p:cNvSpPr>
              <p:nvPr/>
            </p:nvSpPr>
            <p:spPr bwMode="auto">
              <a:xfrm rot="670432">
                <a:off x="2754990" y="3211927"/>
                <a:ext cx="1727133" cy="9035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hangingPunct="1"/>
                <a:r>
                  <a:rPr lang="ko-KR" altLang="en-US" sz="1400" dirty="0"/>
                  <a:t>                                 </a:t>
                </a:r>
                <a:r>
                  <a:rPr lang="ko-KR" altLang="en-US" dirty="0"/>
                  <a:t> </a:t>
                </a:r>
              </a:p>
            </p:txBody>
          </p:sp>
          <p:sp>
            <p:nvSpPr>
              <p:cNvPr id="48" name="Oval 4"/>
              <p:cNvSpPr>
                <a:spLocks noChangeArrowheads="1"/>
              </p:cNvSpPr>
              <p:nvPr/>
            </p:nvSpPr>
            <p:spPr bwMode="auto">
              <a:xfrm rot="20028043">
                <a:off x="4086225" y="2894013"/>
                <a:ext cx="1930400" cy="82391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hangingPunct="1"/>
                <a:r>
                  <a:rPr lang="ko-KR" altLang="en-US" sz="1400" dirty="0"/>
                  <a:t>                                </a:t>
                </a:r>
                <a:r>
                  <a:rPr lang="en-US" altLang="ko-KR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China</a:t>
                </a:r>
                <a:r>
                  <a:rPr lang="ko-KR" altLang="en-US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  </a:t>
                </a:r>
                <a:r>
                  <a:rPr lang="ko-KR" altLang="en-US" sz="1400" dirty="0" smtClean="0"/>
                  <a:t>                                        </a:t>
                </a:r>
                <a:r>
                  <a:rPr lang="ko-KR" altLang="en-US" dirty="0" smtClean="0"/>
                  <a:t> </a:t>
                </a:r>
                <a:endParaRPr lang="ko-KR" altLang="en-US" dirty="0"/>
              </a:p>
            </p:txBody>
          </p:sp>
          <p:sp>
            <p:nvSpPr>
              <p:cNvPr id="49" name="Oval 8"/>
              <p:cNvSpPr>
                <a:spLocks noChangeArrowheads="1"/>
              </p:cNvSpPr>
              <p:nvPr/>
            </p:nvSpPr>
            <p:spPr bwMode="auto">
              <a:xfrm rot="1290991">
                <a:off x="2129841" y="2583688"/>
                <a:ext cx="2051814" cy="892175"/>
              </a:xfrm>
              <a:prstGeom prst="ellipse">
                <a:avLst/>
              </a:prstGeom>
              <a:gradFill rotWithShape="0">
                <a:gsLst>
                  <a:gs pos="0">
                    <a:srgbClr val="00FFFF"/>
                  </a:gs>
                  <a:gs pos="50000">
                    <a:srgbClr val="00B2B2"/>
                  </a:gs>
                  <a:gs pos="100000">
                    <a:srgbClr val="00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hangingPunct="1"/>
                <a:r>
                  <a:rPr lang="en-US" altLang="ko-KR" sz="1400" dirty="0"/>
                  <a:t>                                      </a:t>
                </a:r>
              </a:p>
              <a:p>
                <a:pPr algn="ctr" eaLnBrk="1" hangingPunct="1"/>
                <a:r>
                  <a:rPr lang="en-US" altLang="ko-KR" sz="1400" dirty="0"/>
                  <a:t>                                      </a:t>
                </a:r>
                <a:r>
                  <a:rPr lang="en-US" altLang="ko-KR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Korea</a:t>
                </a:r>
                <a:r>
                  <a:rPr lang="ko-KR" altLang="en-US" sz="1400" dirty="0" smtClean="0"/>
                  <a:t>              </a:t>
                </a:r>
                <a:endParaRPr lang="en-US" altLang="ko-KR" sz="1400" dirty="0"/>
              </a:p>
              <a:p>
                <a:pPr algn="ctr" eaLnBrk="1" hangingPunct="1"/>
                <a:r>
                  <a:rPr lang="ko-KR" altLang="en-US" sz="1400" dirty="0"/>
                  <a:t>            </a:t>
                </a:r>
                <a:endParaRPr lang="ko-KR" altLang="en-US" dirty="0"/>
              </a:p>
            </p:txBody>
          </p:sp>
          <p:sp>
            <p:nvSpPr>
              <p:cNvPr id="50" name="AutoShape 5"/>
              <p:cNvSpPr>
                <a:spLocks noChangeArrowheads="1"/>
              </p:cNvSpPr>
              <p:nvPr/>
            </p:nvSpPr>
            <p:spPr bwMode="auto">
              <a:xfrm rot="19993269">
                <a:off x="5226050" y="3143250"/>
                <a:ext cx="415925" cy="212725"/>
              </a:xfrm>
              <a:prstGeom prst="rightArrow">
                <a:avLst>
                  <a:gd name="adj1" fmla="val 50000"/>
                  <a:gd name="adj2" fmla="val 958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51" name="AutoShape 9"/>
              <p:cNvSpPr>
                <a:spLocks noChangeArrowheads="1"/>
              </p:cNvSpPr>
              <p:nvPr/>
            </p:nvSpPr>
            <p:spPr bwMode="auto">
              <a:xfrm rot="12956574">
                <a:off x="2367060" y="2901911"/>
                <a:ext cx="388938" cy="187325"/>
              </a:xfrm>
              <a:prstGeom prst="rightArrow">
                <a:avLst>
                  <a:gd name="adj1" fmla="val 50000"/>
                  <a:gd name="adj2" fmla="val 95739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52" name="Oval 6"/>
              <p:cNvSpPr>
                <a:spLocks noChangeArrowheads="1"/>
              </p:cNvSpPr>
              <p:nvPr/>
            </p:nvSpPr>
            <p:spPr bwMode="auto">
              <a:xfrm rot="3011594">
                <a:off x="1739901" y="2076450"/>
                <a:ext cx="2195512" cy="79533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hangingPunct="1"/>
                <a:r>
                  <a:rPr lang="en-US" altLang="ko-KR" sz="1400" dirty="0"/>
                  <a:t>                                </a:t>
                </a:r>
                <a:r>
                  <a:rPr lang="en-US" altLang="ko-KR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Japan</a:t>
                </a:r>
                <a:r>
                  <a:rPr lang="ko-KR" altLang="en-US" sz="1400" dirty="0" smtClean="0"/>
                  <a:t>                        </a:t>
                </a:r>
                <a:r>
                  <a:rPr lang="ko-KR" altLang="en-US" dirty="0" smtClean="0"/>
                  <a:t> </a:t>
                </a:r>
                <a:endParaRPr lang="ko-KR" altLang="en-US" dirty="0"/>
              </a:p>
            </p:txBody>
          </p:sp>
          <p:sp>
            <p:nvSpPr>
              <p:cNvPr id="53" name="AutoShape 7"/>
              <p:cNvSpPr>
                <a:spLocks noChangeArrowheads="1"/>
              </p:cNvSpPr>
              <p:nvPr/>
            </p:nvSpPr>
            <p:spPr bwMode="auto">
              <a:xfrm rot="14148161">
                <a:off x="2243931" y="1842295"/>
                <a:ext cx="384175" cy="201612"/>
              </a:xfrm>
              <a:prstGeom prst="rightArrow">
                <a:avLst>
                  <a:gd name="adj1" fmla="val 50000"/>
                  <a:gd name="adj2" fmla="val 8349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54" name="Rectangle 12"/>
              <p:cNvSpPr>
                <a:spLocks noChangeArrowheads="1"/>
              </p:cNvSpPr>
              <p:nvPr/>
            </p:nvSpPr>
            <p:spPr bwMode="auto">
              <a:xfrm>
                <a:off x="3490913" y="1428750"/>
                <a:ext cx="1948080" cy="593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ko-KR" sz="1400" b="1" dirty="0" smtClean="0">
                    <a:latin typeface="맑은 고딕" pitchFamily="50" charset="-127"/>
                    <a:ea typeface="맑은 고딕" pitchFamily="50" charset="-127"/>
                  </a:rPr>
                  <a:t>Global Strategy Curve</a:t>
                </a:r>
              </a:p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ko-KR" sz="1400" b="1" dirty="0" smtClean="0">
                    <a:latin typeface="맑은 고딕" pitchFamily="50" charset="-127"/>
                    <a:ea typeface="맑은 고딕" pitchFamily="50" charset="-127"/>
                  </a:rPr>
                  <a:t>in ICT industry</a:t>
                </a:r>
                <a:endParaRPr lang="ko-KR" altLang="en-US" sz="14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5" name="Freeform 14"/>
              <p:cNvSpPr>
                <a:spLocks/>
              </p:cNvSpPr>
              <p:nvPr/>
            </p:nvSpPr>
            <p:spPr bwMode="auto">
              <a:xfrm>
                <a:off x="1876425" y="1257300"/>
                <a:ext cx="4046538" cy="2001838"/>
              </a:xfrm>
              <a:custGeom>
                <a:avLst/>
                <a:gdLst>
                  <a:gd name="T0" fmla="*/ 0 w 10000"/>
                  <a:gd name="T1" fmla="*/ 0 h 10000"/>
                  <a:gd name="T2" fmla="*/ 349216 w 10000"/>
                  <a:gd name="T3" fmla="*/ 390559 h 10000"/>
                  <a:gd name="T4" fmla="*/ 828731 w 10000"/>
                  <a:gd name="T5" fmla="*/ 930254 h 10000"/>
                  <a:gd name="T6" fmla="*/ 1166617 w 10000"/>
                  <a:gd name="T7" fmla="*/ 1276772 h 10000"/>
                  <a:gd name="T8" fmla="*/ 1526759 w 10000"/>
                  <a:gd name="T9" fmla="*/ 1564837 h 10000"/>
                  <a:gd name="T10" fmla="*/ 1869905 w 10000"/>
                  <a:gd name="T11" fmla="*/ 1793847 h 10000"/>
                  <a:gd name="T12" fmla="*/ 2122409 w 10000"/>
                  <a:gd name="T13" fmla="*/ 1919362 h 10000"/>
                  <a:gd name="T14" fmla="*/ 2363987 w 10000"/>
                  <a:gd name="T15" fmla="*/ 1982821 h 10000"/>
                  <a:gd name="T16" fmla="*/ 2649673 w 10000"/>
                  <a:gd name="T17" fmla="*/ 1992229 h 10000"/>
                  <a:gd name="T18" fmla="*/ 2852809 w 10000"/>
                  <a:gd name="T19" fmla="*/ 1965405 h 10000"/>
                  <a:gd name="T20" fmla="*/ 3065657 w 10000"/>
                  <a:gd name="T21" fmla="*/ 1909753 h 10000"/>
                  <a:gd name="T22" fmla="*/ 3535460 w 10000"/>
                  <a:gd name="T23" fmla="*/ 1706567 h 10000"/>
                  <a:gd name="T24" fmla="*/ 4046538 w 10000"/>
                  <a:gd name="T25" fmla="*/ 1392278 h 100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000" h="10000">
                    <a:moveTo>
                      <a:pt x="0" y="0"/>
                    </a:moveTo>
                    <a:cubicBezTo>
                      <a:pt x="180" y="406"/>
                      <a:pt x="616" y="1377"/>
                      <a:pt x="863" y="1951"/>
                    </a:cubicBezTo>
                    <a:cubicBezTo>
                      <a:pt x="1204" y="2725"/>
                      <a:pt x="1711" y="3909"/>
                      <a:pt x="2048" y="4647"/>
                    </a:cubicBezTo>
                    <a:cubicBezTo>
                      <a:pt x="2103" y="4845"/>
                      <a:pt x="2817" y="6196"/>
                      <a:pt x="2883" y="6378"/>
                    </a:cubicBezTo>
                    <a:cubicBezTo>
                      <a:pt x="3111" y="6846"/>
                      <a:pt x="3391" y="7205"/>
                      <a:pt x="3773" y="7817"/>
                    </a:cubicBezTo>
                    <a:cubicBezTo>
                      <a:pt x="4045" y="8224"/>
                      <a:pt x="4316" y="8606"/>
                      <a:pt x="4621" y="8961"/>
                    </a:cubicBezTo>
                    <a:cubicBezTo>
                      <a:pt x="4841" y="9278"/>
                      <a:pt x="5096" y="9453"/>
                      <a:pt x="5245" y="9588"/>
                    </a:cubicBezTo>
                    <a:cubicBezTo>
                      <a:pt x="5383" y="9707"/>
                      <a:pt x="5696" y="9833"/>
                      <a:pt x="5842" y="9905"/>
                    </a:cubicBezTo>
                    <a:cubicBezTo>
                      <a:pt x="6226" y="9952"/>
                      <a:pt x="6273" y="10000"/>
                      <a:pt x="6548" y="9952"/>
                    </a:cubicBezTo>
                    <a:cubicBezTo>
                      <a:pt x="6822" y="9905"/>
                      <a:pt x="6893" y="9889"/>
                      <a:pt x="7050" y="9818"/>
                    </a:cubicBezTo>
                    <a:cubicBezTo>
                      <a:pt x="7222" y="9746"/>
                      <a:pt x="7399" y="9659"/>
                      <a:pt x="7576" y="9540"/>
                    </a:cubicBezTo>
                    <a:cubicBezTo>
                      <a:pt x="7857" y="9325"/>
                      <a:pt x="8455" y="8787"/>
                      <a:pt x="8737" y="8525"/>
                    </a:cubicBezTo>
                    <a:cubicBezTo>
                      <a:pt x="9141" y="8094"/>
                      <a:pt x="9737" y="7282"/>
                      <a:pt x="10000" y="6955"/>
                    </a:cubicBez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6" name="Line 18"/>
              <p:cNvSpPr>
                <a:spLocks noChangeShapeType="1"/>
              </p:cNvSpPr>
              <p:nvPr/>
            </p:nvSpPr>
            <p:spPr bwMode="auto">
              <a:xfrm flipH="1">
                <a:off x="3629314" y="2095500"/>
                <a:ext cx="726785" cy="8294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" name="타원 56"/>
              <p:cNvSpPr/>
              <p:nvPr/>
            </p:nvSpPr>
            <p:spPr>
              <a:xfrm>
                <a:off x="4124325" y="3429000"/>
                <a:ext cx="360363" cy="51435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8" name="AutoShape 9"/>
              <p:cNvSpPr>
                <a:spLocks noChangeArrowheads="1"/>
              </p:cNvSpPr>
              <p:nvPr/>
            </p:nvSpPr>
            <p:spPr bwMode="auto">
              <a:xfrm rot="11774682">
                <a:off x="3426115" y="3735291"/>
                <a:ext cx="406400" cy="184150"/>
              </a:xfrm>
              <a:prstGeom prst="rightArrow">
                <a:avLst>
                  <a:gd name="adj1" fmla="val 50000"/>
                  <a:gd name="adj2" fmla="val 9566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2234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34"/>
          <p:cNvSpPr/>
          <p:nvPr/>
        </p:nvSpPr>
        <p:spPr bwMode="auto">
          <a:xfrm>
            <a:off x="698302" y="2924944"/>
            <a:ext cx="7790184" cy="3299792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36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29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 bwMode="auto">
          <a:xfrm>
            <a:off x="126554" y="82724"/>
            <a:ext cx="7355027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Upgrading Korea’s ICT manufacturing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4" name="Text Box 197"/>
          <p:cNvSpPr txBox="1">
            <a:spLocks noChangeArrowheads="1"/>
          </p:cNvSpPr>
          <p:nvPr/>
        </p:nvSpPr>
        <p:spPr bwMode="auto">
          <a:xfrm>
            <a:off x="855740" y="1277193"/>
            <a:ext cx="82882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Challenge for Korea’s ICT : from fast follower to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first mover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- Embedded SW and system LSI, counted as the big weakness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6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101127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87698" y="13522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8" name="Text Box 197"/>
          <p:cNvSpPr txBox="1">
            <a:spLocks noChangeArrowheads="1"/>
          </p:cNvSpPr>
          <p:nvPr/>
        </p:nvSpPr>
        <p:spPr bwMode="auto">
          <a:xfrm>
            <a:off x="806414" y="899195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500" dirty="0" smtClean="0">
                <a:latin typeface="Calibri" panose="020F0502020204030204" pitchFamily="34" charset="0"/>
              </a:rPr>
              <a:t>Shift from high level stage to premium industry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sp>
        <p:nvSpPr>
          <p:cNvPr id="30" name="Text Box 197"/>
          <p:cNvSpPr txBox="1">
            <a:spLocks noChangeArrowheads="1"/>
          </p:cNvSpPr>
          <p:nvPr/>
        </p:nvSpPr>
        <p:spPr bwMode="auto">
          <a:xfrm>
            <a:off x="857526" y="1926054"/>
            <a:ext cx="81789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To upgrade  the industry,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 need of more dominant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intangible assets,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differentiated technologies,  and creativity especially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789484" y="1991588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37" name="그룹 27"/>
          <p:cNvGrpSpPr/>
          <p:nvPr/>
        </p:nvGrpSpPr>
        <p:grpSpPr>
          <a:xfrm>
            <a:off x="1410005" y="2745879"/>
            <a:ext cx="6419548" cy="377205"/>
            <a:chOff x="1318147" y="2780928"/>
            <a:chExt cx="6416152" cy="457572"/>
          </a:xfrm>
        </p:grpSpPr>
        <p:grpSp>
          <p:nvGrpSpPr>
            <p:cNvPr id="38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40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41" name="그림 40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39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1586507" y="2745879"/>
            <a:ext cx="6122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Korea </a:t>
            </a:r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ICT’s Goal : High-class Premium Industry   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2536329" y="3355082"/>
            <a:ext cx="5264649" cy="2078531"/>
            <a:chOff x="395535" y="1052736"/>
            <a:chExt cx="4612563" cy="1863772"/>
          </a:xfrm>
        </p:grpSpPr>
        <p:sp>
          <p:nvSpPr>
            <p:cNvPr id="70" name="타원 69"/>
            <p:cNvSpPr/>
            <p:nvPr/>
          </p:nvSpPr>
          <p:spPr>
            <a:xfrm>
              <a:off x="395536" y="1052736"/>
              <a:ext cx="4496360" cy="1863772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50000"/>
                    <a:shade val="30000"/>
                    <a:satMod val="115000"/>
                  </a:schemeClr>
                </a:gs>
                <a:gs pos="50000">
                  <a:schemeClr val="accent5">
                    <a:lumMod val="50000"/>
                    <a:shade val="67500"/>
                    <a:satMod val="115000"/>
                  </a:schemeClr>
                </a:gs>
                <a:gs pos="100000">
                  <a:schemeClr val="accent5">
                    <a:lumMod val="5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12700">
              <a:solidFill>
                <a:srgbClr val="18414C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ko-KR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>
              <a:off x="395536" y="1300597"/>
              <a:ext cx="2860064" cy="136805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ko-KR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>
              <a:off x="395535" y="1596569"/>
              <a:ext cx="1274145" cy="78993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669681" y="1641364"/>
              <a:ext cx="1460741" cy="745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High-tech. HW,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Mobile device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SW</a:t>
              </a:r>
              <a:endParaRPr lang="ko-KR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272295" y="1419598"/>
              <a:ext cx="1735803" cy="1186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Total solution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System LSI,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Smart</a:t>
              </a:r>
              <a:r>
                <a:rPr lang="en-US" altLang="ko-KR" sz="16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component,</a:t>
              </a:r>
            </a:p>
            <a:p>
              <a:r>
                <a:rPr lang="en-US" altLang="ko-KR" sz="16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Converged  goods,</a:t>
              </a:r>
            </a:p>
            <a:p>
              <a:r>
                <a:rPr lang="en-US" altLang="ko-KR" sz="16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IoT</a:t>
              </a:r>
              <a:endParaRPr lang="ko-KR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2517280" y="4430299"/>
            <a:ext cx="5169395" cy="1696990"/>
            <a:chOff x="395536" y="2133048"/>
            <a:chExt cx="4378139" cy="1728000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395536" y="2133048"/>
              <a:ext cx="0" cy="1728000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1655734" y="2133048"/>
              <a:ext cx="0" cy="1728000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>
              <a:off x="3185027" y="2133048"/>
              <a:ext cx="0" cy="1728000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4773675" y="2133048"/>
              <a:ext cx="0" cy="1728000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그룹 147"/>
          <p:cNvGrpSpPr>
            <a:grpSpLocks/>
          </p:cNvGrpSpPr>
          <p:nvPr/>
        </p:nvGrpSpPr>
        <p:grpSpPr bwMode="auto">
          <a:xfrm>
            <a:off x="2291755" y="5740200"/>
            <a:ext cx="1569690" cy="320675"/>
            <a:chOff x="1857376" y="1784226"/>
            <a:chExt cx="1061492" cy="321008"/>
          </a:xfrm>
        </p:grpSpPr>
        <p:sp>
          <p:nvSpPr>
            <p:cNvPr id="85" name="오른쪽 화살표 84"/>
            <p:cNvSpPr/>
            <p:nvPr/>
          </p:nvSpPr>
          <p:spPr>
            <a:xfrm>
              <a:off x="1857376" y="1784226"/>
              <a:ext cx="1061492" cy="321008"/>
            </a:xfrm>
            <a:prstGeom prst="rightArrow">
              <a:avLst/>
            </a:prstGeom>
            <a:gradFill flip="none" rotWithShape="1">
              <a:gsLst>
                <a:gs pos="32000">
                  <a:sysClr val="window" lastClr="FFFFFF">
                    <a:lumMod val="65000"/>
                    <a:alpha val="75000"/>
                  </a:sysClr>
                </a:gs>
                <a:gs pos="100000">
                  <a:srgbClr val="1F497D">
                    <a:lumMod val="20000"/>
                    <a:lumOff val="80000"/>
                    <a:alpha val="0"/>
                  </a:srgb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6" name="오른쪽 화살표 85"/>
            <p:cNvSpPr/>
            <p:nvPr/>
          </p:nvSpPr>
          <p:spPr>
            <a:xfrm>
              <a:off x="1857376" y="1784226"/>
              <a:ext cx="1061492" cy="321008"/>
            </a:xfrm>
            <a:prstGeom prst="rightArrow">
              <a:avLst/>
            </a:prstGeom>
            <a:gradFill flip="none" rotWithShape="1">
              <a:gsLst>
                <a:gs pos="50000">
                  <a:sysClr val="window" lastClr="FFFFFF">
                    <a:alpha val="26000"/>
                  </a:sysClr>
                </a:gs>
                <a:gs pos="51000">
                  <a:srgbClr val="1F497D">
                    <a:lumMod val="20000"/>
                    <a:lumOff val="80000"/>
                    <a:alpha val="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grpSp>
        <p:nvGrpSpPr>
          <p:cNvPr id="87" name="그룹 147"/>
          <p:cNvGrpSpPr>
            <a:grpSpLocks/>
          </p:cNvGrpSpPr>
          <p:nvPr/>
        </p:nvGrpSpPr>
        <p:grpSpPr bwMode="auto">
          <a:xfrm>
            <a:off x="3810255" y="5740200"/>
            <a:ext cx="1699015" cy="320675"/>
            <a:chOff x="1857376" y="1784226"/>
            <a:chExt cx="1061492" cy="321008"/>
          </a:xfrm>
        </p:grpSpPr>
        <p:sp>
          <p:nvSpPr>
            <p:cNvPr id="88" name="오른쪽 화살표 87"/>
            <p:cNvSpPr/>
            <p:nvPr/>
          </p:nvSpPr>
          <p:spPr>
            <a:xfrm>
              <a:off x="1857376" y="1784226"/>
              <a:ext cx="1061492" cy="321008"/>
            </a:xfrm>
            <a:prstGeom prst="rightArrow">
              <a:avLst/>
            </a:prstGeom>
            <a:gradFill flip="none" rotWithShape="1">
              <a:gsLst>
                <a:gs pos="32000">
                  <a:sysClr val="window" lastClr="FFFFFF">
                    <a:lumMod val="65000"/>
                    <a:alpha val="75000"/>
                  </a:sysClr>
                </a:gs>
                <a:gs pos="100000">
                  <a:srgbClr val="1F497D">
                    <a:lumMod val="20000"/>
                    <a:lumOff val="80000"/>
                    <a:alpha val="0"/>
                  </a:srgb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9" name="오른쪽 화살표 88"/>
            <p:cNvSpPr/>
            <p:nvPr/>
          </p:nvSpPr>
          <p:spPr>
            <a:xfrm>
              <a:off x="1857376" y="1784226"/>
              <a:ext cx="1061492" cy="321008"/>
            </a:xfrm>
            <a:prstGeom prst="rightArrow">
              <a:avLst/>
            </a:prstGeom>
            <a:gradFill flip="none" rotWithShape="1">
              <a:gsLst>
                <a:gs pos="50000">
                  <a:sysClr val="window" lastClr="FFFFFF">
                    <a:alpha val="26000"/>
                  </a:sysClr>
                </a:gs>
                <a:gs pos="51000">
                  <a:srgbClr val="1F497D">
                    <a:lumMod val="20000"/>
                    <a:lumOff val="80000"/>
                    <a:alpha val="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grpSp>
        <p:nvGrpSpPr>
          <p:cNvPr id="90" name="그룹 147"/>
          <p:cNvGrpSpPr>
            <a:grpSpLocks/>
          </p:cNvGrpSpPr>
          <p:nvPr/>
        </p:nvGrpSpPr>
        <p:grpSpPr bwMode="auto">
          <a:xfrm>
            <a:off x="5506114" y="5740200"/>
            <a:ext cx="1974831" cy="320675"/>
            <a:chOff x="1857376" y="1784226"/>
            <a:chExt cx="1061492" cy="321008"/>
          </a:xfrm>
        </p:grpSpPr>
        <p:sp>
          <p:nvSpPr>
            <p:cNvPr id="91" name="오른쪽 화살표 90"/>
            <p:cNvSpPr/>
            <p:nvPr/>
          </p:nvSpPr>
          <p:spPr>
            <a:xfrm>
              <a:off x="1857376" y="1784226"/>
              <a:ext cx="1061492" cy="321008"/>
            </a:xfrm>
            <a:prstGeom prst="rightArrow">
              <a:avLst/>
            </a:prstGeom>
            <a:gradFill flip="none" rotWithShape="1">
              <a:gsLst>
                <a:gs pos="32000">
                  <a:sysClr val="window" lastClr="FFFFFF">
                    <a:lumMod val="65000"/>
                    <a:alpha val="75000"/>
                  </a:sysClr>
                </a:gs>
                <a:gs pos="100000">
                  <a:srgbClr val="1F497D">
                    <a:lumMod val="20000"/>
                    <a:lumOff val="80000"/>
                    <a:alpha val="0"/>
                  </a:srgb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2" name="오른쪽 화살표 91"/>
            <p:cNvSpPr/>
            <p:nvPr/>
          </p:nvSpPr>
          <p:spPr>
            <a:xfrm>
              <a:off x="1857376" y="1784226"/>
              <a:ext cx="1061492" cy="321008"/>
            </a:xfrm>
            <a:prstGeom prst="rightArrow">
              <a:avLst/>
            </a:prstGeom>
            <a:gradFill flip="none" rotWithShape="1">
              <a:gsLst>
                <a:gs pos="50000">
                  <a:sysClr val="window" lastClr="FFFFFF">
                    <a:alpha val="26000"/>
                  </a:sysClr>
                </a:gs>
                <a:gs pos="51000">
                  <a:srgbClr val="1F497D">
                    <a:lumMod val="20000"/>
                    <a:lumOff val="80000"/>
                    <a:alpha val="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2602178" y="5481414"/>
            <a:ext cx="1191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+mn-ea"/>
                <a:cs typeface="Arial" panose="020B0604020202020204" pitchFamily="34" charset="0"/>
              </a:rPr>
              <a:t>follower</a:t>
            </a:r>
            <a:endParaRPr lang="ko-KR" altLang="en-US" sz="1400" b="1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115228" y="5489386"/>
            <a:ext cx="1475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+mn-ea"/>
                <a:cs typeface="Arial" panose="020B0604020202020204" pitchFamily="34" charset="0"/>
              </a:rPr>
              <a:t>fast follower</a:t>
            </a:r>
            <a:endParaRPr lang="en-US" altLang="ko-KR" sz="1400" b="1" dirty="0" smtClean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940152" y="5505331"/>
            <a:ext cx="1394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+mn-ea"/>
                <a:cs typeface="Arial" panose="020B0604020202020204" pitchFamily="34" charset="0"/>
              </a:rPr>
              <a:t>first mover</a:t>
            </a:r>
            <a:endParaRPr lang="en-US" altLang="ko-KR" sz="1400" b="1" dirty="0" smtClean="0">
              <a:latin typeface="+mn-ea"/>
              <a:cs typeface="Arial" panose="020B0604020202020204" pitchFamily="34" charset="0"/>
            </a:endParaRPr>
          </a:p>
        </p:txBody>
      </p:sp>
      <p:pic>
        <p:nvPicPr>
          <p:cNvPr id="96" name="Picture 59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8000" contrast="5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89484" y="5022237"/>
            <a:ext cx="1794987" cy="129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TextBox 96"/>
          <p:cNvSpPr txBox="1"/>
          <p:nvPr/>
        </p:nvSpPr>
        <p:spPr>
          <a:xfrm>
            <a:off x="899886" y="5455965"/>
            <a:ext cx="13732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Korea ICT</a:t>
            </a:r>
          </a:p>
          <a:p>
            <a:pPr algn="ctr"/>
            <a:r>
              <a:rPr lang="en-US" altLang="ko-KR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  <a:endParaRPr lang="ko-KR" alt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620835" y="4174410"/>
            <a:ext cx="1239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Middle-tech. HW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0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모서리가 둥근 직사각형 45"/>
          <p:cNvSpPr/>
          <p:nvPr/>
        </p:nvSpPr>
        <p:spPr bwMode="auto">
          <a:xfrm>
            <a:off x="971600" y="2276872"/>
            <a:ext cx="7272808" cy="4333448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36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30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24" name="Text Box 197"/>
          <p:cNvSpPr txBox="1">
            <a:spLocks noChangeArrowheads="1"/>
          </p:cNvSpPr>
          <p:nvPr/>
        </p:nvSpPr>
        <p:spPr bwMode="auto">
          <a:xfrm>
            <a:off x="855740" y="1277193"/>
            <a:ext cx="77487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Smile curve what Korea should be : design, engineering, SW, and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core components  …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6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101127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87698" y="13522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8" name="Text Box 197"/>
          <p:cNvSpPr txBox="1">
            <a:spLocks noChangeArrowheads="1"/>
          </p:cNvSpPr>
          <p:nvPr/>
        </p:nvSpPr>
        <p:spPr bwMode="auto">
          <a:xfrm>
            <a:off x="806414" y="899195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500" dirty="0" smtClean="0">
                <a:latin typeface="Calibri" panose="020F0502020204030204" pitchFamily="34" charset="0"/>
              </a:rPr>
              <a:t>Smile curve toward up-stream fields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220391" y="2651818"/>
            <a:ext cx="6570423" cy="3916155"/>
            <a:chOff x="1493590" y="1769357"/>
            <a:chExt cx="6570423" cy="3916155"/>
          </a:xfrm>
        </p:grpSpPr>
        <p:grpSp>
          <p:nvGrpSpPr>
            <p:cNvPr id="13" name="Group 2"/>
            <p:cNvGrpSpPr>
              <a:grpSpLocks/>
            </p:cNvGrpSpPr>
            <p:nvPr/>
          </p:nvGrpSpPr>
          <p:grpSpPr bwMode="auto">
            <a:xfrm>
              <a:off x="2771773" y="4951413"/>
              <a:ext cx="5292240" cy="123825"/>
              <a:chOff x="2279" y="2673"/>
              <a:chExt cx="1279" cy="24"/>
            </a:xfrm>
          </p:grpSpPr>
          <p:sp>
            <p:nvSpPr>
              <p:cNvPr id="44" name="Line 3"/>
              <p:cNvSpPr>
                <a:spLocks noChangeShapeType="1"/>
              </p:cNvSpPr>
              <p:nvPr/>
            </p:nvSpPr>
            <p:spPr bwMode="auto">
              <a:xfrm flipV="1">
                <a:off x="2279" y="2684"/>
                <a:ext cx="1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" name="Freeform 4"/>
              <p:cNvSpPr>
                <a:spLocks/>
              </p:cNvSpPr>
              <p:nvPr/>
            </p:nvSpPr>
            <p:spPr bwMode="auto">
              <a:xfrm>
                <a:off x="3536" y="2673"/>
                <a:ext cx="22" cy="24"/>
              </a:xfrm>
              <a:custGeom>
                <a:avLst/>
                <a:gdLst>
                  <a:gd name="T0" fmla="*/ 0 w 66"/>
                  <a:gd name="T1" fmla="*/ 73 h 73"/>
                  <a:gd name="T2" fmla="*/ 66 w 66"/>
                  <a:gd name="T3" fmla="*/ 36 h 73"/>
                  <a:gd name="T4" fmla="*/ 0 w 66"/>
                  <a:gd name="T5" fmla="*/ 0 h 73"/>
                  <a:gd name="T6" fmla="*/ 0 w 66"/>
                  <a:gd name="T7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73">
                    <a:moveTo>
                      <a:pt x="0" y="73"/>
                    </a:moveTo>
                    <a:lnTo>
                      <a:pt x="66" y="36"/>
                    </a:lnTo>
                    <a:lnTo>
                      <a:pt x="0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4" name="Group 5"/>
            <p:cNvGrpSpPr>
              <a:grpSpLocks/>
            </p:cNvGrpSpPr>
            <p:nvPr/>
          </p:nvGrpSpPr>
          <p:grpSpPr bwMode="auto">
            <a:xfrm flipH="1">
              <a:off x="2693987" y="2051323"/>
              <a:ext cx="159345" cy="2955652"/>
              <a:chOff x="2358" y="1616"/>
              <a:chExt cx="22" cy="1140"/>
            </a:xfrm>
          </p:grpSpPr>
          <p:sp>
            <p:nvSpPr>
              <p:cNvPr id="42" name="Line 6"/>
              <p:cNvSpPr>
                <a:spLocks noChangeShapeType="1"/>
              </p:cNvSpPr>
              <p:nvPr/>
            </p:nvSpPr>
            <p:spPr bwMode="auto">
              <a:xfrm flipV="1">
                <a:off x="2369" y="1639"/>
                <a:ext cx="1" cy="11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" name="Freeform 7"/>
              <p:cNvSpPr>
                <a:spLocks/>
              </p:cNvSpPr>
              <p:nvPr/>
            </p:nvSpPr>
            <p:spPr bwMode="auto">
              <a:xfrm>
                <a:off x="2358" y="1616"/>
                <a:ext cx="22" cy="23"/>
              </a:xfrm>
              <a:custGeom>
                <a:avLst/>
                <a:gdLst>
                  <a:gd name="T0" fmla="*/ 67 w 67"/>
                  <a:gd name="T1" fmla="*/ 71 h 71"/>
                  <a:gd name="T2" fmla="*/ 33 w 67"/>
                  <a:gd name="T3" fmla="*/ 0 h 71"/>
                  <a:gd name="T4" fmla="*/ 0 w 67"/>
                  <a:gd name="T5" fmla="*/ 71 h 71"/>
                  <a:gd name="T6" fmla="*/ 67 w 67"/>
                  <a:gd name="T7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71">
                    <a:moveTo>
                      <a:pt x="67" y="71"/>
                    </a:moveTo>
                    <a:lnTo>
                      <a:pt x="33" y="0"/>
                    </a:lnTo>
                    <a:lnTo>
                      <a:pt x="0" y="71"/>
                    </a:lnTo>
                    <a:lnTo>
                      <a:pt x="67" y="7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493590" y="3364716"/>
              <a:ext cx="1057870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Profitability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3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(value-added)</a:t>
              </a:r>
              <a:endPara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6842125" y="4964113"/>
              <a:ext cx="793750" cy="117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4854575" y="5254625"/>
              <a:ext cx="107413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Value chain</a:t>
              </a:r>
            </a:p>
            <a:p>
              <a:pPr algn="ctr"/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Process</a:t>
              </a:r>
              <a:endPara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7546975" y="4973638"/>
              <a:ext cx="3492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dirty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ko-KR" sz="1100" dirty="0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3097213" y="2249488"/>
              <a:ext cx="4465637" cy="2116137"/>
            </a:xfrm>
            <a:custGeom>
              <a:avLst/>
              <a:gdLst>
                <a:gd name="T0" fmla="*/ 0 w 2813"/>
                <a:gd name="T1" fmla="*/ 10 h 1435"/>
                <a:gd name="T2" fmla="*/ 266 w 2813"/>
                <a:gd name="T3" fmla="*/ 497 h 1435"/>
                <a:gd name="T4" fmla="*/ 503 w 2813"/>
                <a:gd name="T5" fmla="*/ 827 h 1435"/>
                <a:gd name="T6" fmla="*/ 710 w 2813"/>
                <a:gd name="T7" fmla="*/ 1047 h 1435"/>
                <a:gd name="T8" fmla="*/ 916 w 2813"/>
                <a:gd name="T9" fmla="*/ 1215 h 1435"/>
                <a:gd name="T10" fmla="*/ 1145 w 2813"/>
                <a:gd name="T11" fmla="*/ 1344 h 1435"/>
                <a:gd name="T12" fmla="*/ 1330 w 2813"/>
                <a:gd name="T13" fmla="*/ 1421 h 1435"/>
                <a:gd name="T14" fmla="*/ 1475 w 2813"/>
                <a:gd name="T15" fmla="*/ 1435 h 1435"/>
                <a:gd name="T16" fmla="*/ 1612 w 2813"/>
                <a:gd name="T17" fmla="*/ 1415 h 1435"/>
                <a:gd name="T18" fmla="*/ 1781 w 2813"/>
                <a:gd name="T19" fmla="*/ 1325 h 1435"/>
                <a:gd name="T20" fmla="*/ 1961 w 2813"/>
                <a:gd name="T21" fmla="*/ 1187 h 1435"/>
                <a:gd name="T22" fmla="*/ 2219 w 2813"/>
                <a:gd name="T23" fmla="*/ 923 h 1435"/>
                <a:gd name="T24" fmla="*/ 2441 w 2813"/>
                <a:gd name="T25" fmla="*/ 635 h 1435"/>
                <a:gd name="T26" fmla="*/ 2669 w 2813"/>
                <a:gd name="T27" fmla="*/ 281 h 1435"/>
                <a:gd name="T28" fmla="*/ 2813 w 2813"/>
                <a:gd name="T29" fmla="*/ 0 h 1435"/>
                <a:gd name="connsiteX0" fmla="*/ 0 w 10000"/>
                <a:gd name="connsiteY0" fmla="*/ 70 h 10000"/>
                <a:gd name="connsiteX1" fmla="*/ 946 w 10000"/>
                <a:gd name="connsiteY1" fmla="*/ 3463 h 10000"/>
                <a:gd name="connsiteX2" fmla="*/ 1788 w 10000"/>
                <a:gd name="connsiteY2" fmla="*/ 5763 h 10000"/>
                <a:gd name="connsiteX3" fmla="*/ 2524 w 10000"/>
                <a:gd name="connsiteY3" fmla="*/ 7296 h 10000"/>
                <a:gd name="connsiteX4" fmla="*/ 3256 w 10000"/>
                <a:gd name="connsiteY4" fmla="*/ 8467 h 10000"/>
                <a:gd name="connsiteX5" fmla="*/ 4027 w 10000"/>
                <a:gd name="connsiteY5" fmla="*/ 9501 h 10000"/>
                <a:gd name="connsiteX6" fmla="*/ 4728 w 10000"/>
                <a:gd name="connsiteY6" fmla="*/ 9902 h 10000"/>
                <a:gd name="connsiteX7" fmla="*/ 5244 w 10000"/>
                <a:gd name="connsiteY7" fmla="*/ 10000 h 10000"/>
                <a:gd name="connsiteX8" fmla="*/ 5731 w 10000"/>
                <a:gd name="connsiteY8" fmla="*/ 9861 h 10000"/>
                <a:gd name="connsiteX9" fmla="*/ 6331 w 10000"/>
                <a:gd name="connsiteY9" fmla="*/ 9233 h 10000"/>
                <a:gd name="connsiteX10" fmla="*/ 6971 w 10000"/>
                <a:gd name="connsiteY10" fmla="*/ 8272 h 10000"/>
                <a:gd name="connsiteX11" fmla="*/ 7888 w 10000"/>
                <a:gd name="connsiteY11" fmla="*/ 6432 h 10000"/>
                <a:gd name="connsiteX12" fmla="*/ 8678 w 10000"/>
                <a:gd name="connsiteY12" fmla="*/ 4425 h 10000"/>
                <a:gd name="connsiteX13" fmla="*/ 9488 w 10000"/>
                <a:gd name="connsiteY13" fmla="*/ 1958 h 10000"/>
                <a:gd name="connsiteX14" fmla="*/ 10000 w 10000"/>
                <a:gd name="connsiteY14" fmla="*/ 0 h 10000"/>
                <a:gd name="connsiteX0" fmla="*/ 0 w 10000"/>
                <a:gd name="connsiteY0" fmla="*/ 70 h 10000"/>
                <a:gd name="connsiteX1" fmla="*/ 946 w 10000"/>
                <a:gd name="connsiteY1" fmla="*/ 3463 h 10000"/>
                <a:gd name="connsiteX2" fmla="*/ 1788 w 10000"/>
                <a:gd name="connsiteY2" fmla="*/ 5763 h 10000"/>
                <a:gd name="connsiteX3" fmla="*/ 2524 w 10000"/>
                <a:gd name="connsiteY3" fmla="*/ 7296 h 10000"/>
                <a:gd name="connsiteX4" fmla="*/ 3256 w 10000"/>
                <a:gd name="connsiteY4" fmla="*/ 8467 h 10000"/>
                <a:gd name="connsiteX5" fmla="*/ 4027 w 10000"/>
                <a:gd name="connsiteY5" fmla="*/ 9501 h 10000"/>
                <a:gd name="connsiteX6" fmla="*/ 4728 w 10000"/>
                <a:gd name="connsiteY6" fmla="*/ 9902 h 10000"/>
                <a:gd name="connsiteX7" fmla="*/ 5244 w 10000"/>
                <a:gd name="connsiteY7" fmla="*/ 10000 h 10000"/>
                <a:gd name="connsiteX8" fmla="*/ 5731 w 10000"/>
                <a:gd name="connsiteY8" fmla="*/ 9861 h 10000"/>
                <a:gd name="connsiteX9" fmla="*/ 6438 w 10000"/>
                <a:gd name="connsiteY9" fmla="*/ 9188 h 10000"/>
                <a:gd name="connsiteX10" fmla="*/ 6971 w 10000"/>
                <a:gd name="connsiteY10" fmla="*/ 8272 h 10000"/>
                <a:gd name="connsiteX11" fmla="*/ 7888 w 10000"/>
                <a:gd name="connsiteY11" fmla="*/ 6432 h 10000"/>
                <a:gd name="connsiteX12" fmla="*/ 8678 w 10000"/>
                <a:gd name="connsiteY12" fmla="*/ 4425 h 10000"/>
                <a:gd name="connsiteX13" fmla="*/ 9488 w 10000"/>
                <a:gd name="connsiteY13" fmla="*/ 1958 h 10000"/>
                <a:gd name="connsiteX14" fmla="*/ 10000 w 10000"/>
                <a:gd name="connsiteY14" fmla="*/ 0 h 10000"/>
                <a:gd name="connsiteX0" fmla="*/ 0 w 10000"/>
                <a:gd name="connsiteY0" fmla="*/ 70 h 10000"/>
                <a:gd name="connsiteX1" fmla="*/ 946 w 10000"/>
                <a:gd name="connsiteY1" fmla="*/ 3463 h 10000"/>
                <a:gd name="connsiteX2" fmla="*/ 1788 w 10000"/>
                <a:gd name="connsiteY2" fmla="*/ 5763 h 10000"/>
                <a:gd name="connsiteX3" fmla="*/ 2524 w 10000"/>
                <a:gd name="connsiteY3" fmla="*/ 7296 h 10000"/>
                <a:gd name="connsiteX4" fmla="*/ 3256 w 10000"/>
                <a:gd name="connsiteY4" fmla="*/ 8467 h 10000"/>
                <a:gd name="connsiteX5" fmla="*/ 4027 w 10000"/>
                <a:gd name="connsiteY5" fmla="*/ 9501 h 10000"/>
                <a:gd name="connsiteX6" fmla="*/ 4728 w 10000"/>
                <a:gd name="connsiteY6" fmla="*/ 9902 h 10000"/>
                <a:gd name="connsiteX7" fmla="*/ 5244 w 10000"/>
                <a:gd name="connsiteY7" fmla="*/ 10000 h 10000"/>
                <a:gd name="connsiteX8" fmla="*/ 5731 w 10000"/>
                <a:gd name="connsiteY8" fmla="*/ 9861 h 10000"/>
                <a:gd name="connsiteX9" fmla="*/ 6438 w 10000"/>
                <a:gd name="connsiteY9" fmla="*/ 9188 h 10000"/>
                <a:gd name="connsiteX10" fmla="*/ 7248 w 10000"/>
                <a:gd name="connsiteY10" fmla="*/ 7912 h 10000"/>
                <a:gd name="connsiteX11" fmla="*/ 7888 w 10000"/>
                <a:gd name="connsiteY11" fmla="*/ 6432 h 10000"/>
                <a:gd name="connsiteX12" fmla="*/ 8678 w 10000"/>
                <a:gd name="connsiteY12" fmla="*/ 4425 h 10000"/>
                <a:gd name="connsiteX13" fmla="*/ 9488 w 10000"/>
                <a:gd name="connsiteY13" fmla="*/ 1958 h 10000"/>
                <a:gd name="connsiteX14" fmla="*/ 10000 w 10000"/>
                <a:gd name="connsiteY1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00">
                  <a:moveTo>
                    <a:pt x="0" y="70"/>
                  </a:moveTo>
                  <a:lnTo>
                    <a:pt x="946" y="3463"/>
                  </a:lnTo>
                  <a:lnTo>
                    <a:pt x="1788" y="5763"/>
                  </a:lnTo>
                  <a:lnTo>
                    <a:pt x="2524" y="7296"/>
                  </a:lnTo>
                  <a:lnTo>
                    <a:pt x="3256" y="8467"/>
                  </a:lnTo>
                  <a:lnTo>
                    <a:pt x="4027" y="9501"/>
                  </a:lnTo>
                  <a:lnTo>
                    <a:pt x="4728" y="9902"/>
                  </a:lnTo>
                  <a:lnTo>
                    <a:pt x="5244" y="10000"/>
                  </a:lnTo>
                  <a:lnTo>
                    <a:pt x="5731" y="9861"/>
                  </a:lnTo>
                  <a:lnTo>
                    <a:pt x="6438" y="9188"/>
                  </a:lnTo>
                  <a:lnTo>
                    <a:pt x="7248" y="7912"/>
                  </a:lnTo>
                  <a:lnTo>
                    <a:pt x="7888" y="6432"/>
                  </a:lnTo>
                  <a:lnTo>
                    <a:pt x="8678" y="4425"/>
                  </a:lnTo>
                  <a:lnTo>
                    <a:pt x="9488" y="1958"/>
                  </a:lnTo>
                  <a:lnTo>
                    <a:pt x="10000" y="0"/>
                  </a:lnTo>
                </a:path>
              </a:pathLst>
            </a:custGeom>
            <a:noFill/>
            <a:ln w="25400">
              <a:solidFill>
                <a:srgbClr val="9966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373660" y="2381250"/>
              <a:ext cx="36636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000000"/>
                  </a:solidFill>
                </a:rPr>
                <a:t>high</a:t>
              </a:r>
              <a:endParaRPr lang="ko-KR" altLang="en-US" sz="1200" b="1" dirty="0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2324919" y="4695825"/>
              <a:ext cx="3484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000000"/>
                  </a:solidFill>
                </a:rPr>
                <a:t>low</a:t>
              </a:r>
              <a:endParaRPr lang="ko-KR" altLang="en-US" sz="1200" b="1" dirty="0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3189015" y="5124450"/>
              <a:ext cx="94324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1300" b="1" dirty="0" smtClean="0">
                  <a:solidFill>
                    <a:srgbClr val="000000"/>
                  </a:solidFill>
                </a:rPr>
                <a:t>Up-stream</a:t>
              </a:r>
              <a:endParaRPr lang="ko-KR" altLang="en-US" sz="1300" b="1" dirty="0"/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6677000" y="5121275"/>
              <a:ext cx="106365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1300" b="1" dirty="0" smtClean="0">
                  <a:solidFill>
                    <a:srgbClr val="000000"/>
                  </a:solidFill>
                </a:rPr>
                <a:t>Down-stream</a:t>
              </a:r>
              <a:endParaRPr lang="ko-KR" altLang="en-US" sz="1300" b="1" dirty="0"/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2779713" y="2491755"/>
              <a:ext cx="1839294" cy="2166763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6385917" y="2411785"/>
              <a:ext cx="1656333" cy="1878260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3795421" y="1769357"/>
              <a:ext cx="1990073" cy="520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3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Enhancement of 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3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high value-added</a:t>
              </a:r>
              <a:r>
                <a:rPr lang="ko-KR" altLang="en-US" sz="13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3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fields</a:t>
              </a:r>
              <a:endPara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5" name="AutoShape 34"/>
            <p:cNvCxnSpPr>
              <a:cxnSpLocks noChangeShapeType="1"/>
              <a:stCxn id="34" idx="2"/>
              <a:endCxn id="25" idx="7"/>
            </p:cNvCxnSpPr>
            <p:nvPr/>
          </p:nvCxnSpPr>
          <p:spPr bwMode="auto">
            <a:xfrm flipH="1">
              <a:off x="4349649" y="2289499"/>
              <a:ext cx="440809" cy="5195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직사각형 36"/>
            <p:cNvSpPr/>
            <p:nvPr/>
          </p:nvSpPr>
          <p:spPr>
            <a:xfrm>
              <a:off x="2687464" y="2987529"/>
              <a:ext cx="1162286" cy="5304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R&amp;D, </a:t>
              </a:r>
            </a:p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SW, Design,</a:t>
              </a:r>
            </a:p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Engineering</a:t>
              </a:r>
              <a:endParaRPr lang="ko-KR" altLang="en-US" sz="1200" b="1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129239" y="2771775"/>
              <a:ext cx="792088" cy="5400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Brand, Channel,</a:t>
              </a:r>
            </a:p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Solution</a:t>
              </a:r>
              <a:endParaRPr lang="ko-KR" altLang="en-US" sz="1200" b="1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6618709" y="3453569"/>
              <a:ext cx="858415" cy="5400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Logistics, A/S</a:t>
              </a:r>
              <a:endParaRPr lang="ko-KR" altLang="en-US" sz="1200" b="1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434730" y="3766939"/>
              <a:ext cx="1085577" cy="5231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Core Component, Material</a:t>
              </a:r>
              <a:endParaRPr lang="ko-KR" altLang="en-US" sz="1200" b="1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854575" y="4365625"/>
              <a:ext cx="1214760" cy="5857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General Part,</a:t>
              </a:r>
            </a:p>
            <a:p>
              <a:pPr algn="ctr"/>
              <a:r>
                <a:rPr lang="en-US" altLang="ko-KR" sz="1200" b="1" dirty="0" smtClean="0">
                  <a:solidFill>
                    <a:srgbClr val="0033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Assembly</a:t>
              </a:r>
              <a:endParaRPr lang="ko-KR" altLang="en-US" sz="1200" b="1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" name="그룹 27"/>
          <p:cNvGrpSpPr/>
          <p:nvPr/>
        </p:nvGrpSpPr>
        <p:grpSpPr>
          <a:xfrm>
            <a:off x="1082016" y="2132856"/>
            <a:ext cx="7018376" cy="377205"/>
            <a:chOff x="1318147" y="2780928"/>
            <a:chExt cx="6416152" cy="457572"/>
          </a:xfrm>
        </p:grpSpPr>
        <p:grpSp>
          <p:nvGrpSpPr>
            <p:cNvPr id="48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50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51" name="그림 50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49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1339372" y="2132856"/>
            <a:ext cx="6617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Smile Curve With Going up of Up and Down-stream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 txBox="1">
            <a:spLocks noChangeArrowheads="1"/>
          </p:cNvSpPr>
          <p:nvPr/>
        </p:nvSpPr>
        <p:spPr bwMode="auto">
          <a:xfrm>
            <a:off x="126554" y="82724"/>
            <a:ext cx="724762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Upgrading Korea’s ICT manufacturing</a:t>
            </a:r>
            <a:endParaRPr lang="en-US" altLang="ko-KR" sz="3000" b="1" spc="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254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모서리가 둥근 직사각형 39"/>
          <p:cNvSpPr/>
          <p:nvPr/>
        </p:nvSpPr>
        <p:spPr bwMode="auto">
          <a:xfrm>
            <a:off x="698302" y="2689156"/>
            <a:ext cx="7790184" cy="4118044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36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31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 bwMode="auto">
          <a:xfrm>
            <a:off x="126554" y="82724"/>
            <a:ext cx="8228535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0" dirty="0" smtClean="0">
                <a:latin typeface="Arial" pitchFamily="34" charset="0"/>
              </a:rPr>
              <a:t>Supporting firms through Innovation Center</a:t>
            </a:r>
            <a:endParaRPr lang="en-US" altLang="ko-KR" sz="3000" b="1" spc="0" dirty="0">
              <a:latin typeface="Arial" pitchFamily="34" charset="0"/>
            </a:endParaRPr>
          </a:p>
        </p:txBody>
      </p:sp>
      <p:sp>
        <p:nvSpPr>
          <p:cNvPr id="24" name="Text Box 197"/>
          <p:cNvSpPr txBox="1">
            <a:spLocks noChangeArrowheads="1"/>
          </p:cNvSpPr>
          <p:nvPr/>
        </p:nvSpPr>
        <p:spPr bwMode="auto">
          <a:xfrm>
            <a:off x="855740" y="1277193"/>
            <a:ext cx="82882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‘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Innovation centers’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planned for Korea’s creative economy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,  expected </a:t>
            </a:r>
          </a:p>
          <a:p>
            <a:r>
              <a:rPr lang="en-US" altLang="ko-KR" sz="2100" b="1" dirty="0"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to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drive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by conglomerates and small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firms/start-ups 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87698" y="13522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1259632" y="2919675"/>
            <a:ext cx="5588049" cy="3948568"/>
            <a:chOff x="1835696" y="1926358"/>
            <a:chExt cx="5804073" cy="4812595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6684" y="2025671"/>
              <a:ext cx="5011429" cy="4464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타원 13"/>
            <p:cNvSpPr/>
            <p:nvPr/>
          </p:nvSpPr>
          <p:spPr>
            <a:xfrm>
              <a:off x="7195145" y="1926358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타원 14"/>
            <p:cNvSpPr/>
            <p:nvPr/>
          </p:nvSpPr>
          <p:spPr>
            <a:xfrm>
              <a:off x="7195145" y="2530996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7207721" y="3078485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7198196" y="3620642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1883321" y="1973983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1835696" y="3078486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1835696" y="3645025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1835696" y="4162798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1835696" y="4729337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타원 22"/>
            <p:cNvSpPr/>
            <p:nvPr/>
          </p:nvSpPr>
          <p:spPr>
            <a:xfrm>
              <a:off x="4932040" y="6259281"/>
              <a:ext cx="432048" cy="4796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rgbClr val="FF0000"/>
                  </a:solidFill>
                  <a:sym typeface="Wingdings 2"/>
                </a:rPr>
                <a:t>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타원 24"/>
          <p:cNvSpPr/>
          <p:nvPr/>
        </p:nvSpPr>
        <p:spPr>
          <a:xfrm>
            <a:off x="6345535" y="6188546"/>
            <a:ext cx="2362548" cy="36815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  <a:sym typeface="Wingdings 2"/>
              </a:rPr>
              <a:t></a:t>
            </a:r>
            <a:r>
              <a:rPr lang="en-US" altLang="ko-KR" sz="1600" b="1" dirty="0" smtClean="0">
                <a:solidFill>
                  <a:srgbClr val="FF0000"/>
                </a:solidFill>
                <a:sym typeface="Wingdings 2"/>
              </a:rPr>
              <a:t>: ICT-related sector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28" name="Picture 7" descr="C:\Users\KIET\Pictures\BL\블릿19_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101127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197"/>
          <p:cNvSpPr txBox="1">
            <a:spLocks noChangeArrowheads="1"/>
          </p:cNvSpPr>
          <p:nvPr/>
        </p:nvSpPr>
        <p:spPr bwMode="auto">
          <a:xfrm>
            <a:off x="806414" y="899195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500" dirty="0" smtClean="0">
                <a:latin typeface="Calibri" panose="020F0502020204030204" pitchFamily="34" charset="0"/>
              </a:rPr>
              <a:t>Leading the innovation of the whole manufacturing by ICT 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sp>
        <p:nvSpPr>
          <p:cNvPr id="31" name="Text Box 197"/>
          <p:cNvSpPr txBox="1">
            <a:spLocks noChangeArrowheads="1"/>
          </p:cNvSpPr>
          <p:nvPr/>
        </p:nvSpPr>
        <p:spPr bwMode="auto">
          <a:xfrm>
            <a:off x="865265" y="1917298"/>
            <a:ext cx="8278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1700" b="1" dirty="0" smtClean="0">
                <a:solidFill>
                  <a:srgbClr val="0000FF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M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ore than half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of new selected centers, corresponding to ICT industry 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797223" y="1992357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33" name="그룹 27"/>
          <p:cNvGrpSpPr/>
          <p:nvPr/>
        </p:nvGrpSpPr>
        <p:grpSpPr>
          <a:xfrm>
            <a:off x="1073494" y="2501280"/>
            <a:ext cx="6973940" cy="377205"/>
            <a:chOff x="1318147" y="2780928"/>
            <a:chExt cx="6416152" cy="457572"/>
          </a:xfrm>
        </p:grpSpPr>
        <p:grpSp>
          <p:nvGrpSpPr>
            <p:cNvPr id="34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37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38" name="그림 37" descr="포스코_10.png"/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35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1273700" y="2529855"/>
            <a:ext cx="6629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New Selected Innovation Centers in Korea for Innovation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425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34"/>
          <p:cNvSpPr/>
          <p:nvPr/>
        </p:nvSpPr>
        <p:spPr bwMode="auto">
          <a:xfrm>
            <a:off x="698302" y="3706006"/>
            <a:ext cx="7790184" cy="2518730"/>
          </a:xfrm>
          <a:prstGeom prst="roundRect">
            <a:avLst>
              <a:gd name="adj" fmla="val 1235"/>
            </a:avLst>
          </a:prstGeom>
          <a:solidFill>
            <a:schemeClr val="bg1">
              <a:lumMod val="9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ysClr val="window" lastClr="FFFFFF">
                    <a:lumMod val="50000"/>
                  </a:sysClr>
                </a:gs>
              </a:gsLst>
              <a:lin ang="16200000" scaled="1"/>
              <a:tileRect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굴림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굴림" charset="-127"/>
              <a:cs typeface="+mn-cs"/>
            </a:endParaRPr>
          </a:p>
        </p:txBody>
      </p:sp>
      <p:sp>
        <p:nvSpPr>
          <p:cNvPr id="36" name="Rectangle 6"/>
          <p:cNvSpPr txBox="1">
            <a:spLocks noGrp="1" noChangeArrowheads="1"/>
          </p:cNvSpPr>
          <p:nvPr/>
        </p:nvSpPr>
        <p:spPr bwMode="gray">
          <a:xfrm>
            <a:off x="8488486" y="6545263"/>
            <a:ext cx="9080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>
              <a:spcBef>
                <a:spcPct val="0"/>
              </a:spcBef>
            </a:pPr>
            <a:fld id="{1E83537C-168B-48E0-A7B8-1AE1965D7C96}" type="slidenum">
              <a:rPr lang="ko-KR" altLang="en-US" sz="1400" i="1">
                <a:solidFill>
                  <a:prstClr val="black"/>
                </a:solidFill>
                <a:latin typeface="Trebuchet MS" pitchFamily="34" charset="0"/>
                <a:ea typeface="산돌고딕B" pitchFamily="18" charset="-127"/>
              </a:rPr>
              <a:pPr algn="ctr" latinLnBrk="0">
                <a:spcBef>
                  <a:spcPct val="0"/>
                </a:spcBef>
              </a:pPr>
              <a:t>32</a:t>
            </a:fld>
            <a:endParaRPr lang="en-US" altLang="ko-KR" sz="1100" i="1">
              <a:solidFill>
                <a:srgbClr val="5F5F5F"/>
              </a:solidFill>
              <a:latin typeface="Trebuchet MS" pitchFamily="34" charset="0"/>
              <a:ea typeface="산돌고딕B" pitchFamily="18" charset="-127"/>
            </a:endParaRP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 bwMode="auto">
          <a:xfrm>
            <a:off x="126554" y="82724"/>
            <a:ext cx="8667886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tx2">
                  <a:lumMod val="50000"/>
                </a:schemeClr>
              </a:contourClr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3200" spc="-5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altLang="ko-KR" sz="3000" b="1" spc="-150" dirty="0" smtClean="0">
                <a:latin typeface="Arial" pitchFamily="34" charset="0"/>
              </a:rPr>
              <a:t>Advancing the Industrial cooperation with ASEAN</a:t>
            </a:r>
            <a:endParaRPr lang="en-US" altLang="ko-KR" sz="3000" b="1" spc="-150" dirty="0">
              <a:latin typeface="Arial" pitchFamily="34" charset="0"/>
            </a:endParaRPr>
          </a:p>
        </p:txBody>
      </p:sp>
      <p:sp>
        <p:nvSpPr>
          <p:cNvPr id="24" name="Text Box 197"/>
          <p:cNvSpPr txBox="1">
            <a:spLocks noChangeArrowheads="1"/>
          </p:cNvSpPr>
          <p:nvPr/>
        </p:nvSpPr>
        <p:spPr bwMode="auto">
          <a:xfrm>
            <a:off x="855740" y="1277193"/>
            <a:ext cx="774870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Effective allocation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of up-stream and down-stream in China and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ASEAN countries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- to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contribute to development of ASEAN ICT industries 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6" name="Picture 7" descr="C:\Users\KIET\Pictures\BL\블릿19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1011273"/>
            <a:ext cx="260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787698" y="1352252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28" name="Text Box 197"/>
          <p:cNvSpPr txBox="1">
            <a:spLocks noChangeArrowheads="1"/>
          </p:cNvSpPr>
          <p:nvPr/>
        </p:nvSpPr>
        <p:spPr bwMode="auto">
          <a:xfrm>
            <a:off x="806414" y="899195"/>
            <a:ext cx="8040847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254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>
              <a:spcBef>
                <a:spcPts val="600"/>
              </a:spcBef>
              <a:defRPr sz="2200" b="1"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2500" dirty="0" smtClean="0">
                <a:latin typeface="Calibri" panose="020F0502020204030204" pitchFamily="34" charset="0"/>
              </a:rPr>
              <a:t>Building of partnership between </a:t>
            </a:r>
            <a:r>
              <a:rPr lang="en-US" altLang="ko-KR" sz="2500" dirty="0" smtClean="0">
                <a:latin typeface="Calibri" panose="020F0502020204030204" pitchFamily="34" charset="0"/>
              </a:rPr>
              <a:t>Korea-China-ASEAN  </a:t>
            </a:r>
            <a:endParaRPr lang="ko-KR" altLang="en-US" sz="2500" dirty="0">
              <a:latin typeface="Calibri" panose="020F0502020204030204" pitchFamily="34" charset="0"/>
            </a:endParaRPr>
          </a:p>
        </p:txBody>
      </p:sp>
      <p:sp>
        <p:nvSpPr>
          <p:cNvPr id="30" name="Text Box 197"/>
          <p:cNvSpPr txBox="1">
            <a:spLocks noChangeArrowheads="1"/>
          </p:cNvSpPr>
          <p:nvPr/>
        </p:nvSpPr>
        <p:spPr bwMode="auto">
          <a:xfrm>
            <a:off x="857526" y="2230854"/>
            <a:ext cx="774870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Bilateral cooperation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of technologies and human resources in the </a:t>
            </a:r>
          </a:p>
          <a:p>
            <a:r>
              <a:rPr lang="en-US" altLang="ko-KR" sz="2100" b="1" dirty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ICT</a:t>
            </a:r>
            <a:r>
              <a:rPr lang="ko-KR" altLang="en-US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  <a:ea typeface="HY견고딕" pitchFamily="18" charset="-127"/>
                <a:cs typeface="Arial" pitchFamily="34" charset="0"/>
              </a:rPr>
              <a:t>industry</a:t>
            </a:r>
            <a:r>
              <a:rPr lang="en-US" altLang="ko-KR" sz="21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endParaRPr lang="en-US" altLang="ko-KR" sz="2100" b="1" dirty="0" smtClean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r>
              <a:rPr lang="en-US" altLang="ko-KR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- to co-evolve each other to</a:t>
            </a:r>
            <a:r>
              <a:rPr lang="en-US" altLang="ko-KR" sz="2100" b="1" dirty="0" smtClean="0">
                <a:latin typeface="Calibri" panose="020F0502020204030204" pitchFamily="34" charset="0"/>
              </a:rPr>
              <a:t> be a successful partner </a:t>
            </a:r>
            <a:endParaRPr lang="en-US" altLang="ko-KR" sz="2100" b="1" dirty="0" smtClean="0">
              <a:latin typeface="Calibri" panose="020F0502020204030204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789484" y="2296388"/>
            <a:ext cx="168275" cy="2460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grpSp>
        <p:nvGrpSpPr>
          <p:cNvPr id="37" name="그룹 27"/>
          <p:cNvGrpSpPr/>
          <p:nvPr/>
        </p:nvGrpSpPr>
        <p:grpSpPr>
          <a:xfrm>
            <a:off x="938000" y="3517404"/>
            <a:ext cx="7306408" cy="377205"/>
            <a:chOff x="1318147" y="2780928"/>
            <a:chExt cx="6416152" cy="457572"/>
          </a:xfrm>
        </p:grpSpPr>
        <p:grpSp>
          <p:nvGrpSpPr>
            <p:cNvPr id="38" name="그룹 28"/>
            <p:cNvGrpSpPr/>
            <p:nvPr/>
          </p:nvGrpSpPr>
          <p:grpSpPr>
            <a:xfrm>
              <a:off x="1318147" y="2780928"/>
              <a:ext cx="6416152" cy="457572"/>
              <a:chOff x="2156348" y="1798216"/>
              <a:chExt cx="2168002" cy="499306"/>
            </a:xfrm>
          </p:grpSpPr>
          <p:sp>
            <p:nvSpPr>
              <p:cNvPr id="40" name="Rectangle 9"/>
              <p:cNvSpPr>
                <a:spLocks noChangeArrowheads="1"/>
              </p:cNvSpPr>
              <p:nvPr/>
            </p:nvSpPr>
            <p:spPr bwMode="auto">
              <a:xfrm>
                <a:off x="2156348" y="1798216"/>
                <a:ext cx="2168002" cy="499306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18D"/>
                  </a:gs>
                  <a:gs pos="50000">
                    <a:srgbClr val="0C50A1"/>
                  </a:gs>
                  <a:gs pos="100000">
                    <a:srgbClr val="1859A6"/>
                  </a:gs>
                </a:gsLst>
                <a:lin ang="16200000" scaled="1"/>
                <a:tileRect/>
              </a:gradFill>
              <a:ln w="1905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8100" h="38100"/>
              </a:sp3d>
            </p:spPr>
            <p:txBody>
              <a:bodyPr wrap="square" lIns="0" tIns="0" rIns="0" bIns="0" anchor="ctr">
                <a:noAutofit/>
                <a:sp3d contourW="25400">
                  <a:bevelT w="0" h="25400"/>
                  <a:contourClr>
                    <a:schemeClr val="tx2">
                      <a:lumMod val="50000"/>
                    </a:schemeClr>
                  </a:contourClr>
                </a:sp3d>
              </a:bodyPr>
              <a:lstStyle/>
              <a:p>
                <a:pPr algn="ctr" defTabSz="895350">
                  <a:lnSpc>
                    <a:spcPct val="90000"/>
                  </a:lnSpc>
                  <a:buSzPct val="120000"/>
                  <a:defRPr/>
                </a:pPr>
                <a:endParaRPr kumimoji="1" lang="en-US" altLang="ko-KR" sz="13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굴림체" pitchFamily="49" charset="-127"/>
                  <a:cs typeface="Tahoma" pitchFamily="34" charset="0"/>
                </a:endParaRPr>
              </a:p>
            </p:txBody>
          </p:sp>
          <p:pic>
            <p:nvPicPr>
              <p:cNvPr id="41" name="그림 40" descr="포스코_10.png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>
                <a:off x="2161536" y="1814211"/>
                <a:ext cx="899630" cy="462524"/>
              </a:xfrm>
              <a:prstGeom prst="rect">
                <a:avLst/>
              </a:prstGeom>
            </p:spPr>
          </p:pic>
        </p:grpSp>
        <p:sp>
          <p:nvSpPr>
            <p:cNvPr id="39" name="AutoShape 47"/>
            <p:cNvSpPr>
              <a:spLocks noChangeArrowheads="1"/>
            </p:cNvSpPr>
            <p:nvPr/>
          </p:nvSpPr>
          <p:spPr bwMode="auto">
            <a:xfrm>
              <a:off x="4544308" y="2863969"/>
              <a:ext cx="54" cy="276999"/>
            </a:xfrm>
            <a:prstGeom prst="rect">
              <a:avLst/>
            </a:prstGeom>
            <a:noFill/>
            <a:ln w="19050" algn="ctr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31750">
                <a:bevelT w="0" h="25400"/>
                <a:contourClr>
                  <a:schemeClr val="tx2">
                    <a:lumMod val="50000"/>
                  </a:schemeClr>
                </a:contourClr>
              </a:sp3d>
            </a:bodyPr>
            <a:lstStyle/>
            <a:p>
              <a:pPr algn="ctr" defTabSz="1042988" latinLnBrk="0">
                <a:buClr>
                  <a:srgbClr val="161645"/>
                </a:buClr>
                <a:buSzPts val="1200"/>
                <a:defRPr/>
              </a:pPr>
              <a:endParaRPr lang="en-US" altLang="ko-KR" b="1" dirty="0"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1339372" y="3517404"/>
            <a:ext cx="6617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Cooperation and Co-evolution in ICT Manufacturing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Group 2"/>
          <p:cNvGrpSpPr>
            <a:grpSpLocks/>
          </p:cNvGrpSpPr>
          <p:nvPr/>
        </p:nvGrpSpPr>
        <p:grpSpPr bwMode="auto">
          <a:xfrm>
            <a:off x="1057275" y="4373689"/>
            <a:ext cx="6779468" cy="1417815"/>
            <a:chOff x="624" y="1152"/>
            <a:chExt cx="4080" cy="72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chemeClr val="accent2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44" name="Group 4"/>
            <p:cNvGrpSpPr>
              <a:grpSpLocks/>
            </p:cNvGrpSpPr>
            <p:nvPr/>
          </p:nvGrpSpPr>
          <p:grpSpPr bwMode="auto">
            <a:xfrm>
              <a:off x="1292" y="1296"/>
              <a:ext cx="623" cy="96"/>
              <a:chOff x="2003" y="3439"/>
              <a:chExt cx="468" cy="244"/>
            </a:xfrm>
          </p:grpSpPr>
          <p:sp>
            <p:nvSpPr>
              <p:cNvPr id="58" name="Oval 5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9" name="Rectangle 6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60" name="Oval 7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61" name="Oval 8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5" name="Rectangle 9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46" name="Group 10"/>
            <p:cNvGrpSpPr>
              <a:grpSpLocks/>
            </p:cNvGrpSpPr>
            <p:nvPr/>
          </p:nvGrpSpPr>
          <p:grpSpPr bwMode="auto">
            <a:xfrm>
              <a:off x="2444" y="1296"/>
              <a:ext cx="623" cy="96"/>
              <a:chOff x="2003" y="3439"/>
              <a:chExt cx="468" cy="244"/>
            </a:xfrm>
          </p:grpSpPr>
          <p:sp>
            <p:nvSpPr>
              <p:cNvPr id="54" name="Oval 11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5" name="Rectangle 12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6" name="Oval 13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7" name="Oval 14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7" name="Rectangle 15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chemeClr val="accent2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48" name="Group 16"/>
            <p:cNvGrpSpPr>
              <a:grpSpLocks/>
            </p:cNvGrpSpPr>
            <p:nvPr/>
          </p:nvGrpSpPr>
          <p:grpSpPr bwMode="auto">
            <a:xfrm>
              <a:off x="3605" y="1296"/>
              <a:ext cx="817" cy="96"/>
              <a:chOff x="2003" y="3439"/>
              <a:chExt cx="468" cy="244"/>
            </a:xfrm>
          </p:grpSpPr>
          <p:sp>
            <p:nvSpPr>
              <p:cNvPr id="50" name="Oval 17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1" name="Rectangle 18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2" name="Oval 19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3" name="Oval 20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9" name="Rectangle 21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62" name="AutoShape 22"/>
          <p:cNvSpPr>
            <a:spLocks noChangeArrowheads="1"/>
          </p:cNvSpPr>
          <p:nvPr/>
        </p:nvSpPr>
        <p:spPr bwMode="white">
          <a:xfrm>
            <a:off x="880542" y="4783435"/>
            <a:ext cx="1656184" cy="619363"/>
          </a:xfrm>
          <a:prstGeom prst="roundRect">
            <a:avLst>
              <a:gd name="adj" fmla="val 27075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</a:rPr>
              <a:t>New Industrial Paradigm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63" name="AutoShape 23"/>
          <p:cNvSpPr>
            <a:spLocks noChangeArrowheads="1"/>
          </p:cNvSpPr>
          <p:nvPr/>
        </p:nvSpPr>
        <p:spPr bwMode="white">
          <a:xfrm>
            <a:off x="2929533" y="4640966"/>
            <a:ext cx="1430041" cy="802958"/>
          </a:xfrm>
          <a:prstGeom prst="roundRect">
            <a:avLst>
              <a:gd name="adj" fmla="val 14237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</a:rPr>
              <a:t>Improvement of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</a:rPr>
              <a:t>Global Value Chain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</a:rPr>
              <a:t> 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64" name="AutoShape 24"/>
          <p:cNvSpPr>
            <a:spLocks noChangeArrowheads="1"/>
          </p:cNvSpPr>
          <p:nvPr/>
        </p:nvSpPr>
        <p:spPr bwMode="white">
          <a:xfrm>
            <a:off x="4725863" y="4556432"/>
            <a:ext cx="1560421" cy="802958"/>
          </a:xfrm>
          <a:prstGeom prst="roundRect">
            <a:avLst>
              <a:gd name="adj" fmla="val 13946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dirty="0" smtClean="0">
                <a:solidFill>
                  <a:schemeClr val="bg1"/>
                </a:solidFill>
                <a:latin typeface="+mn-ea"/>
              </a:rPr>
              <a:t>Cooperation among Korea-China-ASEAN 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65" name="AutoShape 25"/>
          <p:cNvSpPr>
            <a:spLocks noChangeArrowheads="1"/>
          </p:cNvSpPr>
          <p:nvPr/>
        </p:nvSpPr>
        <p:spPr bwMode="white">
          <a:xfrm>
            <a:off x="6654750" y="4578228"/>
            <a:ext cx="1441450" cy="817245"/>
          </a:xfrm>
          <a:prstGeom prst="roundRect">
            <a:avLst>
              <a:gd name="adj" fmla="val 17905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</a:rPr>
              <a:t>Co-evolution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</a:rPr>
              <a:t>of ICT Industry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05894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7910"/>
          </a:xfrm>
          <a:prstGeom prst="rect">
            <a:avLst/>
          </a:prstGeom>
        </p:spPr>
      </p:pic>
      <p:sp>
        <p:nvSpPr>
          <p:cNvPr id="4" name="AutoShape 18"/>
          <p:cNvSpPr>
            <a:spLocks noChangeArrowheads="1"/>
          </p:cNvSpPr>
          <p:nvPr/>
        </p:nvSpPr>
        <p:spPr bwMode="auto">
          <a:xfrm>
            <a:off x="2498975" y="2537028"/>
            <a:ext cx="4346062" cy="1107996"/>
          </a:xfrm>
          <a:prstGeom prst="rect">
            <a:avLst/>
          </a:prstGeom>
          <a:noFill/>
        </p:spPr>
        <p:txBody>
          <a:bodyPr wrap="none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contourW="19050" prstMaterial="softEdge">
              <a:bevelT w="27940" h="1270" prst="artDeco"/>
              <a:contourClr>
                <a:schemeClr val="tx1"/>
              </a:contourClr>
            </a:sp3d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6600" b="1" kern="0" spc="-150" dirty="0" smtClean="0">
                <a:ln>
                  <a:prstDash val="solid"/>
                </a:ln>
                <a:gradFill>
                  <a:gsLst>
                    <a:gs pos="41683">
                      <a:schemeClr val="bg1">
                        <a:lumMod val="95000"/>
                      </a:schemeClr>
                    </a:gs>
                    <a:gs pos="21000">
                      <a:srgbClr val="FFFFFF"/>
                    </a:gs>
                    <a:gs pos="100000">
                      <a:srgbClr val="FFFFFF"/>
                    </a:gs>
                    <a:gs pos="80000">
                      <a:schemeClr val="bg1"/>
                    </a:gs>
                    <a:gs pos="7083">
                      <a:srgbClr val="FFFFFF"/>
                    </a:gs>
                    <a:gs pos="5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>
                  <a:outerShdw blurRad="50800" dist="38100" dir="2400000" algn="t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굴림" charset="-127"/>
                <a:cs typeface="Arial" pitchFamily="34" charset="0"/>
              </a:rPr>
              <a:t>Thank you !!</a:t>
            </a:r>
            <a:endParaRPr kumimoji="0" lang="en-US" altLang="ko-KR" sz="6600" b="1" kern="0" spc="-150" dirty="0">
              <a:ln>
                <a:prstDash val="solid"/>
              </a:ln>
              <a:gradFill>
                <a:gsLst>
                  <a:gs pos="41683">
                    <a:schemeClr val="bg1">
                      <a:lumMod val="95000"/>
                    </a:schemeClr>
                  </a:gs>
                  <a:gs pos="21000">
                    <a:srgbClr val="FFFFFF"/>
                  </a:gs>
                  <a:gs pos="100000">
                    <a:srgbClr val="FFFFFF"/>
                  </a:gs>
                  <a:gs pos="80000">
                    <a:schemeClr val="bg1"/>
                  </a:gs>
                  <a:gs pos="7083">
                    <a:srgbClr val="FFFFFF"/>
                  </a:gs>
                  <a:gs pos="58000">
                    <a:schemeClr val="bg1">
                      <a:lumMod val="65000"/>
                    </a:schemeClr>
                  </a:gs>
                </a:gsLst>
                <a:lin ang="5400000" scaled="0"/>
              </a:gradFill>
              <a:effectLst>
                <a:outerShdw blurRad="50800" dist="38100" dir="2400000" algn="t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ea typeface="굴림" charset="-127"/>
              <a:cs typeface="Arial" pitchFamily="34" charset="0"/>
            </a:endParaRPr>
          </a:p>
        </p:txBody>
      </p:sp>
      <p:pic>
        <p:nvPicPr>
          <p:cNvPr id="8" name="Picture 2" descr="C:\Users\KIET\Desktop\영문로고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9649" y="6420199"/>
            <a:ext cx="2483428" cy="337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899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29261</TotalTime>
  <Words>2454</Words>
  <Application>Microsoft Office PowerPoint</Application>
  <PresentationFormat>화면 슬라이드 쇼(4:3)</PresentationFormat>
  <Paragraphs>589</Paragraphs>
  <Slides>33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33</vt:i4>
      </vt:variant>
    </vt:vector>
  </HeadingPairs>
  <TitlesOfParts>
    <vt:vector size="36" baseType="lpstr">
      <vt:lpstr>1_Office 테마</vt:lpstr>
      <vt:lpstr>2_Office 테마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ptline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스마트워크 활성화를 위한  정보보호 권고 해설서</dc:title>
  <dc:creator>ptlineE</dc:creator>
  <cp:lastModifiedBy>KIET</cp:lastModifiedBy>
  <cp:revision>1483</cp:revision>
  <cp:lastPrinted>2013-10-28T11:59:37Z</cp:lastPrinted>
  <dcterms:created xsi:type="dcterms:W3CDTF">2011-10-31T05:25:51Z</dcterms:created>
  <dcterms:modified xsi:type="dcterms:W3CDTF">2014-10-20T12:46:25Z</dcterms:modified>
</cp:coreProperties>
</file>