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C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1" autoAdjust="0"/>
  </p:normalViewPr>
  <p:slideViewPr>
    <p:cSldViewPr showGuides="1">
      <p:cViewPr varScale="1">
        <p:scale>
          <a:sx n="99" d="100"/>
          <a:sy n="99" d="100"/>
        </p:scale>
        <p:origin x="-2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68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5A10E-5588-45A3-BC56-86E15C4AA348}" type="datetimeFigureOut">
              <a:rPr lang="ko-KR" altLang="en-US" smtClean="0"/>
              <a:pPr/>
              <a:t>2009-05-13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98E80-58F4-46E2-AB07-B6A552CE17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ko-KR" b="1" spc="-1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In order to make Algerian industrial parks (zones) more efficient and effective</a:t>
            </a:r>
            <a:r>
              <a:rPr lang="en-US" altLang="ko-KR" spc="-100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pc="-100" dirty="0">
                <a:latin typeface="HY헤드라인M" pitchFamily="18" charset="-127"/>
                <a:ea typeface="HY헤드라인M" pitchFamily="18" charset="-127"/>
              </a:rPr>
            </a:br>
            <a:endParaRPr lang="ko-KR" altLang="en-US" spc="-1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643074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May 26th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2009</a:t>
            </a:r>
          </a:p>
          <a:p>
            <a:endParaRPr lang="en-US" altLang="ko-KR" dirty="0">
              <a:solidFill>
                <a:schemeClr val="accent1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5800" dirty="0" err="1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DoHoon</a:t>
            </a:r>
            <a:r>
              <a:rPr lang="en-US" altLang="ko-KR" sz="5800" dirty="0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5800" dirty="0" smtClean="0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KIM</a:t>
            </a:r>
            <a:endParaRPr lang="en-US" altLang="ko-KR" dirty="0">
              <a:solidFill>
                <a:schemeClr val="accent1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3600" spc="-100" dirty="0">
                <a:solidFill>
                  <a:schemeClr val="accent1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Korea Institute for Industrial Economics and Trade (KIET)</a:t>
            </a:r>
          </a:p>
          <a:p>
            <a:endParaRPr lang="ko-KR" altLang="en-US" dirty="0">
              <a:solidFill>
                <a:schemeClr val="accent1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 descr="kiet영문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6072206"/>
            <a:ext cx="2206752" cy="426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  <a:noFill/>
          <a:ln>
            <a:noFill/>
          </a:ln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endParaRPr lang="en-US" altLang="ko-KR" sz="4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buNone/>
            </a:pPr>
            <a:r>
              <a:rPr lang="en-US" altLang="ko-KR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Background</a:t>
            </a:r>
          </a:p>
          <a:p>
            <a:pPr algn="ctr">
              <a:buNone/>
            </a:pPr>
            <a:endParaRPr lang="en-US" altLang="ko-KR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그림 9" descr="kiet영문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6072206"/>
            <a:ext cx="2206752" cy="426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868346"/>
          </a:xfrm>
        </p:spPr>
        <p:txBody>
          <a:bodyPr>
            <a:noAutofit/>
          </a:bodyPr>
          <a:lstStyle/>
          <a:p>
            <a:pPr algn="l"/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Consultation program on industrial development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서울헤드라인" pitchFamily="18" charset="-127"/>
              </a:rPr>
              <a:t>KIET has been conducting consultation to MIPI of Algeria on the subject of industrial development in Algeria since 2 and half years ago.</a:t>
            </a:r>
          </a:p>
          <a:p>
            <a:endParaRPr lang="en-US" altLang="ko-KR" sz="2000" dirty="0" smtClean="0">
              <a:latin typeface="HY헤드라인M" pitchFamily="18" charset="-127"/>
              <a:ea typeface="서울헤드라인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서울헤드라인" pitchFamily="18" charset="-127"/>
              </a:rPr>
              <a:t>This </a:t>
            </a:r>
            <a:r>
              <a:rPr lang="en-US" altLang="ko-KR" sz="2000" dirty="0">
                <a:latin typeface="HY헤드라인M" pitchFamily="18" charset="-127"/>
                <a:ea typeface="서울헤드라인" pitchFamily="18" charset="-127"/>
              </a:rPr>
              <a:t>year, the consultation program focuses on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서울헤드라인" pitchFamily="18" charset="-127"/>
              </a:rPr>
              <a:t>developing a better industrial partnership between two countries</a:t>
            </a:r>
            <a:r>
              <a:rPr lang="en-US" altLang="ko-KR" sz="2000" dirty="0" smtClean="0">
                <a:latin typeface="HY헤드라인M" pitchFamily="18" charset="-127"/>
                <a:ea typeface="서울헤드라인" pitchFamily="18" charset="-127"/>
              </a:rPr>
              <a:t>.</a:t>
            </a:r>
          </a:p>
          <a:p>
            <a:endParaRPr lang="en-US" altLang="ko-KR" sz="2000" dirty="0">
              <a:latin typeface="HY헤드라인M" pitchFamily="18" charset="-127"/>
              <a:ea typeface="서울헤드라인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서울헤드라인" pitchFamily="18" charset="-127"/>
              </a:rPr>
              <a:t>For this reason, </a:t>
            </a:r>
            <a:r>
              <a:rPr lang="en-US" altLang="ko-KR" sz="2000" dirty="0">
                <a:latin typeface="HY헤드라인M" pitchFamily="18" charset="-127"/>
                <a:ea typeface="서울헤드라인" pitchFamily="18" charset="-127"/>
              </a:rPr>
              <a:t>many Algerian experts (government officials and business representatives) </a:t>
            </a:r>
            <a:r>
              <a:rPr lang="en-US" altLang="ko-KR" sz="2000" dirty="0" smtClean="0">
                <a:latin typeface="HY헤드라인M" pitchFamily="18" charset="-127"/>
                <a:ea typeface="서울헤드라인" pitchFamily="18" charset="-127"/>
              </a:rPr>
              <a:t>have been actively participating </a:t>
            </a:r>
            <a:r>
              <a:rPr lang="en-US" altLang="ko-KR" sz="2000" dirty="0">
                <a:latin typeface="HY헤드라인M" pitchFamily="18" charset="-127"/>
                <a:ea typeface="서울헤드라인" pitchFamily="18" charset="-127"/>
              </a:rPr>
              <a:t>in the program not only as learners of information on Korean industries but also as providers of information on Algerian industries.</a:t>
            </a:r>
          </a:p>
          <a:p>
            <a:pPr>
              <a:buNone/>
            </a:pP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Continued</a:t>
            </a:r>
            <a:b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ko-KR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altLang="ko-KR" spc="-100" dirty="0" smtClean="0">
                <a:latin typeface="HY헤드라인M" pitchFamily="18" charset="-127"/>
                <a:ea typeface="HY헤드라인M" pitchFamily="18" charset="-127"/>
              </a:rPr>
              <a:t>The </a:t>
            </a:r>
            <a:r>
              <a:rPr lang="en-US" altLang="ko-KR" spc="-100" dirty="0">
                <a:latin typeface="HY헤드라인M" pitchFamily="18" charset="-127"/>
                <a:ea typeface="HY헤드라인M" pitchFamily="18" charset="-127"/>
              </a:rPr>
              <a:t>experts of the two sides have been working together in three areas</a:t>
            </a:r>
            <a:r>
              <a:rPr lang="en-US" altLang="ko-KR" spc="-100" dirty="0" smtClean="0">
                <a:latin typeface="HY헤드라인M" pitchFamily="18" charset="-127"/>
                <a:ea typeface="HY헤드라인M" pitchFamily="18" charset="-127"/>
              </a:rPr>
              <a:t>: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170000"/>
              </a:lnSpc>
            </a:pPr>
            <a:r>
              <a:rPr lang="en-US" altLang="ko-KR" sz="29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To </a:t>
            </a:r>
            <a:r>
              <a:rPr lang="en-US" altLang="ko-KR" sz="29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establish two pilot industrial parks in Annaba and Oran</a:t>
            </a:r>
          </a:p>
          <a:p>
            <a:pPr lvl="1">
              <a:lnSpc>
                <a:spcPct val="170000"/>
              </a:lnSpc>
            </a:pPr>
            <a:r>
              <a:rPr lang="en-US" altLang="ko-KR" sz="29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To </a:t>
            </a:r>
            <a:r>
              <a:rPr lang="en-US" altLang="ko-KR" sz="29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conduct investment road-shows in Korea by Algerian experts for two industrial sectors, namely textile and construction equipments</a:t>
            </a:r>
          </a:p>
          <a:p>
            <a:pPr lvl="1">
              <a:lnSpc>
                <a:spcPct val="170000"/>
              </a:lnSpc>
            </a:pPr>
            <a:r>
              <a:rPr lang="en-US" altLang="ko-KR" sz="29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To </a:t>
            </a:r>
            <a:r>
              <a:rPr lang="en-US" altLang="ko-KR" sz="29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conduct feasibility study on the proposed plan of "SED" in </a:t>
            </a:r>
            <a:r>
              <a:rPr lang="en-US" altLang="ko-KR" sz="29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electronics</a:t>
            </a:r>
          </a:p>
          <a:p>
            <a:pPr lvl="1"/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Continued</a:t>
            </a:r>
            <a:b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ko-KR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We think that we have been able to develop a kind of "</a:t>
            </a:r>
            <a:r>
              <a:rPr lang="en-US" altLang="ko-KR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colleagueship" between the experts of two sides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In July, Korean experts will come again in Algeria with a final consulting proposal for developing two pilot industrial parks to discuss with their Algerian counterparts.</a:t>
            </a:r>
          </a:p>
          <a:p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In 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September, Algerian experts will visit Korea for the purpose of conducting investment road-shows in collaboration with their Korean counterparts.</a:t>
            </a:r>
          </a:p>
          <a:p>
            <a:pPr>
              <a:buNone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Main purpose of this presentation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This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presentation intends to suggest some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recommendations </a:t>
            </a:r>
            <a:r>
              <a:rPr lang="en-US" altLang="ko-KR" sz="2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for developing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pilot industrial parks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in order to make them more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efficient and more effective than other industrial zones in Algeria, or at least as competitive as other industrial parks in competing countries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This is not our final conclusion and subject to further discussion, of course.</a:t>
            </a:r>
          </a:p>
          <a:p>
            <a:pPr>
              <a:buNone/>
            </a:pPr>
            <a:endParaRPr lang="ko-KR" altLang="en-US" sz="36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sz="4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buNone/>
            </a:pPr>
            <a:r>
              <a:rPr lang="en-US" altLang="ko-KR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Recommendation </a:t>
            </a:r>
            <a:r>
              <a:rPr lang="en-US" altLang="ko-KR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1 </a:t>
            </a:r>
          </a:p>
          <a:p>
            <a:pPr>
              <a:buNone/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To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establish a special public institution in Algeria which is similar to KICOX in Korea.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그림 5" descr="kiet영문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6072206"/>
            <a:ext cx="2206752" cy="4267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sz="3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What kind of services are provided in industrial parks (or zones) in Korea?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</a:b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757758"/>
          </a:xfr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Autofit/>
          </a:bodyPr>
          <a:lstStyle/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Providing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land to firms that want to invest into industrial parks : sellout or 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lease</a:t>
            </a:r>
          </a:p>
          <a:p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Providing various services including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: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marL="452438" lvl="1" indent="-196850">
              <a:lnSpc>
                <a:spcPct val="150000"/>
              </a:lnSpc>
            </a:pP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physical infrastructure (roads, electricity and </a:t>
            </a:r>
            <a:r>
              <a:rPr lang="en-US" altLang="ko-KR" sz="1600" spc="-100" dirty="0" err="1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gaz</a:t>
            </a: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telecommunication, water, sewage etc</a:t>
            </a: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452438" lvl="1" indent="-196850">
              <a:lnSpc>
                <a:spcPct val="150000"/>
              </a:lnSpc>
            </a:pP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administrative </a:t>
            </a: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assistance: single window service for various administrative procedures (registering, permissions, etc)</a:t>
            </a:r>
          </a:p>
          <a:p>
            <a:pPr marL="452438" lvl="1" indent="-196850">
              <a:lnSpc>
                <a:spcPct val="150000"/>
              </a:lnSpc>
            </a:pP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technical </a:t>
            </a: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assistance: experts' consultation, providing expensive hi-tech R&amp;D equipments </a:t>
            </a:r>
          </a:p>
          <a:p>
            <a:pPr marL="452438" lvl="1" indent="-196850">
              <a:lnSpc>
                <a:spcPct val="150000"/>
              </a:lnSpc>
            </a:pP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other </a:t>
            </a: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services: logistics (warehouses, transportation etc), commercial facilities (bank, post, shops, restaurants, sports complex etc</a:t>
            </a: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452438" lvl="1" indent="-196850">
              <a:lnSpc>
                <a:spcPct val="150000"/>
              </a:lnSpc>
            </a:pPr>
            <a:r>
              <a:rPr lang="en-US" altLang="ko-KR" sz="1600" spc="-1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other </a:t>
            </a:r>
            <a:r>
              <a:rPr lang="en-US" altLang="ko-KR" sz="1600" spc="-1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public services in large industrial parks (zones): schools and hospitals</a:t>
            </a:r>
          </a:p>
          <a:p>
            <a:pPr>
              <a:lnSpc>
                <a:spcPct val="150000"/>
              </a:lnSpc>
            </a:pP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How to provide better services in industrial parks (zones)?</a:t>
            </a:r>
            <a:r>
              <a:rPr lang="en-US" altLang="ko-KR" sz="2800" spc="-1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800" spc="-1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</a:br>
            <a:endParaRPr lang="ko-KR" altLang="en-US" sz="2800" spc="-1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In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order to organize advanced services in industrial parks, the Korean government has established a special institution, namely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KICOX (Korea Industrial Complexes Corporation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).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KICOX has the vocation of establishing and managing industrial parks (zones), in particular, with a keen interest of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improving investment environment in industrial parks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(zones) and of </a:t>
            </a:r>
            <a:r>
              <a:rPr lang="en-US" altLang="ko-KR" sz="20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serving as the network hub among invested firms and R&amp;D-related institutions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ko-KR" altLang="en-US" sz="18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sz="3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Continued</a:t>
            </a:r>
            <a:r>
              <a:rPr lang="en-US" altLang="ko-KR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/>
            </a:r>
            <a:br>
              <a:rPr lang="en-US" altLang="ko-KR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</a:b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600200"/>
            <a:ext cx="8186766" cy="4757758"/>
          </a:xfr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Autofit/>
          </a:bodyPr>
          <a:lstStyle/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KICOX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sets up all kinds of physical infrastructure and logistic services in industrial parks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KICOX plays the role of a single window for all kinds of administrative procedures and assistances.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KICOX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invites other public institutions that are specialized in providing services and assistances to firms to come into parks (zones) and to work together with KICOX to help invested firms.</a:t>
            </a:r>
          </a:p>
          <a:p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KICOX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endeavors to induce a synergy between invested firms in industrial parks and R&amp;D-related institutions such as research laboratories and universities in the neighborhood.</a:t>
            </a:r>
          </a:p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A new public institution for establishing and managing industrial parks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In order to make industrial parks better managed and to make investors (foreign and domestic) in parks better 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served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, it would be better to establish a new special public institution similar to KICOX.</a:t>
            </a:r>
          </a:p>
          <a:p>
            <a:endParaRPr lang="en-US" altLang="ko-KR" sz="1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The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new institution should: </a:t>
            </a:r>
          </a:p>
          <a:p>
            <a:pPr lvl="1"/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not only financially manage industrial parks but also provide many services to firms.</a:t>
            </a:r>
          </a:p>
          <a:p>
            <a:pPr lvl="1">
              <a:lnSpc>
                <a:spcPct val="9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work together with other existing public institutions related industrial activities and investment such as ANDI, ANIREF, and ALGEX.</a:t>
            </a:r>
          </a:p>
          <a:p>
            <a:pPr lvl="1">
              <a:lnSpc>
                <a:spcPct val="9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play the role of "single window" to resolve any kind of administrative problems encountered by investors.</a:t>
            </a:r>
          </a:p>
          <a:p>
            <a:pPr lvl="1">
              <a:lnSpc>
                <a:spcPct val="9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play the role of connecting invested firms and R&amp;D-related institutions.</a:t>
            </a:r>
          </a:p>
          <a:p>
            <a:endParaRPr lang="ko-KR" altLang="en-US" sz="18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buNone/>
            </a:pPr>
            <a:r>
              <a:rPr lang="en-US" altLang="ko-KR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Recommendation </a:t>
            </a:r>
            <a:r>
              <a:rPr lang="en-US" altLang="ko-KR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</a:p>
          <a:p>
            <a:pPr>
              <a:buNone/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To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designate industrial parks (zones) as special economic zones similar to FEZs in Korea.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" name="그림 4" descr="kiet영문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6072206"/>
            <a:ext cx="2206752" cy="4267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Korea's FEZ</a:t>
            </a:r>
            <a:b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ko-KR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Autofit/>
          </a:bodyPr>
          <a:lstStyle/>
          <a:p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The Korean government has decided to establish 3 free economic zones (FEZs) in order to attract more foreign investment.</a:t>
            </a:r>
          </a:p>
          <a:p>
            <a:pPr lvl="1"/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800" dirty="0" err="1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Incheon</a:t>
            </a:r>
            <a:endParaRPr lang="en-US" altLang="ko-KR" sz="1800" dirty="0" smtClean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endParaRPr lang="en-US" altLang="ko-KR" sz="18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800" dirty="0" err="1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Busan-Jinhae</a:t>
            </a:r>
            <a:endParaRPr lang="en-US" altLang="ko-KR" sz="18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endParaRPr lang="en-US" altLang="ko-KR" sz="1800" dirty="0" smtClean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800" dirty="0" err="1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Gwangyang</a:t>
            </a:r>
            <a:endParaRPr lang="en-US" altLang="ko-KR" sz="18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They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are all located near international airports and seaports and also near major big cities.</a:t>
            </a:r>
          </a:p>
          <a:p>
            <a:endParaRPr lang="ko-KR" altLang="en-US" sz="18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sz="3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What kind of benefits and advantages are provided in FEZs?</a:t>
            </a:r>
            <a:r>
              <a:rPr lang="en-US" altLang="ko-KR" sz="4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/>
            </a:r>
            <a:br>
              <a:rPr lang="en-US" altLang="ko-KR" sz="4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</a:br>
            <a:endParaRPr lang="ko-KR" altLang="en-US" sz="4000" spc="-1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 lnSpcReduction="10000"/>
          </a:bodyPr>
          <a:lstStyle/>
          <a:p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Tax relief</a:t>
            </a:r>
          </a:p>
          <a:p>
            <a:pPr lvl="1"/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Exemption of corporation tax and income tax during a determined period (3-15 years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lvl="1">
              <a:lnSpc>
                <a:spcPct val="8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Exemption of tariff for imported capital goods for 3 years</a:t>
            </a:r>
          </a:p>
          <a:p>
            <a:endParaRPr lang="en-US" altLang="ko-KR" sz="1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Management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and administrative 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incentives</a:t>
            </a:r>
          </a:p>
          <a:p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Cash grants can be provided under certain conditions for renting or purchasing land, training employees and funding of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facilities</a:t>
            </a:r>
          </a:p>
          <a:p>
            <a:pPr lvl="1">
              <a:lnSpc>
                <a:spcPct val="8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Many regulations related to urban areas or labor markets are eased.</a:t>
            </a: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"Single window" service is provided by FEZ authorities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lvl="1">
              <a:lnSpc>
                <a:spcPct val="8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Better living environments are provided for foreigners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lvl="1">
              <a:lnSpc>
                <a:spcPct val="80000"/>
              </a:lnSpc>
            </a:pP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ko-KR" altLang="en-US" sz="18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Designation</a:t>
            </a:r>
            <a:r>
              <a:rPr lang="ko-KR" alt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of special economic zones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In order to enhance the investment environment in industrial parks in Algeria, it would be necessary to treat those industrial parks as special economic zones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b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</a:br>
            <a:endParaRPr lang="en-US" altLang="ko-KR" sz="18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Measures to be considered:</a:t>
            </a:r>
          </a:p>
          <a:p>
            <a:pPr lvl="1"/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deregulation: differentiated investment conditions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employment grants: during certain periods, in order to relieve initial investment burden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tax relief: more prolonged period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Locations of industrial parks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near major big cities: to facilitate the recruitment of employees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near international airports and seaports: to facilitate the transaction of materials, equipments and products</a:t>
            </a:r>
          </a:p>
          <a:p>
            <a:endParaRPr lang="ko-KR" altLang="en-US" sz="18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An alternative </a:t>
            </a:r>
            <a:r>
              <a:rPr lang="en-US" altLang="ko-K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solution</a:t>
            </a:r>
            <a:endParaRPr lang="ko-KR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To designate those pilot industrial parks as </a:t>
            </a:r>
            <a:r>
              <a:rPr lang="en-US" altLang="ko-KR" sz="18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a beneficiary of the special regime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("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r</a:t>
            </a:r>
            <a:r>
              <a:rPr lang="en-US" altLang="ko-KR" sz="1800" dirty="0" smtClean="0">
                <a:latin typeface="바탕"/>
                <a:ea typeface="바탕"/>
              </a:rPr>
              <a:t>é</a:t>
            </a:r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gime </a:t>
            </a:r>
            <a:r>
              <a:rPr lang="en-US" altLang="ko-KR" sz="1800" dirty="0" err="1" smtClean="0">
                <a:latin typeface="HY헤드라인M" pitchFamily="18" charset="-127"/>
                <a:ea typeface="HY헤드라인M" pitchFamily="18" charset="-127"/>
              </a:rPr>
              <a:t>d</a:t>
            </a:r>
            <a:r>
              <a:rPr lang="en-US" altLang="ko-KR" sz="1800" dirty="0" err="1" smtClean="0">
                <a:latin typeface="바탕"/>
                <a:ea typeface="바탕"/>
              </a:rPr>
              <a:t>é</a:t>
            </a:r>
            <a:r>
              <a:rPr lang="en-US" altLang="ko-KR" sz="1800" dirty="0" err="1" smtClean="0">
                <a:latin typeface="HY헤드라인M" pitchFamily="18" charset="-127"/>
                <a:ea typeface="HY헤드라인M" pitchFamily="18" charset="-127"/>
              </a:rPr>
              <a:t>rigatoire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" in Algerian investment code), which guarantees the highest level incentives, including corporate tax exemption for maximum 10 years.</a:t>
            </a:r>
          </a:p>
          <a:p>
            <a:endParaRPr lang="en-US" altLang="ko-KR" sz="1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According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to the investment code, the special regime is specially meant for investment implemented in geographical zones in which the development of investment should be promoted.</a:t>
            </a:r>
          </a:p>
          <a:p>
            <a:endParaRPr lang="en-US" altLang="ko-KR" sz="1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800" dirty="0" smtClean="0">
                <a:latin typeface="HY헤드라인M" pitchFamily="18" charset="-127"/>
                <a:ea typeface="HY헤드라인M" pitchFamily="18" charset="-127"/>
              </a:rPr>
              <a:t>Apart 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form tax exemption, the Algerian government may consider introduction of employment grants as a further measure to enhance investment environment in industrial parks.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  <a:noFill/>
          <a:ln>
            <a:noFill/>
          </a:ln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endParaRPr lang="en-US" altLang="ko-KR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buNone/>
            </a:pPr>
            <a:r>
              <a:rPr lang="en-US" altLang="ko-KR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Thank you</a:t>
            </a:r>
            <a:endParaRPr lang="en-US" altLang="ko-KR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그림 9" descr="kiet영문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6072206"/>
            <a:ext cx="2206752" cy="426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1023</Words>
  <Application>Microsoft Office PowerPoint</Application>
  <PresentationFormat>화면 슬라이드 쇼(4:3)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In order to make Algerian industrial parks (zones) more efficient and effective </vt:lpstr>
      <vt:lpstr>슬라이드 2</vt:lpstr>
      <vt:lpstr>Consultation program on industrial development</vt:lpstr>
      <vt:lpstr>Continued </vt:lpstr>
      <vt:lpstr>Continued </vt:lpstr>
      <vt:lpstr>Main purpose of this presentation</vt:lpstr>
      <vt:lpstr>슬라이드 7</vt:lpstr>
      <vt:lpstr>What kind of services are provided in industrial parks (or zones) in Korea? </vt:lpstr>
      <vt:lpstr>How to provide better services in industrial parks (zones)? </vt:lpstr>
      <vt:lpstr>Continued </vt:lpstr>
      <vt:lpstr>A new public institution for establishing and managing industrial parks</vt:lpstr>
      <vt:lpstr>슬라이드 12</vt:lpstr>
      <vt:lpstr>Korea's FEZ </vt:lpstr>
      <vt:lpstr>What kind of benefits and advantages are provided in FEZs? </vt:lpstr>
      <vt:lpstr>Designation of special economic zones</vt:lpstr>
      <vt:lpstr>An alternative solution</vt:lpstr>
      <vt:lpstr>슬라이드 17</vt:lpstr>
    </vt:vector>
  </TitlesOfParts>
  <Company>KIET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order to make Algerian industrial parks (zones) more efficient and effective </dc:title>
  <dc:creator>.</dc:creator>
  <cp:lastModifiedBy>.</cp:lastModifiedBy>
  <cp:revision>12</cp:revision>
  <dcterms:created xsi:type="dcterms:W3CDTF">2009-05-13T04:18:55Z</dcterms:created>
  <dcterms:modified xsi:type="dcterms:W3CDTF">2009-05-13T05:47:52Z</dcterms:modified>
</cp:coreProperties>
</file>