
<file path=[Content_Types].xml><?xml version="1.0" encoding="utf-8"?>
<Types xmlns="http://schemas.openxmlformats.org/package/2006/content-types"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slides/slide94.xml" ContentType="application/vnd.openxmlformats-officedocument.presentationml.slide+xml"/>
  <Override PartName="/ppt/slides/slide142.xml" ContentType="application/vnd.openxmlformats-officedocument.presentationml.slide+xml"/>
  <Override PartName="/ppt/notesSlides/notesSlide2.xml" ContentType="application/vnd.openxmlformats-officedocument.presentationml.notesSlide+xml"/>
  <Override PartName="/ppt/charts/chart57.xml" ContentType="application/vnd.openxmlformats-officedocument.drawingml.chart+xml"/>
  <Override PartName="/ppt/charts/chart68.xml" ContentType="application/vnd.openxmlformats-officedocument.drawingml.chart+xml"/>
  <Override PartName="/ppt/slides/slide36.xml" ContentType="application/vnd.openxmlformats-officedocument.presentationml.slide+xml"/>
  <Override PartName="/ppt/slides/slide83.xml" ContentType="application/vnd.openxmlformats-officedocument.presentationml.slide+xml"/>
  <Override PartName="/ppt/slides/slide120.xml" ContentType="application/vnd.openxmlformats-officedocument.presentationml.slide+xml"/>
  <Override PartName="/ppt/slides/slide131.xml" ContentType="application/vnd.openxmlformats-officedocument.presentationml.slide+xml"/>
  <Override PartName="/ppt/charts/chart46.xml" ContentType="application/vnd.openxmlformats-officedocument.drawingml.chart+xml"/>
  <Override PartName="/ppt/charts/chart93.xml" ContentType="application/vnd.openxmlformats-officedocument.drawingml.chart+xml"/>
  <Override PartName="/ppt/slides/slide25.xml" ContentType="application/vnd.openxmlformats-officedocument.presentationml.slide+xml"/>
  <Override PartName="/ppt/slides/slide72.xml" ContentType="application/vnd.openxmlformats-officedocument.presentationml.slide+xml"/>
  <Override PartName="/ppt/slideLayouts/slideLayout2.xml" ContentType="application/vnd.openxmlformats-officedocument.presentationml.slideLayout+xml"/>
  <Override PartName="/ppt/charts/chart35.xml" ContentType="application/vnd.openxmlformats-officedocument.drawingml.chart+xml"/>
  <Override PartName="/ppt/charts/chart82.xml" ContentType="application/vnd.openxmlformats-officedocument.drawingml.chart+xml"/>
  <Default Extension="xml" ContentType="application/xml"/>
  <Override PartName="/ppt/slides/slide14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charts/chart13.xml" ContentType="application/vnd.openxmlformats-officedocument.drawingml.chart+xml"/>
  <Override PartName="/ppt/charts/chart24.xml" ContentType="application/vnd.openxmlformats-officedocument.drawingml.chart+xml"/>
  <Override PartName="/ppt/charts/chart60.xml" ContentType="application/vnd.openxmlformats-officedocument.drawingml.chart+xml"/>
  <Override PartName="/ppt/charts/chart71.xml" ContentType="application/vnd.openxmlformats-officedocument.drawingml.chart+xml"/>
  <Override PartName="/ppt/slides/slide169.xml" ContentType="application/vnd.openxmlformats-officedocument.presentationml.slide+xml"/>
  <Override PartName="/ppt/tableStyles.xml" ContentType="application/vnd.openxmlformats-officedocument.presentationml.tableStyles+xml"/>
  <Override PartName="/ppt/slides/slide147.xml" ContentType="application/vnd.openxmlformats-officedocument.presentationml.slide+xml"/>
  <Override PartName="/ppt/slides/slide158.xml" ContentType="application/vnd.openxmlformats-officedocument.presentationml.slide+xml"/>
  <Override PartName="/ppt/slides/slide99.xml" ContentType="application/vnd.openxmlformats-officedocument.presentationml.slide+xml"/>
  <Override PartName="/ppt/slides/slide136.xml" ContentType="application/vnd.openxmlformats-officedocument.presentationml.slide+xml"/>
  <Default Extension="xlsx" ContentType="application/vnd.openxmlformats-officedocument.spreadsheetml.sheet"/>
  <Override PartName="/ppt/charts/chart3.xml" ContentType="application/vnd.openxmlformats-officedocument.drawingml.chart+xml"/>
  <Override PartName="/ppt/notesSlides/notesSlide7.xml" ContentType="application/vnd.openxmlformats-officedocument.presentationml.notesSlide+xml"/>
  <Override PartName="/ppt/slides/slide77.xml" ContentType="application/vnd.openxmlformats-officedocument.presentationml.slide+xml"/>
  <Override PartName="/ppt/slides/slide88.xml" ContentType="application/vnd.openxmlformats-officedocument.presentationml.slide+xml"/>
  <Override PartName="/ppt/slides/slide125.xml" ContentType="application/vnd.openxmlformats-officedocument.presentationml.slide+xml"/>
  <Override PartName="/ppt/charts/chart98.xml" ContentType="application/vnd.openxmlformats-officedocument.drawingml.chart+xml"/>
  <Override PartName="/ppt/charts/chart100.xml" ContentType="application/vnd.openxmlformats-officedocument.drawingml.chart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66.xml" ContentType="application/vnd.openxmlformats-officedocument.presentationml.slide+xml"/>
  <Override PartName="/ppt/slides/slide103.xml" ContentType="application/vnd.openxmlformats-officedocument.presentationml.slide+xml"/>
  <Override PartName="/ppt/slides/slide114.xml" ContentType="application/vnd.openxmlformats-officedocument.presentationml.slide+xml"/>
  <Override PartName="/ppt/slides/slide150.xml" ContentType="application/vnd.openxmlformats-officedocument.presentationml.slide+xml"/>
  <Override PartName="/ppt/slides/slide161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charts/chart29.xml" ContentType="application/vnd.openxmlformats-officedocument.drawingml.chart+xml"/>
  <Override PartName="/ppt/charts/chart76.xml" ContentType="application/vnd.openxmlformats-officedocument.drawingml.chart+xml"/>
  <Override PartName="/ppt/charts/chart87.xml" ContentType="application/vnd.openxmlformats-officedocument.drawingml.chart+xml"/>
  <Override PartName="/ppt/slides/slide55.xml" ContentType="application/vnd.openxmlformats-officedocument.presentationml.slide+xml"/>
  <Override PartName="/ppt/theme/theme2.xml" ContentType="application/vnd.openxmlformats-officedocument.theme+xml"/>
  <Override PartName="/ppt/charts/chart18.xml" ContentType="application/vnd.openxmlformats-officedocument.drawingml.chart+xml"/>
  <Override PartName="/ppt/charts/chart65.xml" ContentType="application/vnd.openxmlformats-officedocument.drawingml.chart+xml"/>
  <Override PartName="/ppt/embeddings/Microsoft_Office_Excel_____1110310310310310310311108108108108108119999999999999999.xlsx" ContentType="application/haansoftxlsx"/>
  <Override PartName="/ppt/slides/slide33.xml" ContentType="application/vnd.openxmlformats-officedocument.presentationml.slide+xml"/>
  <Override PartName="/ppt/slides/slide44.xml" ContentType="application/vnd.openxmlformats-officedocument.presentationml.slide+xml"/>
  <Override PartName="/ppt/slides/slide80.xml" ContentType="application/vnd.openxmlformats-officedocument.presentationml.slide+xml"/>
  <Override PartName="/ppt/slides/slide91.xml" ContentType="application/vnd.openxmlformats-officedocument.presentationml.slide+xml"/>
  <Default Extension="emf" ContentType="image/x-emf"/>
  <Override PartName="/ppt/charts/chart54.xml" ContentType="application/vnd.openxmlformats-officedocument.drawingml.chart+xml"/>
  <Override PartName="/ppt/presentation.xml" ContentType="application/vnd.openxmlformats-officedocument.presentationml.presentation.main+xml"/>
  <Override PartName="/ppt/slides/slide22.xml" ContentType="application/vnd.openxmlformats-officedocument.presentationml.slide+xml"/>
  <Override PartName="/ppt/charts/chart32.xml" ContentType="application/vnd.openxmlformats-officedocument.drawingml.chart+xml"/>
  <Override PartName="/ppt/charts/chart43.xml" ContentType="application/vnd.openxmlformats-officedocument.drawingml.chart+xml"/>
  <Override PartName="/ppt/charts/chart90.xml" ContentType="application/vnd.openxmlformats-officedocument.drawingml.char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charts/chart8.xml" ContentType="application/vnd.openxmlformats-officedocument.drawingml.chart+xml"/>
  <Override PartName="/ppt/charts/chart21.xml" ContentType="application/vnd.openxmlformats-officedocument.drawingml.chart+xml"/>
  <Override PartName="/ppt/embeddings/Microsoft_Office_Excel_____1197979797979711102102102102102119393939393939393.xlsx" ContentType="application/haansoftxlsx"/>
  <Override PartName="/ppt/slides/slide119.xml" ContentType="application/vnd.openxmlformats-officedocument.presentationml.slide+xml"/>
  <Override PartName="/ppt/slides/slide166.xml" ContentType="application/vnd.openxmlformats-officedocument.presentationml.slide+xml"/>
  <Override PartName="/ppt/slideLayouts/slideLayout10.xml" ContentType="application/vnd.openxmlformats-officedocument.presentationml.slideLayout+xml"/>
  <Override PartName="/ppt/charts/chart10.xml" ContentType="application/vnd.openxmlformats-officedocument.drawingml.chart+xml"/>
  <Override PartName="/ppt/slides/slide108.xml" ContentType="application/vnd.openxmlformats-officedocument.presentationml.slide+xml"/>
  <Override PartName="/ppt/slides/slide155.xml" ContentType="application/vnd.openxmlformats-officedocument.presentationml.slide+xml"/>
  <Override PartName="/ppt/slides/slide49.xml" ContentType="application/vnd.openxmlformats-officedocument.presentationml.slide+xml"/>
  <Override PartName="/ppt/slides/slide96.xml" ContentType="application/vnd.openxmlformats-officedocument.presentationml.slide+xml"/>
  <Override PartName="/ppt/slides/slide144.xml" ContentType="application/vnd.openxmlformats-officedocument.presentationml.slide+xml"/>
  <Override PartName="/ppt/notesSlides/notesSlide4.xml" ContentType="application/vnd.openxmlformats-officedocument.presentationml.notesSlide+xml"/>
  <Override PartName="/ppt/charts/chart59.xml" ContentType="application/vnd.openxmlformats-officedocument.drawingml.chart+xml"/>
  <Override PartName="/ppt/slides/slide38.xml" ContentType="application/vnd.openxmlformats-officedocument.presentationml.slide+xml"/>
  <Override PartName="/ppt/slides/slide85.xml" ContentType="application/vnd.openxmlformats-officedocument.presentationml.slide+xml"/>
  <Override PartName="/ppt/slides/slide122.xml" ContentType="application/vnd.openxmlformats-officedocument.presentationml.slide+xml"/>
  <Override PartName="/ppt/slides/slide133.xml" ContentType="application/vnd.openxmlformats-officedocument.presentationml.slide+xml"/>
  <Override PartName="/ppt/charts/chart48.xml" ContentType="application/vnd.openxmlformats-officedocument.drawingml.chart+xml"/>
  <Override PartName="/ppt/charts/chart95.xml" ContentType="application/vnd.openxmlformats-officedocument.drawingml.chart+xml"/>
  <Override PartName="/ppt/slides/slide27.xml" ContentType="application/vnd.openxmlformats-officedocument.presentationml.slide+xml"/>
  <Override PartName="/ppt/slides/slide74.xml" ContentType="application/vnd.openxmlformats-officedocument.presentationml.slide+xml"/>
  <Override PartName="/ppt/slides/slide111.xml" ContentType="application/vnd.openxmlformats-officedocument.presentationml.slide+xml"/>
  <Override PartName="/ppt/slideLayouts/slideLayout4.xml" ContentType="application/vnd.openxmlformats-officedocument.presentationml.slideLayout+xml"/>
  <Override PartName="/ppt/charts/chart37.xml" ContentType="application/vnd.openxmlformats-officedocument.drawingml.chart+xml"/>
  <Override PartName="/ppt/charts/chart84.xml" ContentType="application/vnd.openxmlformats-officedocument.drawingml.char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Override PartName="/ppt/slides/slide100.xml" ContentType="application/vnd.openxmlformats-officedocument.presentationml.slide+xml"/>
  <Default Extension="wmf" ContentType="image/x-wmf"/>
  <Override PartName="/ppt/charts/chart26.xml" ContentType="application/vnd.openxmlformats-officedocument.drawingml.chart+xml"/>
  <Override PartName="/ppt/charts/chart73.xml" ContentType="application/vnd.openxmlformats-officedocument.drawingml.chart+xml"/>
  <Override PartName="/ppt/embeddings/Microsoft_Office_Excel_____111051051051051051051111011011011011011101101101101101101101101.xlsx" ContentType="application/haansoftxlsx"/>
  <Override PartName="/ppt/slides/slide41.xml" ContentType="application/vnd.openxmlformats-officedocument.presentationml.slide+xml"/>
  <Override PartName="/ppt/charts/chart15.xml" ContentType="application/vnd.openxmlformats-officedocument.drawingml.chart+xml"/>
  <Override PartName="/ppt/charts/chart51.xml" ContentType="application/vnd.openxmlformats-officedocument.drawingml.chart+xml"/>
  <Override PartName="/ppt/charts/chart62.xml" ContentType="application/vnd.openxmlformats-officedocument.drawingml.chart+xml"/>
  <Override PartName="/ppt/slides/slide30.xml" ContentType="application/vnd.openxmlformats-officedocument.presentationml.slide+xml"/>
  <Override PartName="/ppt/slides/slide149.xml" ContentType="application/vnd.openxmlformats-officedocument.presentationml.slide+xml"/>
  <Override PartName="/ppt/charts/chart40.xml" ContentType="application/vnd.openxmlformats-officedocument.drawingml.chart+xml"/>
  <Override PartName="/ppt/slides/slide138.xml" ContentType="application/vnd.openxmlformats-officedocument.presentationml.slide+xml"/>
  <Override PartName="/ppt/embeddings/Microsoft_Office_Excel_____1110010010010010010011105105105105105119696969696969696.xlsx" ContentType="application/haansoftxlsx"/>
  <Override PartName="/ppt/notesSlides/notesSlide9.xml" ContentType="application/vnd.openxmlformats-officedocument.presentationml.notesSlide+xml"/>
  <Override PartName="/ppt/slides/slide79.xml" ContentType="application/vnd.openxmlformats-officedocument.presentationml.slide+xml"/>
  <Override PartName="/ppt/slides/slide127.xml" ContentType="application/vnd.openxmlformats-officedocument.presentationml.slide+xml"/>
  <Override PartName="/ppt/charts/chart5.xml" ContentType="application/vnd.openxmlformats-officedocument.drawingml.chart+xml"/>
  <Override PartName="/ppt/notesSlides/notesSlide10.xml" ContentType="application/vnd.openxmlformats-officedocument.presentationml.notesSlide+xml"/>
  <Override PartName="/ppt/charts/chart102.xml" ContentType="application/vnd.openxmlformats-officedocument.drawingml.chart+xml"/>
  <Override PartName="/ppt/slides/slide7.xml" ContentType="application/vnd.openxmlformats-officedocument.presentationml.slide+xml"/>
  <Override PartName="/ppt/slides/slide68.xml" ContentType="application/vnd.openxmlformats-officedocument.presentationml.slide+xml"/>
  <Override PartName="/ppt/slides/slide97.xml" ContentType="application/vnd.openxmlformats-officedocument.presentationml.slide+xml"/>
  <Override PartName="/ppt/slides/slide116.xml" ContentType="application/vnd.openxmlformats-officedocument.presentationml.slide+xml"/>
  <Override PartName="/ppt/slides/slide134.xml" ContentType="application/vnd.openxmlformats-officedocument.presentationml.slide+xml"/>
  <Override PartName="/ppt/slides/slide163.xml" ContentType="application/vnd.openxmlformats-officedocument.presentationml.slide+xml"/>
  <Override PartName="/ppt/slideLayouts/slideLayout9.xml" ContentType="application/vnd.openxmlformats-officedocument.presentationml.slideLayout+xml"/>
  <Override PartName="/ppt/charts/chart1.xml" ContentType="application/vnd.openxmlformats-officedocument.drawingml.chart+xml"/>
  <Override PartName="/ppt/notesSlides/notesSlide5.xml" ContentType="application/vnd.openxmlformats-officedocument.presentationml.notesSlide+xml"/>
  <Override PartName="/ppt/charts/chart78.xml" ContentType="application/vnd.openxmlformats-officedocument.drawingml.chart+xml"/>
  <Override PartName="/ppt/charts/chart89.xml" ContentType="application/vnd.openxmlformats-officedocument.drawingml.chart+xml"/>
  <Override PartName="/ppt/slideMasters/slideMaster2.xml" ContentType="application/vnd.openxmlformats-officedocument.presentationml.slideMaster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57.xml" ContentType="application/vnd.openxmlformats-officedocument.presentationml.slide+xml"/>
  <Override PartName="/ppt/slides/slide75.xml" ContentType="application/vnd.openxmlformats-officedocument.presentationml.slide+xml"/>
  <Override PartName="/ppt/slides/slide86.xml" ContentType="application/vnd.openxmlformats-officedocument.presentationml.slide+xml"/>
  <Override PartName="/ppt/slides/slide105.xml" ContentType="application/vnd.openxmlformats-officedocument.presentationml.slide+xml"/>
  <Override PartName="/ppt/slides/slide123.xml" ContentType="application/vnd.openxmlformats-officedocument.presentationml.slide+xml"/>
  <Override PartName="/ppt/slides/slide141.xml" ContentType="application/vnd.openxmlformats-officedocument.presentationml.slide+xml"/>
  <Override PartName="/ppt/slides/slide152.xml" ContentType="application/vnd.openxmlformats-officedocument.presentationml.slide+xml"/>
  <Override PartName="/ppt/notesSlides/notesSlide1.xml" ContentType="application/vnd.openxmlformats-officedocument.presentationml.notesSlide+xml"/>
  <Override PartName="/ppt/charts/chart49.xml" ContentType="application/vnd.openxmlformats-officedocument.drawingml.chart+xml"/>
  <Override PartName="/ppt/charts/chart67.xml" ContentType="application/vnd.openxmlformats-officedocument.drawingml.chart+xml"/>
  <Override PartName="/ppt/charts/chart96.xml" ContentType="application/vnd.openxmlformats-officedocument.drawingml.chart+xml"/>
  <Override PartName="/ppt/embeddings/Microsoft_Office_Excel_____1110210210210210210211107107107107107119898989898989898.xlsx" ContentType="application/haansoftxlsx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46.xml" ContentType="application/vnd.openxmlformats-officedocument.presentationml.slide+xml"/>
  <Override PartName="/ppt/slides/slide64.xml" ContentType="application/vnd.openxmlformats-officedocument.presentationml.slide+xml"/>
  <Override PartName="/ppt/slides/slide93.xml" ContentType="application/vnd.openxmlformats-officedocument.presentationml.slide+xml"/>
  <Override PartName="/ppt/slides/slide101.xml" ContentType="application/vnd.openxmlformats-officedocument.presentationml.slide+xml"/>
  <Override PartName="/ppt/slides/slide112.xml" ContentType="application/vnd.openxmlformats-officedocument.presentationml.slide+xml"/>
  <Override PartName="/ppt/slides/slide130.xml" ContentType="application/vnd.openxmlformats-officedocument.presentationml.slide+xml"/>
  <Override PartName="/ppt/slideLayouts/slideLayout5.xml" ContentType="application/vnd.openxmlformats-officedocument.presentationml.slideLayout+xml"/>
  <Override PartName="/ppt/charts/chart27.xml" ContentType="application/vnd.openxmlformats-officedocument.drawingml.chart+xml"/>
  <Override PartName="/ppt/charts/chart38.xml" ContentType="application/vnd.openxmlformats-officedocument.drawingml.chart+xml"/>
  <Override PartName="/ppt/charts/chart56.xml" ContentType="application/vnd.openxmlformats-officedocument.drawingml.chart+xml"/>
  <Override PartName="/ppt/charts/chart74.xml" ContentType="application/vnd.openxmlformats-officedocument.drawingml.chart+xml"/>
  <Override PartName="/ppt/charts/chart85.xml" ContentType="application/vnd.openxmlformats-officedocument.drawingml.chart+xml"/>
  <Override PartName="/ppt/slides/slide24.xml" ContentType="application/vnd.openxmlformats-officedocument.presentationml.slide+xml"/>
  <Override PartName="/ppt/slides/slide35.xml" ContentType="application/vnd.openxmlformats-officedocument.presentationml.slide+xml"/>
  <Override PartName="/ppt/slides/slide53.xml" ContentType="application/vnd.openxmlformats-officedocument.presentationml.slide+xml"/>
  <Override PartName="/ppt/slides/slide71.xml" ContentType="application/vnd.openxmlformats-officedocument.presentationml.slide+xml"/>
  <Override PartName="/ppt/slides/slide82.xml" ContentType="application/vnd.openxmlformats-officedocument.presentationml.slide+xml"/>
  <Default Extension="jpeg" ContentType="image/jpeg"/>
  <Override PartName="/ppt/charts/chart16.xml" ContentType="application/vnd.openxmlformats-officedocument.drawingml.chart+xml"/>
  <Override PartName="/ppt/charts/chart34.xml" ContentType="application/vnd.openxmlformats-officedocument.drawingml.chart+xml"/>
  <Override PartName="/ppt/charts/chart45.xml" ContentType="application/vnd.openxmlformats-officedocument.drawingml.chart+xml"/>
  <Override PartName="/ppt/charts/chart63.xml" ContentType="application/vnd.openxmlformats-officedocument.drawingml.chart+xml"/>
  <Override PartName="/ppt/charts/chart81.xml" ContentType="application/vnd.openxmlformats-officedocument.drawingml.chart+xml"/>
  <Override PartName="/ppt/charts/chart92.xml" ContentType="application/vnd.openxmlformats-officedocument.drawingml.chart+xml"/>
  <Override PartName="/ppt/embeddings/Microsoft_Office_Excel_____1199999999999911104104104104104119595959595959595.xlsx" ContentType="application/haansoftxlsx"/>
  <Override PartName="/ppt/slides/slide13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ppt/charts/chart23.xml" ContentType="application/vnd.openxmlformats-officedocument.drawingml.chart+xml"/>
  <Override PartName="/ppt/charts/chart52.xml" ContentType="application/vnd.openxmlformats-officedocument.drawingml.chart+xml"/>
  <Override PartName="/ppt/charts/chart70.xml" ContentType="application/vnd.openxmlformats-officedocument.drawingml.chart+xml"/>
  <Override PartName="/ppt/slides/slide20.xml" ContentType="application/vnd.openxmlformats-officedocument.presentationml.slide+xml"/>
  <Override PartName="/ppt/slides/slide168.xml" ContentType="application/vnd.openxmlformats-officedocument.presentationml.slide+xml"/>
  <Override PartName="/ppt/charts/chart12.xml" ContentType="application/vnd.openxmlformats-officedocument.drawingml.chart+xml"/>
  <Override PartName="/ppt/charts/chart30.xml" ContentType="application/vnd.openxmlformats-officedocument.drawingml.chart+xml"/>
  <Override PartName="/ppt/charts/chart41.xml" ContentType="application/vnd.openxmlformats-officedocument.drawingml.chart+xml"/>
  <Override PartName="/ppt/slides/slide139.xml" ContentType="application/vnd.openxmlformats-officedocument.presentationml.slide+xml"/>
  <Override PartName="/ppt/slides/slide157.xml" ContentType="application/vnd.openxmlformats-officedocument.presentationml.slide+xml"/>
  <Override PartName="/ppt/charts/chart6.xml" ContentType="application/vnd.openxmlformats-officedocument.drawingml.chart+xml"/>
  <Override PartName="/ppt/embeddings/Microsoft_Office_Excel_____1195959595959511100100100100100119191919191919191.xlsx" ContentType="application/haansoftxlsx"/>
  <Override PartName="/ppt/notesSlides/notesSlide11.xml" ContentType="application/vnd.openxmlformats-officedocument.presentationml.notesSlide+xml"/>
  <Override PartName="/ppt/slides/slide98.xml" ContentType="application/vnd.openxmlformats-officedocument.presentationml.slide+xml"/>
  <Override PartName="/ppt/slides/slide117.xml" ContentType="application/vnd.openxmlformats-officedocument.presentationml.slide+xml"/>
  <Override PartName="/ppt/slides/slide128.xml" ContentType="application/vnd.openxmlformats-officedocument.presentationml.slide+xml"/>
  <Override PartName="/ppt/slides/slide146.xml" ContentType="application/vnd.openxmlformats-officedocument.presentationml.slide+xml"/>
  <Override PartName="/ppt/slides/slide164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slides/slide69.xml" ContentType="application/vnd.openxmlformats-officedocument.presentationml.slide+xml"/>
  <Override PartName="/ppt/slides/slide87.xml" ContentType="application/vnd.openxmlformats-officedocument.presentationml.slide+xml"/>
  <Override PartName="/ppt/slides/slide106.xml" ContentType="application/vnd.openxmlformats-officedocument.presentationml.slide+xml"/>
  <Override PartName="/ppt/slides/slide124.xml" ContentType="application/vnd.openxmlformats-officedocument.presentationml.slide+xml"/>
  <Override PartName="/ppt/slides/slide135.xml" ContentType="application/vnd.openxmlformats-officedocument.presentationml.slide+xml"/>
  <Override PartName="/ppt/slides/slide153.xml" ContentType="application/vnd.openxmlformats-officedocument.presentationml.slide+xml"/>
  <Override PartName="/ppt/charts/chart2.xml" ContentType="application/vnd.openxmlformats-officedocument.drawingml.chart+xml"/>
  <Override PartName="/ppt/charts/chart79.xml" ContentType="application/vnd.openxmlformats-officedocument.drawingml.chart+xml"/>
  <Override PartName="/ppt/charts/chart97.xml" ContentType="application/vnd.openxmlformats-officedocument.drawingml.chart+xml"/>
  <Override PartName="/ppt/slides/slide29.xml" ContentType="application/vnd.openxmlformats-officedocument.presentationml.slide+xml"/>
  <Override PartName="/ppt/slides/slide76.xml" ContentType="application/vnd.openxmlformats-officedocument.presentationml.slide+xml"/>
  <Override PartName="/ppt/slides/slide113.xml" ContentType="application/vnd.openxmlformats-officedocument.presentationml.slide+xml"/>
  <Override PartName="/ppt/slides/slide160.xml" ContentType="application/vnd.openxmlformats-officedocument.presentationml.slide+xml"/>
  <Override PartName="/ppt/charts/chart39.xml" ContentType="application/vnd.openxmlformats-officedocument.drawingml.chart+xml"/>
  <Override PartName="/ppt/charts/chart86.xml" ContentType="application/vnd.openxmlformats-officedocument.drawingml.chart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s/slide102.xml" ContentType="application/vnd.openxmlformats-officedocument.presentationml.slide+xml"/>
  <Override PartName="/ppt/slideLayouts/slideLayout6.xml" ContentType="application/vnd.openxmlformats-officedocument.presentationml.slideLayout+xml"/>
  <Override PartName="/ppt/charts/chart28.xml" ContentType="application/vnd.openxmlformats-officedocument.drawingml.chart+xml"/>
  <Override PartName="/ppt/charts/chart75.xml" ContentType="application/vnd.openxmlformats-officedocument.drawingml.chart+xml"/>
  <Override PartName="/ppt/slides/slide43.xml" ContentType="application/vnd.openxmlformats-officedocument.presentationml.slide+xml"/>
  <Override PartName="/ppt/slides/slide90.xml" ContentType="application/vnd.openxmlformats-officedocument.presentationml.slide+xml"/>
  <Override PartName="/ppt/theme/theme1.xml" ContentType="application/vnd.openxmlformats-officedocument.theme+xml"/>
  <Override PartName="/ppt/charts/chart17.xml" ContentType="application/vnd.openxmlformats-officedocument.drawingml.chart+xml"/>
  <Override PartName="/ppt/charts/chart53.xml" ContentType="application/vnd.openxmlformats-officedocument.drawingml.chart+xml"/>
  <Override PartName="/ppt/charts/chart64.xml" ContentType="application/vnd.openxmlformats-officedocument.drawingml.chart+xml"/>
  <Override PartName="/ppt/slides/slide32.xml" ContentType="application/vnd.openxmlformats-officedocument.presentationml.slide+xml"/>
  <Default Extension="fntdata" ContentType="application/x-fontdata"/>
  <Override PartName="/ppt/charts/chart42.xml" ContentType="application/vnd.openxmlformats-officedocument.drawingml.chart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charts/chart31.xml" ContentType="application/vnd.openxmlformats-officedocument.drawingml.chart+xml"/>
  <Override PartName="/ppt/embeddings/Microsoft_Office_Excel_____1196969696969611101101101101101119292929292929292.xlsx" ContentType="application/haansoftxlsx"/>
  <Override PartName="/ppt/slides/slide129.xml" ContentType="application/vnd.openxmlformats-officedocument.presentationml.slide+xml"/>
  <Override PartName="/ppt/charts/chart7.xml" ContentType="application/vnd.openxmlformats-officedocument.drawingml.chart+xml"/>
  <Override PartName="/ppt/charts/chart20.xml" ContentType="application/vnd.openxmlformats-officedocument.drawingml.chart+xml"/>
  <Override PartName="/ppt/embeddings/Microsoft_Office_Excel_____111061061061061061061111111111111111111102102102102102102102102.xlsx" ContentType="application/haansoftxlsx"/>
  <Override PartName="/ppt/slides/slide118.xml" ContentType="application/vnd.openxmlformats-officedocument.presentationml.slide+xml"/>
  <Override PartName="/ppt/slides/slide165.xml" ContentType="application/vnd.openxmlformats-officedocument.presentationml.slide+xml"/>
  <Override PartName="/ppt/embeddings/Microsoft_Office_Excel_____1110110110110110110111106106106106106119797979797979797.xlsx" ContentType="application/haansoftxlsx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107.xml" ContentType="application/vnd.openxmlformats-officedocument.presentationml.slide+xml"/>
  <Override PartName="/ppt/slides/slide143.xml" ContentType="application/vnd.openxmlformats-officedocument.presentationml.slide+xml"/>
  <Override PartName="/ppt/slides/slide154.xml" ContentType="application/vnd.openxmlformats-officedocument.presentationml.slide+xml"/>
  <Override PartName="/ppt/viewProps.xml" ContentType="application/vnd.openxmlformats-officedocument.presentationml.viewProps+xml"/>
  <Override PartName="/ppt/charts/chart69.xml" ContentType="application/vnd.openxmlformats-officedocument.drawingml.chart+xml"/>
  <Override PartName="/ppt/slides/slide48.xml" ContentType="application/vnd.openxmlformats-officedocument.presentationml.slide+xml"/>
  <Override PartName="/ppt/slides/slide95.xml" ContentType="application/vnd.openxmlformats-officedocument.presentationml.slide+xml"/>
  <Override PartName="/ppt/slides/slide132.xml" ContentType="application/vnd.openxmlformats-officedocument.presentationml.slide+xml"/>
  <Override PartName="/ppt/notesSlides/notesSlide3.xml" ContentType="application/vnd.openxmlformats-officedocument.presentationml.notesSlide+xml"/>
  <Override PartName="/ppt/charts/chart58.xml" ContentType="application/vnd.openxmlformats-officedocument.drawingml.chart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73.xml" ContentType="application/vnd.openxmlformats-officedocument.presentationml.slide+xml"/>
  <Override PartName="/ppt/slides/slide84.xml" ContentType="application/vnd.openxmlformats-officedocument.presentationml.slide+xml"/>
  <Override PartName="/ppt/slides/slide121.xml" ContentType="application/vnd.openxmlformats-officedocument.presentationml.slide+xml"/>
  <Override PartName="/ppt/presProps.xml" ContentType="application/vnd.openxmlformats-officedocument.presentationml.presProps+xml"/>
  <Override PartName="/ppt/charts/chart36.xml" ContentType="application/vnd.openxmlformats-officedocument.drawingml.chart+xml"/>
  <Override PartName="/ppt/charts/chart47.xml" ContentType="application/vnd.openxmlformats-officedocument.drawingml.chart+xml"/>
  <Override PartName="/ppt/charts/chart83.xml" ContentType="application/vnd.openxmlformats-officedocument.drawingml.chart+xml"/>
  <Override PartName="/ppt/charts/chart94.xml" ContentType="application/vnd.openxmlformats-officedocument.drawingml.chart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62.xml" ContentType="application/vnd.openxmlformats-officedocument.presentationml.slide+xml"/>
  <Override PartName="/ppt/slides/slide110.xml" ContentType="application/vnd.openxmlformats-officedocument.presentationml.slide+xml"/>
  <Override PartName="/ppt/slideLayouts/slideLayout3.xml" ContentType="application/vnd.openxmlformats-officedocument.presentationml.slideLayout+xml"/>
  <Override PartName="/ppt/charts/chart25.xml" ContentType="application/vnd.openxmlformats-officedocument.drawingml.chart+xml"/>
  <Override PartName="/ppt/charts/chart72.xml" ContentType="application/vnd.openxmlformats-officedocument.drawingml.chart+xml"/>
  <Override PartName="/ppt/slides/slide51.xml" ContentType="application/vnd.openxmlformats-officedocument.presentationml.slide+xml"/>
  <Override PartName="/ppt/charts/chart14.xml" ContentType="application/vnd.openxmlformats-officedocument.drawingml.chart+xml"/>
  <Override PartName="/ppt/charts/chart61.xml" ContentType="application/vnd.openxmlformats-officedocument.drawingml.chart+xml"/>
  <Override PartName="/ppt/slides/slide40.xml" ContentType="application/vnd.openxmlformats-officedocument.presentationml.slide+xml"/>
  <Override PartName="/ppt/slides/slide159.xml" ContentType="application/vnd.openxmlformats-officedocument.presentationml.slide+xml"/>
  <Override PartName="/ppt/charts/chart50.xml" ContentType="application/vnd.openxmlformats-officedocument.drawingml.chart+xml"/>
  <Default Extension="wdp" ContentType="image/vnd.ms-photo"/>
  <Override PartName="/ppt/slides/slide148.xml" ContentType="application/vnd.openxmlformats-officedocument.presentationml.slide+xml"/>
  <Default Extension="gif" ContentType="image/gif"/>
  <Override PartName="/ppt/notesSlides/notesSlide8.xml" ContentType="application/vnd.openxmlformats-officedocument.presentationml.notesSlide+xml"/>
  <Override PartName="/ppt/slides/slide89.xml" ContentType="application/vnd.openxmlformats-officedocument.presentationml.slide+xml"/>
  <Override PartName="/ppt/slides/slide126.xml" ContentType="application/vnd.openxmlformats-officedocument.presentationml.slide+xml"/>
  <Override PartName="/ppt/slides/slide137.xml" ContentType="application/vnd.openxmlformats-officedocument.presentationml.slide+xml"/>
  <Override PartName="/ppt/charts/chart4.xml" ContentType="application/vnd.openxmlformats-officedocument.drawingml.chart+xml"/>
  <Override PartName="/ppt/charts/chart99.xml" ContentType="application/vnd.openxmlformats-officedocument.drawingml.chart+xml"/>
  <Override PartName="/ppt/charts/chart101.xml" ContentType="application/vnd.openxmlformats-officedocument.drawingml.chart+xml"/>
  <Override PartName="/ppt/slides/slide78.xml" ContentType="application/vnd.openxmlformats-officedocument.presentationml.slide+xml"/>
  <Override PartName="/ppt/slides/slide115.xml" ContentType="application/vnd.openxmlformats-officedocument.presentationml.slide+xml"/>
  <Override PartName="/ppt/slides/slide162.xml" ContentType="application/vnd.openxmlformats-officedocument.presentationml.slide+xml"/>
  <Override PartName="/ppt/charts/chart88.xml" ContentType="application/vnd.openxmlformats-officedocument.drawingml.chart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s/slide104.xml" ContentType="application/vnd.openxmlformats-officedocument.presentationml.slide+xml"/>
  <Override PartName="/ppt/slides/slide151.xml" ContentType="application/vnd.openxmlformats-officedocument.presentationml.slide+xml"/>
  <Override PartName="/ppt/slideLayouts/slideLayout8.xml" ContentType="application/vnd.openxmlformats-officedocument.presentationml.slideLayout+xml"/>
  <Override PartName="/ppt/charts/chart77.xml" ContentType="application/vnd.openxmlformats-officedocument.drawingml.chart+xml"/>
  <Override PartName="/ppt/slideMasters/slideMaster1.xml" ContentType="application/vnd.openxmlformats-officedocument.presentationml.slideMaster+xml"/>
  <Override PartName="/ppt/slides/slide45.xml" ContentType="application/vnd.openxmlformats-officedocument.presentationml.slide+xml"/>
  <Override PartName="/ppt/slides/slide92.xml" ContentType="application/vnd.openxmlformats-officedocument.presentationml.slide+xml"/>
  <Override PartName="/ppt/slides/slide140.xml" ContentType="application/vnd.openxmlformats-officedocument.presentationml.slide+xml"/>
  <Override PartName="/ppt/theme/theme3.xml" ContentType="application/vnd.openxmlformats-officedocument.theme+xml"/>
  <Override PartName="/ppt/charts/chart19.xml" ContentType="application/vnd.openxmlformats-officedocument.drawingml.chart+xml"/>
  <Override PartName="/ppt/charts/chart55.xml" ContentType="application/vnd.openxmlformats-officedocument.drawingml.chart+xml"/>
  <Override PartName="/ppt/charts/chart66.xml" ContentType="application/vnd.openxmlformats-officedocument.drawingml.chart+xml"/>
  <Override PartName="/ppt/slides/slide34.xml" ContentType="application/vnd.openxmlformats-officedocument.presentationml.slide+xml"/>
  <Override PartName="/ppt/slides/slide81.xml" ContentType="application/vnd.openxmlformats-officedocument.presentationml.slide+xml"/>
  <Override PartName="/ppt/charts/chart44.xml" ContentType="application/vnd.openxmlformats-officedocument.drawingml.chart+xml"/>
  <Override PartName="/ppt/charts/chart91.xml" ContentType="application/vnd.openxmlformats-officedocument.drawingml.chart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70.xml" ContentType="application/vnd.openxmlformats-officedocument.presentationml.slide+xml"/>
  <Override PartName="/ppt/charts/chart33.xml" ContentType="application/vnd.openxmlformats-officedocument.drawingml.chart+xml"/>
  <Override PartName="/ppt/charts/chart80.xml" ContentType="application/vnd.openxmlformats-officedocument.drawingml.chart+xml"/>
  <Override PartName="/ppt/embeddings/Microsoft_Office_Excel_____1198989898989811103103103103103119494949494949494.xlsx" ContentType="application/haansoftxlsx"/>
  <Override PartName="/ppt/slides/slide12.xml" ContentType="application/vnd.openxmlformats-officedocument.presentationml.slide+xml"/>
  <Override PartName="/ppt/charts/chart9.xml" ContentType="application/vnd.openxmlformats-officedocument.drawingml.chart+xml"/>
  <Override PartName="/ppt/charts/chart11.xml" ContentType="application/vnd.openxmlformats-officedocument.drawingml.chart+xml"/>
  <Override PartName="/ppt/charts/chart22.xml" ContentType="application/vnd.openxmlformats-officedocument.drawingml.chart+xml"/>
  <Override PartName="/ppt/embeddings/Microsoft_Office_Excel_____111041041041041041041110910910910910911100100100100100100100100.xlsx" ContentType="application/haansoftxlsx"/>
  <Override PartName="/ppt/slides/slide167.xml" ContentType="application/vnd.openxmlformats-officedocument.presentationml.slide+xml"/>
  <Override PartName="/ppt/slides/slide109.xml" ContentType="application/vnd.openxmlformats-officedocument.presentationml.slide+xml"/>
  <Override PartName="/ppt/slides/slide145.xml" ContentType="application/vnd.openxmlformats-officedocument.presentationml.slide+xml"/>
  <Override PartName="/ppt/slides/slide156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67" r:id="rId1"/>
    <p:sldMasterId id="2147483660" r:id="rId2"/>
  </p:sldMasterIdLst>
  <p:notesMasterIdLst>
    <p:notesMasterId r:id="rId172"/>
  </p:notesMasterIdLst>
  <p:sldIdLst>
    <p:sldId id="283" r:id="rId3"/>
    <p:sldId id="484" r:id="rId4"/>
    <p:sldId id="485" r:id="rId5"/>
    <p:sldId id="486" r:id="rId6"/>
    <p:sldId id="710" r:id="rId7"/>
    <p:sldId id="798" r:id="rId8"/>
    <p:sldId id="799" r:id="rId9"/>
    <p:sldId id="800" r:id="rId10"/>
    <p:sldId id="801" r:id="rId11"/>
    <p:sldId id="802" r:id="rId12"/>
    <p:sldId id="803" r:id="rId13"/>
    <p:sldId id="804" r:id="rId14"/>
    <p:sldId id="805" r:id="rId15"/>
    <p:sldId id="806" r:id="rId16"/>
    <p:sldId id="807" r:id="rId17"/>
    <p:sldId id="293" r:id="rId18"/>
    <p:sldId id="295" r:id="rId19"/>
    <p:sldId id="296" r:id="rId20"/>
    <p:sldId id="392" r:id="rId21"/>
    <p:sldId id="393" r:id="rId22"/>
    <p:sldId id="496" r:id="rId23"/>
    <p:sldId id="461" r:id="rId24"/>
    <p:sldId id="462" r:id="rId25"/>
    <p:sldId id="561" r:id="rId26"/>
    <p:sldId id="579" r:id="rId27"/>
    <p:sldId id="560" r:id="rId28"/>
    <p:sldId id="566" r:id="rId29"/>
    <p:sldId id="567" r:id="rId30"/>
    <p:sldId id="678" r:id="rId31"/>
    <p:sldId id="680" r:id="rId32"/>
    <p:sldId id="681" r:id="rId33"/>
    <p:sldId id="682" r:id="rId34"/>
    <p:sldId id="683" r:id="rId35"/>
    <p:sldId id="784" r:id="rId36"/>
    <p:sldId id="785" r:id="rId37"/>
    <p:sldId id="684" r:id="rId38"/>
    <p:sldId id="685" r:id="rId39"/>
    <p:sldId id="686" r:id="rId40"/>
    <p:sldId id="687" r:id="rId41"/>
    <p:sldId id="297" r:id="rId42"/>
    <p:sldId id="300" r:id="rId43"/>
    <p:sldId id="563" r:id="rId44"/>
    <p:sldId id="570" r:id="rId45"/>
    <p:sldId id="564" r:id="rId46"/>
    <p:sldId id="565" r:id="rId47"/>
    <p:sldId id="794" r:id="rId48"/>
    <p:sldId id="795" r:id="rId49"/>
    <p:sldId id="666" r:id="rId50"/>
    <p:sldId id="667" r:id="rId51"/>
    <p:sldId id="668" r:id="rId52"/>
    <p:sldId id="752" r:id="rId53"/>
    <p:sldId id="758" r:id="rId54"/>
    <p:sldId id="759" r:id="rId55"/>
    <p:sldId id="786" r:id="rId56"/>
    <p:sldId id="787" r:id="rId57"/>
    <p:sldId id="788" r:id="rId58"/>
    <p:sldId id="760" r:id="rId59"/>
    <p:sldId id="761" r:id="rId60"/>
    <p:sldId id="789" r:id="rId61"/>
    <p:sldId id="762" r:id="rId62"/>
    <p:sldId id="580" r:id="rId63"/>
    <p:sldId id="615" r:id="rId64"/>
    <p:sldId id="616" r:id="rId65"/>
    <p:sldId id="617" r:id="rId66"/>
    <p:sldId id="618" r:id="rId67"/>
    <p:sldId id="796" r:id="rId68"/>
    <p:sldId id="797" r:id="rId69"/>
    <p:sldId id="669" r:id="rId70"/>
    <p:sldId id="670" r:id="rId71"/>
    <p:sldId id="671" r:id="rId72"/>
    <p:sldId id="753" r:id="rId73"/>
    <p:sldId id="763" r:id="rId74"/>
    <p:sldId id="764" r:id="rId75"/>
    <p:sldId id="765" r:id="rId76"/>
    <p:sldId id="790" r:id="rId77"/>
    <p:sldId id="791" r:id="rId78"/>
    <p:sldId id="766" r:id="rId79"/>
    <p:sldId id="767" r:id="rId80"/>
    <p:sldId id="792" r:id="rId81"/>
    <p:sldId id="768" r:id="rId82"/>
    <p:sldId id="769" r:id="rId83"/>
    <p:sldId id="723" r:id="rId84"/>
    <p:sldId id="724" r:id="rId85"/>
    <p:sldId id="725" r:id="rId86"/>
    <p:sldId id="726" r:id="rId87"/>
    <p:sldId id="727" r:id="rId88"/>
    <p:sldId id="730" r:id="rId89"/>
    <p:sldId id="732" r:id="rId90"/>
    <p:sldId id="733" r:id="rId91"/>
    <p:sldId id="734" r:id="rId92"/>
    <p:sldId id="754" r:id="rId93"/>
    <p:sldId id="770" r:id="rId94"/>
    <p:sldId id="771" r:id="rId95"/>
    <p:sldId id="793" r:id="rId96"/>
    <p:sldId id="772" r:id="rId97"/>
    <p:sldId id="773" r:id="rId98"/>
    <p:sldId id="593" r:id="rId99"/>
    <p:sldId id="581" r:id="rId100"/>
    <p:sldId id="582" r:id="rId101"/>
    <p:sldId id="583" r:id="rId102"/>
    <p:sldId id="584" r:id="rId103"/>
    <p:sldId id="585" r:id="rId104"/>
    <p:sldId id="614" r:id="rId105"/>
    <p:sldId id="675" r:id="rId106"/>
    <p:sldId id="676" r:id="rId107"/>
    <p:sldId id="677" r:id="rId108"/>
    <p:sldId id="756" r:id="rId109"/>
    <p:sldId id="774" r:id="rId110"/>
    <p:sldId id="775" r:id="rId111"/>
    <p:sldId id="776" r:id="rId112"/>
    <p:sldId id="777" r:id="rId113"/>
    <p:sldId id="778" r:id="rId114"/>
    <p:sldId id="595" r:id="rId115"/>
    <p:sldId id="596" r:id="rId116"/>
    <p:sldId id="597" r:id="rId117"/>
    <p:sldId id="598" r:id="rId118"/>
    <p:sldId id="599" r:id="rId119"/>
    <p:sldId id="600" r:id="rId120"/>
    <p:sldId id="601" r:id="rId121"/>
    <p:sldId id="672" r:id="rId122"/>
    <p:sldId id="673" r:id="rId123"/>
    <p:sldId id="674" r:id="rId124"/>
    <p:sldId id="757" r:id="rId125"/>
    <p:sldId id="779" r:id="rId126"/>
    <p:sldId id="780" r:id="rId127"/>
    <p:sldId id="781" r:id="rId128"/>
    <p:sldId id="782" r:id="rId129"/>
    <p:sldId id="608" r:id="rId130"/>
    <p:sldId id="712" r:id="rId131"/>
    <p:sldId id="697" r:id="rId132"/>
    <p:sldId id="698" r:id="rId133"/>
    <p:sldId id="701" r:id="rId134"/>
    <p:sldId id="702" r:id="rId135"/>
    <p:sldId id="703" r:id="rId136"/>
    <p:sldId id="704" r:id="rId137"/>
    <p:sldId id="611" r:id="rId138"/>
    <p:sldId id="718" r:id="rId139"/>
    <p:sldId id="719" r:id="rId140"/>
    <p:sldId id="720" r:id="rId141"/>
    <p:sldId id="721" r:id="rId142"/>
    <p:sldId id="717" r:id="rId143"/>
    <p:sldId id="808" r:id="rId144"/>
    <p:sldId id="809" r:id="rId145"/>
    <p:sldId id="810" r:id="rId146"/>
    <p:sldId id="811" r:id="rId147"/>
    <p:sldId id="812" r:id="rId148"/>
    <p:sldId id="813" r:id="rId149"/>
    <p:sldId id="814" r:id="rId150"/>
    <p:sldId id="815" r:id="rId151"/>
    <p:sldId id="816" r:id="rId152"/>
    <p:sldId id="817" r:id="rId153"/>
    <p:sldId id="818" r:id="rId154"/>
    <p:sldId id="819" r:id="rId155"/>
    <p:sldId id="820" r:id="rId156"/>
    <p:sldId id="821" r:id="rId157"/>
    <p:sldId id="822" r:id="rId158"/>
    <p:sldId id="823" r:id="rId159"/>
    <p:sldId id="824" r:id="rId160"/>
    <p:sldId id="825" r:id="rId161"/>
    <p:sldId id="826" r:id="rId162"/>
    <p:sldId id="827" r:id="rId163"/>
    <p:sldId id="828" r:id="rId164"/>
    <p:sldId id="829" r:id="rId165"/>
    <p:sldId id="830" r:id="rId166"/>
    <p:sldId id="831" r:id="rId167"/>
    <p:sldId id="832" r:id="rId168"/>
    <p:sldId id="833" r:id="rId169"/>
    <p:sldId id="834" r:id="rId170"/>
    <p:sldId id="722" r:id="rId171"/>
  </p:sldIdLst>
  <p:sldSz cx="10691813" cy="7559675"/>
  <p:notesSz cx="6797675" cy="9926638"/>
  <p:embeddedFontLst>
    <p:embeddedFont>
      <p:font typeface="나눔바른고딕" pitchFamily="50" charset="-127"/>
      <p:regular r:id="rId173"/>
      <p:bold r:id="rId174"/>
    </p:embeddedFont>
    <p:embeddedFont>
      <p:font typeface="나눔명조 ExtraBold" pitchFamily="18" charset="-127"/>
      <p:bold r:id="rId175"/>
    </p:embeddedFont>
    <p:embeddedFont>
      <p:font typeface="나눔고딕 ExtraBold" pitchFamily="50" charset="-127"/>
      <p:bold r:id="rId176"/>
    </p:embeddedFont>
    <p:embeddedFont>
      <p:font typeface="나눔고딕" pitchFamily="50" charset="-127"/>
      <p:regular r:id="rId177"/>
      <p:bold r:id="rId178"/>
    </p:embeddedFont>
    <p:embeddedFont>
      <p:font typeface="맑은 고딕" pitchFamily="50" charset="-127"/>
      <p:regular r:id="rId179"/>
      <p:bold r:id="rId180"/>
    </p:embeddedFont>
    <p:embeddedFont>
      <p:font typeface="나눔바른고딕 Light" pitchFamily="50" charset="-127"/>
      <p:regular r:id="rId181"/>
    </p:embeddedFont>
  </p:embeddedFontLst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4" pos="260" userDrawn="1">
          <p15:clr>
            <a:srgbClr val="A4A3A4"/>
          </p15:clr>
        </p15:guide>
        <p15:guide id="5" pos="3370">
          <p15:clr>
            <a:srgbClr val="A4A3A4"/>
          </p15:clr>
        </p15:guide>
        <p15:guide id="6" orient="horz" pos="238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BFBFBF"/>
    <a:srgbClr val="D9D9D9"/>
    <a:srgbClr val="B00000"/>
    <a:srgbClr val="C00000"/>
    <a:srgbClr val="FF00FF"/>
    <a:srgbClr val="66FFFF"/>
    <a:srgbClr val="960000"/>
    <a:srgbClr val="9A0000"/>
    <a:srgbClr val="7F7F7F"/>
    <a:srgbClr val="6C0000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241" autoAdjust="0"/>
    <p:restoredTop sz="94000" autoAdjust="0"/>
  </p:normalViewPr>
  <p:slideViewPr>
    <p:cSldViewPr snapToGrid="0" showGuides="1">
      <p:cViewPr varScale="1">
        <p:scale>
          <a:sx n="99" d="100"/>
          <a:sy n="99" d="100"/>
        </p:scale>
        <p:origin x="-1290" y="-90"/>
      </p:cViewPr>
      <p:guideLst>
        <p:guide orient="horz" pos="1049"/>
        <p:guide orient="horz" pos="4481"/>
        <p:guide pos="260"/>
        <p:guide pos="6452"/>
        <p:guide pos="3056"/>
        <p:guide pos="3524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75" d="100"/>
        <a:sy n="75" d="100"/>
      </p:scale>
      <p:origin x="0" y="27720"/>
    </p:cViewPr>
  </p:sorter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38" Type="http://schemas.openxmlformats.org/officeDocument/2006/relationships/slide" Target="slides/slide136.xml"/><Relationship Id="rId154" Type="http://schemas.openxmlformats.org/officeDocument/2006/relationships/slide" Target="slides/slide152.xml"/><Relationship Id="rId159" Type="http://schemas.openxmlformats.org/officeDocument/2006/relationships/slide" Target="slides/slide157.xml"/><Relationship Id="rId175" Type="http://schemas.openxmlformats.org/officeDocument/2006/relationships/font" Target="fonts/font3.fntdata"/><Relationship Id="rId170" Type="http://schemas.openxmlformats.org/officeDocument/2006/relationships/slide" Target="slides/slide168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144" Type="http://schemas.openxmlformats.org/officeDocument/2006/relationships/slide" Target="slides/slide142.xml"/><Relationship Id="rId149" Type="http://schemas.openxmlformats.org/officeDocument/2006/relationships/slide" Target="slides/slide14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165" Type="http://schemas.openxmlformats.org/officeDocument/2006/relationships/slide" Target="slides/slide163.xml"/><Relationship Id="rId181" Type="http://schemas.openxmlformats.org/officeDocument/2006/relationships/font" Target="fonts/font9.fntdata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55" Type="http://schemas.openxmlformats.org/officeDocument/2006/relationships/slide" Target="slides/slide153.xml"/><Relationship Id="rId171" Type="http://schemas.openxmlformats.org/officeDocument/2006/relationships/slide" Target="slides/slide169.xml"/><Relationship Id="rId176" Type="http://schemas.openxmlformats.org/officeDocument/2006/relationships/font" Target="fonts/font4.fntdata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61" Type="http://schemas.openxmlformats.org/officeDocument/2006/relationships/slide" Target="slides/slide159.xml"/><Relationship Id="rId166" Type="http://schemas.openxmlformats.org/officeDocument/2006/relationships/slide" Target="slides/slide164.xml"/><Relationship Id="rId182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51" Type="http://schemas.openxmlformats.org/officeDocument/2006/relationships/slide" Target="slides/slide149.xml"/><Relationship Id="rId156" Type="http://schemas.openxmlformats.org/officeDocument/2006/relationships/slide" Target="slides/slide154.xml"/><Relationship Id="rId177" Type="http://schemas.openxmlformats.org/officeDocument/2006/relationships/font" Target="fonts/font5.fntdata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72" Type="http://schemas.openxmlformats.org/officeDocument/2006/relationships/notesMaster" Target="notesMasters/notesMaster1.xml"/><Relationship Id="rId180" Type="http://schemas.openxmlformats.org/officeDocument/2006/relationships/font" Target="fonts/font8.fntdata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slide" Target="slides/slide144.xml"/><Relationship Id="rId167" Type="http://schemas.openxmlformats.org/officeDocument/2006/relationships/slide" Target="slides/slide165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162" Type="http://schemas.openxmlformats.org/officeDocument/2006/relationships/slide" Target="slides/slide160.xml"/><Relationship Id="rId18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178" Type="http://schemas.openxmlformats.org/officeDocument/2006/relationships/font" Target="fonts/font6.fntdata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52" Type="http://schemas.openxmlformats.org/officeDocument/2006/relationships/slide" Target="slides/slide150.xml"/><Relationship Id="rId173" Type="http://schemas.openxmlformats.org/officeDocument/2006/relationships/font" Target="fonts/font1.fntdata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163" Type="http://schemas.openxmlformats.org/officeDocument/2006/relationships/slide" Target="slides/slide161.xml"/><Relationship Id="rId184" Type="http://schemas.openxmlformats.org/officeDocument/2006/relationships/theme" Target="theme/theme1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slide" Target="slides/slide151.xml"/><Relationship Id="rId174" Type="http://schemas.openxmlformats.org/officeDocument/2006/relationships/font" Target="fonts/font2.fntdata"/><Relationship Id="rId179" Type="http://schemas.openxmlformats.org/officeDocument/2006/relationships/font" Target="fonts/font7.fntdata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48" Type="http://schemas.openxmlformats.org/officeDocument/2006/relationships/slide" Target="slides/slide146.xml"/><Relationship Id="rId164" Type="http://schemas.openxmlformats.org/officeDocument/2006/relationships/slide" Target="slides/slide162.xml"/><Relationship Id="rId169" Type="http://schemas.openxmlformats.org/officeDocument/2006/relationships/slide" Target="slides/slide167.xml"/><Relationship Id="rId185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9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0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2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3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4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5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6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7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8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9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0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1.xlsx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2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3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4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5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6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7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8.xlsx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29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0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1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2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3.xlsx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4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5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6.xlsx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7.xlsx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8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39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0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1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2.xlsx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3.xlsx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4.xlsx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5.xlsx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6.xlsx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7.xlsx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8.xlsx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49.xlsx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0.xlsx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1.xlsx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2.xlsx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3.xlsx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4.xlsx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5.xlsx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6.xlsx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7.xlsx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8.xlsx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59.xlsx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0.xlsx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1.xlsx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2.xlsx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3.xlsx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4.xlsx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5.xlsx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6.xlsx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7.xlsx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8.xlsx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69.xlsx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0.xlsx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1.xlsx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2.xlsx"/></Relationships>
</file>

<file path=ppt/charts/_rels/chart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3.xlsx"/></Relationships>
</file>

<file path=ppt/charts/_rels/chart7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4.xlsx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5.xlsx"/></Relationships>
</file>

<file path=ppt/charts/_rels/chart7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6.xlsx"/></Relationships>
</file>

<file path=ppt/charts/_rels/chart7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7.xlsx"/></Relationships>
</file>

<file path=ppt/charts/_rels/chart7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8.xlsx"/></Relationships>
</file>

<file path=ppt/charts/_rels/chart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79.xlsx"/></Relationships>
</file>

<file path=ppt/charts/_rels/chart8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0.xlsx"/></Relationships>
</file>

<file path=ppt/charts/_rels/chart8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1.xlsx"/></Relationships>
</file>

<file path=ppt/charts/_rels/chart8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2.xlsx"/></Relationships>
</file>

<file path=ppt/charts/_rels/chart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3.xlsx"/></Relationships>
</file>

<file path=ppt/charts/_rels/chart8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4.xlsx"/></Relationships>
</file>

<file path=ppt/charts/_rels/chart8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5.xlsx"/></Relationships>
</file>

<file path=ppt/charts/_rels/chart8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6.xlsx"/></Relationships>
</file>

<file path=ppt/charts/_rels/chart8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7.xlsx"/></Relationships>
</file>

<file path=ppt/charts/_rels/chart8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8.xlsx"/></Relationships>
</file>

<file path=ppt/charts/_rels/chart8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89.xlsx"/></Relationships>
</file>

<file path=ppt/charts/_rels/chart9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90.xlsx"/></Relationships>
</file>

<file path=ppt/charts/_rels/chart9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95959595959511100100100100100119191919191919191.xlsx"/></Relationships>
</file>

<file path=ppt/charts/_rels/chart9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96969696969611101101101101101119292929292929292.xlsx"/></Relationships>
</file>

<file path=ppt/charts/_rels/chart9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97979797979711102102102102102119393939393939393.xlsx"/></Relationships>
</file>

<file path=ppt/charts/_rels/chart9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98989898989811103103103103103119494949494949494.xlsx"/></Relationships>
</file>

<file path=ppt/charts/_rels/chart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99999999999911104104104104104119595959595959595.xlsx"/></Relationships>
</file>

<file path=ppt/charts/_rels/chart9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10010010010010010011105105105105105119696969696969696.xlsx"/></Relationships>
</file>

<file path=ppt/charts/_rels/chart9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10110110110110110111106106106106106119797979797979797.xlsx"/></Relationships>
</file>

<file path=ppt/charts/_rels/chart9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10210210210210210211107107107107107119898989898989898.xlsx"/></Relationships>
</file>

<file path=ppt/charts/_rels/chart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10310310310310310311108108108108108119999999999999999.xlsx"/></Relationships>
</file>

<file path=ppt/charts/_rels/chart10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1041041041041041041110910910910910911100100100100100100100100.xlsx"/></Relationships>
</file>

<file path=ppt/charts/_rels/chart10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1051051051051051051111011011011011011101101101101101101101101.xlsx"/></Relationships>
</file>

<file path=ppt/charts/_rels/chart10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1106106106106106106111111111111111111110210210210210210210210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rgbClr val="B0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67.099999999999994</c:v>
                </c:pt>
                <c:pt idx="1">
                  <c:v>17.7</c:v>
                </c:pt>
                <c:pt idx="2">
                  <c:v>15.2</c:v>
                </c:pt>
              </c:numCache>
            </c:numRef>
          </c:val>
        </c:ser>
        <c:dLbls/>
        <c:firstSliceAng val="0"/>
        <c:holeSize val="39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44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5.0758591141347809E-3"/>
                  <c:y val="0"/>
                </c:manualLayout>
              </c:layout>
              <c:tx>
                <c:rich>
                  <a:bodyPr/>
                  <a:lstStyle/>
                  <a:p>
                    <a:pPr>
                      <a:defRPr sz="900" b="1" spc="-50" baseline="0"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900" b="1" spc="-50" baseline="0" dirty="0" smtClean="0">
                        <a:solidFill>
                          <a:schemeClr val="bg1"/>
                        </a:solidFill>
                      </a:rPr>
                      <a:t>1</a:t>
                    </a:r>
                    <a:r>
                      <a:rPr lang="en-US" altLang="ko-KR" sz="900" b="1" dirty="0" smtClean="0">
                        <a:solidFill>
                          <a:schemeClr val="bg1"/>
                        </a:solidFill>
                      </a:rPr>
                      <a:t>0</a:t>
                    </a:r>
                    <a:r>
                      <a:rPr lang="ko-KR" altLang="en-US" sz="900" b="1" dirty="0" smtClean="0">
                        <a:solidFill>
                          <a:schemeClr val="bg1"/>
                        </a:solidFill>
                      </a:rPr>
                      <a:t>명</a:t>
                    </a:r>
                  </a:p>
                  <a:p>
                    <a:pPr>
                      <a:defRPr sz="900" b="1" spc="-50" baseline="0"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900" b="1" dirty="0" smtClean="0">
                        <a:solidFill>
                          <a:schemeClr val="bg1"/>
                        </a:solidFill>
                      </a:rPr>
                      <a:t>(10.8%)</a:t>
                    </a:r>
                    <a:endParaRPr lang="ko-KR" altLang="en-US" sz="900" b="1" dirty="0">
                      <a:solidFill>
                        <a:schemeClr val="bg1"/>
                      </a:solidFill>
                    </a:endParaRPr>
                  </a:p>
                </c:rich>
              </c:tx>
              <c:spPr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  <a:effectLst/>
              </c:spPr>
              <c:dLblPos val="ctr"/>
              <c:showVal val="1"/>
            </c:dLbl>
            <c:spPr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spc="-50" baseline="0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0.10800000000000012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altLang="en-US" sz="900" b="1" dirty="0" smtClean="0"/>
                      <a:t>1</a:t>
                    </a:r>
                    <a:r>
                      <a:rPr lang="en-US" altLang="en-US" sz="900" dirty="0" smtClean="0"/>
                      <a:t>8</a:t>
                    </a:r>
                    <a:r>
                      <a:rPr lang="ko-KR" altLang="en-US" sz="900" dirty="0" smtClean="0"/>
                      <a:t>명</a:t>
                    </a:r>
                    <a:endParaRPr lang="en-US" altLang="ko-KR" sz="900" dirty="0" smtClean="0"/>
                  </a:p>
                  <a:p>
                    <a:r>
                      <a:rPr lang="en-US" altLang="ko-KR" sz="900" dirty="0" smtClean="0"/>
                      <a:t>(19.6%)</a:t>
                    </a:r>
                    <a:endParaRPr lang="en-US" altLang="en-US" sz="900" dirty="0"/>
                  </a:p>
                </c:rich>
              </c:tx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0.19600000000000001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rgbClr val="C00000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altLang="en-US" sz="900" b="0" dirty="0" smtClean="0">
                        <a:solidFill>
                          <a:schemeClr val="bg1"/>
                        </a:solidFill>
                      </a:rPr>
                      <a:t>6</a:t>
                    </a:r>
                    <a:r>
                      <a:rPr lang="en-US" altLang="en-US" sz="900" b="1" dirty="0" smtClean="0">
                        <a:solidFill>
                          <a:schemeClr val="bg1"/>
                        </a:solidFill>
                      </a:rPr>
                      <a:t>4</a:t>
                    </a:r>
                    <a:r>
                      <a:rPr lang="ko-KR" altLang="en-US" sz="900" b="1" dirty="0" smtClean="0">
                        <a:solidFill>
                          <a:schemeClr val="bg1"/>
                        </a:solidFill>
                      </a:rPr>
                      <a:t>명</a:t>
                    </a:r>
                    <a:endParaRPr lang="en-US" altLang="ko-KR" sz="900" b="1" dirty="0" smtClean="0">
                      <a:solidFill>
                        <a:schemeClr val="bg1"/>
                      </a:solidFill>
                    </a:endParaRPr>
                  </a:p>
                  <a:p>
                    <a:r>
                      <a:rPr lang="en-US" altLang="ko-KR" sz="900" b="1" dirty="0" smtClean="0">
                        <a:solidFill>
                          <a:schemeClr val="bg1"/>
                        </a:solidFill>
                      </a:rPr>
                      <a:t>(69.6%)</a:t>
                    </a:r>
                    <a:endParaRPr lang="en-US" altLang="en-US" sz="900" dirty="0"/>
                  </a:p>
                </c:rich>
              </c:tx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0.69899999999999995</c:v>
                </c:pt>
              </c:numCache>
            </c:numRef>
          </c:val>
        </c:ser>
        <c:dLbls/>
        <c:gapWidth val="90"/>
        <c:overlap val="100"/>
        <c:axId val="363792640"/>
        <c:axId val="363794432"/>
      </c:barChart>
      <c:catAx>
        <c:axId val="363792640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363794432"/>
        <c:crosses val="autoZero"/>
        <c:auto val="1"/>
        <c:lblAlgn val="ctr"/>
        <c:lblOffset val="100"/>
      </c:catAx>
      <c:valAx>
        <c:axId val="363794432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363792640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000"/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000"/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000"/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607"/>
        </c:manualLayout>
      </c:layout>
      <c:txPr>
        <a:bodyPr/>
        <a:lstStyle/>
        <a:p>
          <a:pPr>
            <a:defRPr sz="1000"/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.13217164991910793"/>
          <c:y val="0"/>
          <c:w val="0.86396662421244652"/>
          <c:h val="0.87277793248240121"/>
        </c:manualLayout>
      </c:layout>
      <c:lineChart>
        <c:grouping val="standard"/>
        <c:ser>
          <c:idx val="0"/>
          <c:order val="0"/>
          <c:tx>
            <c:strRef>
              <c:f>Sheet1!$B$1</c:f>
              <c:strCache>
                <c:ptCount val="1"/>
                <c:pt idx="0">
                  <c:v>기관</c:v>
                </c:pt>
              </c:strCache>
            </c:strRef>
          </c:tx>
          <c:spPr>
            <a:ln w="28575">
              <a:solidFill>
                <a:schemeClr val="bg1">
                  <a:lumMod val="65000"/>
                </a:schemeClr>
              </a:solidFill>
            </a:ln>
          </c:spPr>
          <c:marker>
            <c:symbol val="diamond"/>
            <c:size val="5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5"/>
              <c:layout/>
              <c:dLblPos val="t"/>
              <c:showVal val="1"/>
            </c:dLbl>
            <c:dLbl>
              <c:idx val="6"/>
              <c:layout/>
              <c:dLblPos val="t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 i="1" u="sng">
                    <a:gradFill>
                      <a:gsLst>
                        <a:gs pos="8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</a:defRPr>
                </a:pPr>
                <a:endParaRPr lang="ko-KR"/>
              </a:p>
            </c:txPr>
            <c:dLblPos val="b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Sheet1!$A$2:$A$9</c:f>
              <c:strCache>
                <c:ptCount val="8"/>
                <c:pt idx="0">
                  <c:v>2008년</c:v>
                </c:pt>
                <c:pt idx="1">
                  <c:v>2009년</c:v>
                </c:pt>
                <c:pt idx="2">
                  <c:v>2010년</c:v>
                </c:pt>
                <c:pt idx="3">
                  <c:v>2011년</c:v>
                </c:pt>
                <c:pt idx="4">
                  <c:v>2012년</c:v>
                </c:pt>
                <c:pt idx="5">
                  <c:v>2013년</c:v>
                </c:pt>
                <c:pt idx="6">
                  <c:v>2014년</c:v>
                </c:pt>
                <c:pt idx="7">
                  <c:v>2015년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82.1</c:v>
                </c:pt>
                <c:pt idx="1">
                  <c:v>82.4</c:v>
                </c:pt>
                <c:pt idx="2">
                  <c:v>82.6</c:v>
                </c:pt>
                <c:pt idx="3">
                  <c:v>84.7</c:v>
                </c:pt>
                <c:pt idx="4">
                  <c:v>80.599999999999994</c:v>
                </c:pt>
                <c:pt idx="5">
                  <c:v>85.3</c:v>
                </c:pt>
                <c:pt idx="6">
                  <c:v>86.7</c:v>
                </c:pt>
                <c:pt idx="7">
                  <c:v>85.7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부처전체</c:v>
                </c:pt>
              </c:strCache>
            </c:strRef>
          </c:tx>
          <c:spPr>
            <a:ln w="28575">
              <a:solidFill>
                <a:schemeClr val="bg1">
                  <a:lumMod val="85000"/>
                </a:schemeClr>
              </a:solidFill>
              <a:prstDash val="solid"/>
            </a:ln>
          </c:spPr>
          <c:marker>
            <c:symbol val="square"/>
            <c:size val="5"/>
            <c:spPr>
              <a:solidFill>
                <a:schemeClr val="bg1">
                  <a:lumMod val="85000"/>
                </a:schemeClr>
              </a:solidFill>
              <a:ln w="25400">
                <a:solidFill>
                  <a:schemeClr val="bg1">
                    <a:lumMod val="85000"/>
                  </a:schemeClr>
                </a:solidFill>
              </a:ln>
            </c:spPr>
          </c:marker>
          <c:dLbls>
            <c:dLbl>
              <c:idx val="5"/>
              <c:layout/>
              <c:dLblPos val="b"/>
              <c:showVal val="1"/>
            </c:dLbl>
            <c:dLbl>
              <c:idx val="6"/>
              <c:layout/>
              <c:dLblPos val="b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Sheet1!$A$2:$A$9</c:f>
              <c:strCache>
                <c:ptCount val="8"/>
                <c:pt idx="0">
                  <c:v>2008년</c:v>
                </c:pt>
                <c:pt idx="1">
                  <c:v>2009년</c:v>
                </c:pt>
                <c:pt idx="2">
                  <c:v>2010년</c:v>
                </c:pt>
                <c:pt idx="3">
                  <c:v>2011년</c:v>
                </c:pt>
                <c:pt idx="4">
                  <c:v>2012년</c:v>
                </c:pt>
                <c:pt idx="5">
                  <c:v>2013년</c:v>
                </c:pt>
                <c:pt idx="6">
                  <c:v>2014년</c:v>
                </c:pt>
                <c:pt idx="7">
                  <c:v>2015년</c:v>
                </c:pt>
              </c:strCache>
            </c:strRef>
          </c:cat>
          <c:val>
            <c:numRef>
              <c:f>Sheet1!$C$2:$C$9</c:f>
              <c:numCache>
                <c:formatCode>0.0_);[Red]\(0.0\)</c:formatCode>
                <c:ptCount val="8"/>
                <c:pt idx="0">
                  <c:v>82.5</c:v>
                </c:pt>
                <c:pt idx="1">
                  <c:v>82.5</c:v>
                </c:pt>
                <c:pt idx="2" formatCode="0.0">
                  <c:v>83.4</c:v>
                </c:pt>
                <c:pt idx="3" formatCode="0.0">
                  <c:v>85.2</c:v>
                </c:pt>
                <c:pt idx="4" formatCode="0.0">
                  <c:v>83.6</c:v>
                </c:pt>
                <c:pt idx="5" formatCode="0.0">
                  <c:v>84.7</c:v>
                </c:pt>
                <c:pt idx="6" formatCode="0.0">
                  <c:v>84.9</c:v>
                </c:pt>
                <c:pt idx="7" formatCode="0.0">
                  <c:v>85.8</c:v>
                </c:pt>
              </c:numCache>
            </c:numRef>
          </c:val>
        </c:ser>
        <c:dLbls/>
        <c:marker val="1"/>
        <c:axId val="399382400"/>
        <c:axId val="399383936"/>
      </c:lineChart>
      <c:catAx>
        <c:axId val="399382400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399383936"/>
        <c:crosses val="autoZero"/>
        <c:auto val="1"/>
        <c:lblAlgn val="ctr"/>
        <c:lblOffset val="100"/>
      </c:catAx>
      <c:valAx>
        <c:axId val="399383936"/>
        <c:scaling>
          <c:orientation val="minMax"/>
          <c:max val="95"/>
          <c:min val="70"/>
        </c:scaling>
        <c:delete val="1"/>
        <c:axPos val="l"/>
        <c:numFmt formatCode="General" sourceLinked="1"/>
        <c:tickLblPos val="none"/>
        <c:crossAx val="399382400"/>
        <c:crosses val="autoZero"/>
        <c:crossBetween val="between"/>
      </c:valAx>
    </c:plotArea>
    <c:legend>
      <c:legendPos val="l"/>
      <c:legendEntry>
        <c:idx val="0"/>
        <c:txPr>
          <a:bodyPr/>
          <a:lstStyle/>
          <a:p>
            <a:pPr>
              <a:defRPr sz="1100" b="1" i="1" u="sng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10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3.2253179860280224E-3"/>
          <c:y val="0.48150403885942605"/>
          <c:w val="8.9126293770905723E-2"/>
          <c:h val="0.12573672505236649"/>
        </c:manualLayout>
      </c:layout>
      <c:txPr>
        <a:bodyPr/>
        <a:lstStyle/>
        <a:p>
          <a:pPr>
            <a:defRPr sz="1100"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050">
          <a:latin typeface="+mj-ea"/>
          <a:ea typeface="+mj-ea"/>
        </a:defRPr>
      </a:pPr>
      <a:endParaRPr lang="ko-KR"/>
    </a:p>
  </c:txPr>
  <c:externalData r:id="rId1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466"/>
        </c:manualLayout>
      </c:layout>
      <c:barChart>
        <c:barDir val="col"/>
        <c:grouping val="clustered"/>
        <c:ser>
          <c:idx val="2"/>
          <c:order val="1"/>
          <c:tx>
            <c:strRef>
              <c:f>Sheet1!$A$3</c:f>
              <c:strCache>
                <c:ptCount val="1"/>
                <c:pt idx="0">
                  <c:v>산업연구원 전체 평균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100" spc="0" baseline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Sheet1!$B$1:$L$1</c:f>
              <c:strCache>
                <c:ptCount val="7"/>
                <c:pt idx="0">
                  <c:v>KCSI</c:v>
                </c:pt>
                <c:pt idx="1">
                  <c:v>연구과제 수행</c:v>
                </c:pt>
                <c:pt idx="2">
                  <c:v>기본연구</c:v>
                </c:pt>
                <c:pt idx="3">
                  <c:v>수탁연구</c:v>
                </c:pt>
                <c:pt idx="4">
                  <c:v>위탁/공동</c:v>
                </c:pt>
                <c:pt idx="5">
                  <c:v>정보제공</c:v>
                </c:pt>
                <c:pt idx="6">
                  <c:v>육성및촉진</c:v>
                </c:pt>
              </c:strCache>
            </c:strRef>
          </c:cat>
          <c:val>
            <c:numRef>
              <c:f>Sheet1!$B$3:$H$3</c:f>
              <c:numCache>
                <c:formatCode>General</c:formatCode>
                <c:ptCount val="7"/>
                <c:pt idx="0">
                  <c:v>85.7</c:v>
                </c:pt>
                <c:pt idx="1">
                  <c:v>85.1</c:v>
                </c:pt>
                <c:pt idx="2">
                  <c:v>86.4</c:v>
                </c:pt>
                <c:pt idx="3">
                  <c:v>83.2</c:v>
                </c:pt>
                <c:pt idx="4" formatCode="0.0_ ">
                  <c:v>87</c:v>
                </c:pt>
                <c:pt idx="5">
                  <c:v>87.9</c:v>
                </c:pt>
                <c:pt idx="6">
                  <c:v>88.6</c:v>
                </c:pt>
              </c:numCache>
            </c:numRef>
          </c:val>
        </c:ser>
        <c:dLbls/>
        <c:overlap val="-20"/>
        <c:axId val="399580544"/>
        <c:axId val="399598720"/>
      </c:barChart>
      <c:lineChart>
        <c:grouping val="standard"/>
        <c:ser>
          <c:idx val="0"/>
          <c:order val="0"/>
          <c:tx>
            <c:strRef>
              <c:f>Sheet1!$A$2</c:f>
              <c:strCache>
                <c:ptCount val="1"/>
                <c:pt idx="0">
                  <c:v>조사대상 기관 전체 평균</c:v>
                </c:pt>
              </c:strCache>
            </c:strRef>
          </c:tx>
          <c:spPr>
            <a:ln>
              <a:solidFill>
                <a:srgbClr val="B00000"/>
              </a:solidFill>
            </a:ln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ko-KR" altLang="en-US" sz="1100" b="0" i="0" u="none" strike="noStrike" kern="1200" spc="-50" baseline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prstClr val="black"/>
                    </a:solidFill>
                    <a:latin typeface="나눔바른고딕" pitchFamily="50" charset="-127"/>
                    <a:ea typeface="나눔바른고딕" pitchFamily="50" charset="-127"/>
                    <a:cs typeface="+mn-cs"/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Sheet1!$B$2:$H$2</c:f>
              <c:numCache>
                <c:formatCode>0.0_ </c:formatCode>
                <c:ptCount val="7"/>
                <c:pt idx="0">
                  <c:v>85.8</c:v>
                </c:pt>
                <c:pt idx="1">
                  <c:v>86</c:v>
                </c:pt>
                <c:pt idx="2">
                  <c:v>87.8</c:v>
                </c:pt>
                <c:pt idx="3">
                  <c:v>82.2</c:v>
                </c:pt>
                <c:pt idx="4">
                  <c:v>88.5</c:v>
                </c:pt>
                <c:pt idx="5">
                  <c:v>84.9</c:v>
                </c:pt>
                <c:pt idx="6">
                  <c:v>86.3</c:v>
                </c:pt>
              </c:numCache>
            </c:numRef>
          </c:val>
        </c:ser>
        <c:dLbls/>
        <c:marker val="1"/>
        <c:axId val="399580544"/>
        <c:axId val="399598720"/>
      </c:lineChart>
      <c:catAx>
        <c:axId val="399580544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399598720"/>
        <c:crosses val="autoZero"/>
        <c:auto val="1"/>
        <c:lblAlgn val="ctr"/>
        <c:lblOffset val="100"/>
      </c:catAx>
      <c:valAx>
        <c:axId val="399598720"/>
        <c:scaling>
          <c:orientation val="minMax"/>
          <c:max val="100"/>
          <c:min val="30"/>
        </c:scaling>
        <c:axPos val="l"/>
        <c:numFmt formatCode="General" sourceLinked="1"/>
        <c:majorTickMark val="none"/>
        <c:tickLblPos val="none"/>
        <c:spPr>
          <a:ln>
            <a:noFill/>
          </a:ln>
        </c:spPr>
        <c:crossAx val="399580544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ayout>
        <c:manualLayout>
          <c:xMode val="edge"/>
          <c:yMode val="edge"/>
          <c:x val="0.54108519870249749"/>
          <c:y val="7.2820184351002929E-3"/>
          <c:w val="0.45891480129750573"/>
          <c:h val="6.6029222759475703E-2"/>
        </c:manualLayout>
      </c:layout>
      <c:spPr>
        <a:noFill/>
      </c:spPr>
      <c:txPr>
        <a:bodyPr/>
        <a:lstStyle/>
        <a:p>
          <a:pPr>
            <a:defRPr sz="1100"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전체 평균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Sheet1!$B$5:$M$5</c:f>
              <c:numCache>
                <c:formatCode>General</c:formatCode>
                <c:ptCount val="12"/>
                <c:pt idx="0" formatCode="#,##0.0">
                  <c:v>85.7</c:v>
                </c:pt>
                <c:pt idx="1">
                  <c:v>86.5</c:v>
                </c:pt>
                <c:pt idx="2" formatCode="#,##0.0">
                  <c:v>86.1</c:v>
                </c:pt>
                <c:pt idx="3" formatCode="#,##0.0">
                  <c:v>86.4</c:v>
                </c:pt>
                <c:pt idx="4" formatCode="#,##0.0">
                  <c:v>87.2</c:v>
                </c:pt>
                <c:pt idx="5" formatCode="#,##0.0">
                  <c:v>84.861838713533928</c:v>
                </c:pt>
                <c:pt idx="6" formatCode="#,##0.0">
                  <c:v>85.072066594930618</c:v>
                </c:pt>
                <c:pt idx="7" formatCode="#,##0.0">
                  <c:v>83.969527737924452</c:v>
                </c:pt>
                <c:pt idx="8" formatCode="#,##0.0">
                  <c:v>83.673970588235278</c:v>
                </c:pt>
                <c:pt idx="9" formatCode="#,##0.0">
                  <c:v>86.521562051649909</c:v>
                </c:pt>
                <c:pt idx="10" formatCode="#,##0.0">
                  <c:v>85.252536166905657</c:v>
                </c:pt>
                <c:pt idx="11" formatCode="#,##0.0">
                  <c:v>86.598211083213826</c:v>
                </c:pt>
              </c:numCache>
            </c:numRef>
          </c:val>
        </c:ser>
        <c:dLbls/>
        <c:overlap val="-20"/>
        <c:axId val="402885632"/>
        <c:axId val="402891520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전체 평균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###0.0</c:formatCode>
                <c:ptCount val="12"/>
                <c:pt idx="0">
                  <c:v>85.8</c:v>
                </c:pt>
                <c:pt idx="1">
                  <c:v>86.4</c:v>
                </c:pt>
                <c:pt idx="2">
                  <c:v>86.2</c:v>
                </c:pt>
                <c:pt idx="3">
                  <c:v>86.2</c:v>
                </c:pt>
                <c:pt idx="4">
                  <c:v>87</c:v>
                </c:pt>
                <c:pt idx="5">
                  <c:v>85.2</c:v>
                </c:pt>
                <c:pt idx="6">
                  <c:v>85.6</c:v>
                </c:pt>
                <c:pt idx="7">
                  <c:v>84.7</c:v>
                </c:pt>
                <c:pt idx="8">
                  <c:v>84.6</c:v>
                </c:pt>
                <c:pt idx="9" formatCode="0.0_ ">
                  <c:v>86.3</c:v>
                </c:pt>
                <c:pt idx="10" formatCode="General">
                  <c:v>85.8</c:v>
                </c:pt>
                <c:pt idx="11" formatCode="General">
                  <c:v>86.6</c:v>
                </c:pt>
              </c:numCache>
            </c:numRef>
          </c:val>
        </c:ser>
        <c:dLbls/>
        <c:marker val="1"/>
        <c:axId val="402885632"/>
        <c:axId val="402891520"/>
      </c:lineChart>
      <c:catAx>
        <c:axId val="402885632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02891520"/>
        <c:crosses val="autoZero"/>
        <c:auto val="1"/>
        <c:lblAlgn val="ctr"/>
        <c:lblOffset val="100"/>
      </c:catAx>
      <c:valAx>
        <c:axId val="402891520"/>
        <c:scaling>
          <c:orientation val="minMax"/>
          <c:max val="100"/>
          <c:min val="3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02885632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100" b="1"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32240349002849172"/>
          <c:y val="2.1387846706959483E-2"/>
          <c:w val="0.67480365622033034"/>
          <c:h val="6.6029222759475703E-2"/>
        </c:manualLayout>
      </c:layout>
      <c:spPr>
        <a:noFill/>
      </c:spPr>
      <c:txPr>
        <a:bodyPr/>
        <a:lstStyle/>
        <a:p>
          <a:pPr>
            <a:defRPr sz="1100"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466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전체 평균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편리성 </c:v>
                </c:pt>
                <c:pt idx="5">
                  <c:v>전문성 </c:v>
                </c:pt>
                <c:pt idx="6">
                  <c:v>편익성 </c:v>
                </c:pt>
                <c:pt idx="7">
                  <c:v>활용성 </c:v>
                </c:pt>
                <c:pt idx="8">
                  <c:v>지속성 </c:v>
                </c:pt>
              </c:strCache>
            </c:strRef>
          </c:cat>
          <c:val>
            <c:numRef>
              <c:f>Sheet1!$B$5:$L$5</c:f>
              <c:numCache>
                <c:formatCode>#,##0.0</c:formatCode>
                <c:ptCount val="11"/>
                <c:pt idx="0">
                  <c:v>85.2</c:v>
                </c:pt>
                <c:pt idx="1">
                  <c:v>86.9</c:v>
                </c:pt>
                <c:pt idx="2">
                  <c:v>86</c:v>
                </c:pt>
                <c:pt idx="3">
                  <c:v>85.3</c:v>
                </c:pt>
                <c:pt idx="4">
                  <c:v>89.8</c:v>
                </c:pt>
                <c:pt idx="5">
                  <c:v>87.5</c:v>
                </c:pt>
                <c:pt idx="6">
                  <c:v>87.6</c:v>
                </c:pt>
                <c:pt idx="7">
                  <c:v>85.4</c:v>
                </c:pt>
                <c:pt idx="8">
                  <c:v>84.5</c:v>
                </c:pt>
                <c:pt idx="9">
                  <c:v>88.6</c:v>
                </c:pt>
                <c:pt idx="10">
                  <c:v>85.8</c:v>
                </c:pt>
              </c:numCache>
            </c:numRef>
          </c:val>
        </c:ser>
        <c:dLbls/>
        <c:overlap val="-20"/>
        <c:axId val="436624768"/>
        <c:axId val="436634752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전체 평균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편리성 </c:v>
                </c:pt>
                <c:pt idx="5">
                  <c:v>전문성 </c:v>
                </c:pt>
                <c:pt idx="6">
                  <c:v>편익성 </c:v>
                </c:pt>
                <c:pt idx="7">
                  <c:v>활용성 </c:v>
                </c:pt>
                <c:pt idx="8">
                  <c:v>지속성 </c:v>
                </c:pt>
                <c:pt idx="9">
                  <c:v>책임성 </c:v>
                </c:pt>
              </c:strCache>
            </c:strRef>
          </c:cat>
          <c:val>
            <c:numRef>
              <c:f>Sheet1!$B$2:$L$2</c:f>
              <c:numCache>
                <c:formatCode>0.0;_꠱</c:formatCode>
                <c:ptCount val="11"/>
                <c:pt idx="0">
                  <c:v>86.1</c:v>
                </c:pt>
                <c:pt idx="1">
                  <c:v>86.9</c:v>
                </c:pt>
                <c:pt idx="2">
                  <c:v>86.2</c:v>
                </c:pt>
                <c:pt idx="3">
                  <c:v>85.7</c:v>
                </c:pt>
                <c:pt idx="4">
                  <c:v>85.6</c:v>
                </c:pt>
                <c:pt idx="5">
                  <c:v>87.6</c:v>
                </c:pt>
                <c:pt idx="6">
                  <c:v>87.3</c:v>
                </c:pt>
                <c:pt idx="7">
                  <c:v>85.5</c:v>
                </c:pt>
                <c:pt idx="8">
                  <c:v>84</c:v>
                </c:pt>
                <c:pt idx="9">
                  <c:v>88.3</c:v>
                </c:pt>
                <c:pt idx="10">
                  <c:v>85.9</c:v>
                </c:pt>
              </c:numCache>
            </c:numRef>
          </c:val>
        </c:ser>
        <c:dLbls/>
        <c:marker val="1"/>
        <c:axId val="436624768"/>
        <c:axId val="436634752"/>
      </c:lineChart>
      <c:catAx>
        <c:axId val="436624768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36634752"/>
        <c:crosses val="autoZero"/>
        <c:auto val="1"/>
        <c:lblAlgn val="ctr"/>
        <c:lblOffset val="100"/>
      </c:catAx>
      <c:valAx>
        <c:axId val="436634752"/>
        <c:scaling>
          <c:orientation val="minMax"/>
          <c:max val="100"/>
          <c:min val="3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36624768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100" b="1"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38271209981167864"/>
          <c:y val="3.0458757807852481E-3"/>
          <c:w val="0.61728790018832391"/>
          <c:h val="7.0690201531337024E-2"/>
        </c:manualLayout>
      </c:layout>
      <c:spPr>
        <a:noFill/>
      </c:spPr>
      <c:txPr>
        <a:bodyPr/>
        <a:lstStyle/>
        <a:p>
          <a:pPr>
            <a:defRPr sz="1100"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35E-2"/>
          <c:w val="0.95380817007005969"/>
          <c:h val="0.89947216788523332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지속이용 의향도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3"/>
            <c:spPr>
              <a:solidFill>
                <a:srgbClr val="D9D9D9"/>
              </a:solidFill>
            </c:spPr>
          </c:dPt>
          <c:dPt>
            <c:idx val="14"/>
            <c:spPr>
              <a:solidFill>
                <a:srgbClr val="D9D9D9"/>
              </a:solidFill>
            </c:spPr>
          </c:dPt>
          <c:dPt>
            <c:idx val="16"/>
            <c:spPr>
              <a:solidFill>
                <a:srgbClr val="B00000"/>
              </a:solidFill>
            </c:spPr>
          </c:dPt>
          <c:dLbls>
            <c:dLbl>
              <c:idx val="1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0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tx1"/>
                      </a:soli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 rtl="0">
                    <a:defRPr lang="ko-KR" altLang="en-US" sz="800" b="0" i="0" u="none" strike="noStrike" kern="1200" baseline="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schemeClr val="tx1"/>
                          </a:gs>
                        </a:gsLst>
                        <a:lin ang="3600000" scaled="0"/>
                      </a:gra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4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1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tx1"/>
                      </a:soli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5"/>
              <c:spPr/>
              <c:txPr>
                <a:bodyPr/>
                <a:lstStyle/>
                <a:p>
                  <a:pPr>
                    <a:defRPr sz="800" b="1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schemeClr val="tx1"/>
                          </a:gs>
                        </a:gsLst>
                        <a:lin ang="3600000" scaled="0"/>
                      </a:gradFill>
                      <a:latin typeface="+mn-ea"/>
                      <a:ea typeface="+mn-ea"/>
                    </a:defRPr>
                  </a:pPr>
                  <a:endParaRPr lang="ko-KR"/>
                </a:p>
              </c:txPr>
            </c:dLbl>
            <c:dLbl>
              <c:idx val="16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 rtl="0">
                    <a:defRPr lang="en-US" altLang="en-US" sz="800" b="0" i="0" u="none" strike="noStrike" kern="1200" baseline="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Sheet1!$B$2:$B$28</c:f>
              <c:numCache>
                <c:formatCode>#,##0.0</c:formatCode>
                <c:ptCount val="27"/>
                <c:pt idx="0" formatCode="0.0">
                  <c:v>92.529478627563535</c:v>
                </c:pt>
                <c:pt idx="1">
                  <c:v>91.603417504432585</c:v>
                </c:pt>
                <c:pt idx="2" formatCode="###0.0">
                  <c:v>91.205366666666649</c:v>
                </c:pt>
                <c:pt idx="3">
                  <c:v>90.851020639042645</c:v>
                </c:pt>
                <c:pt idx="4">
                  <c:v>89.024834296365341</c:v>
                </c:pt>
                <c:pt idx="5">
                  <c:v>88.808444915503614</c:v>
                </c:pt>
                <c:pt idx="6">
                  <c:v>88.169181763785318</c:v>
                </c:pt>
                <c:pt idx="7" formatCode="###0.0">
                  <c:v>88.066914498141415</c:v>
                </c:pt>
                <c:pt idx="8" formatCode="0.0">
                  <c:v>88.006657268170557</c:v>
                </c:pt>
                <c:pt idx="9" formatCode="###0.0">
                  <c:v>87.651821862348172</c:v>
                </c:pt>
                <c:pt idx="10">
                  <c:v>87.523953594771243</c:v>
                </c:pt>
                <c:pt idx="11">
                  <c:v>87.417874396135275</c:v>
                </c:pt>
                <c:pt idx="12">
                  <c:v>87.085858585858588</c:v>
                </c:pt>
                <c:pt idx="13">
                  <c:v>87.015755283931753</c:v>
                </c:pt>
                <c:pt idx="14">
                  <c:v>86.827664796633954</c:v>
                </c:pt>
                <c:pt idx="15" formatCode="0.0">
                  <c:v>86.507655308363837</c:v>
                </c:pt>
                <c:pt idx="16" formatCode="###0.0">
                  <c:v>86.222235772357678</c:v>
                </c:pt>
                <c:pt idx="17" formatCode="###0.0">
                  <c:v>86.054871316054005</c:v>
                </c:pt>
                <c:pt idx="18" formatCode="0.0">
                  <c:v>85.907831354712741</c:v>
                </c:pt>
                <c:pt idx="19" formatCode="###0.0">
                  <c:v>85.377109251257863</c:v>
                </c:pt>
                <c:pt idx="20">
                  <c:v>85.293593644354445</c:v>
                </c:pt>
                <c:pt idx="21" formatCode="0.0">
                  <c:v>85.115546420853008</c:v>
                </c:pt>
                <c:pt idx="22">
                  <c:v>85.105728644894015</c:v>
                </c:pt>
                <c:pt idx="23">
                  <c:v>84.255451559934258</c:v>
                </c:pt>
                <c:pt idx="24" formatCode="###0.0">
                  <c:v>84.019095575818994</c:v>
                </c:pt>
                <c:pt idx="25" formatCode="0.0">
                  <c:v>81.777763789229525</c:v>
                </c:pt>
                <c:pt idx="26">
                  <c:v>75.622833660889597</c:v>
                </c:pt>
              </c:numCache>
            </c:numRef>
          </c:val>
        </c:ser>
        <c:dLbls/>
        <c:gapWidth val="0"/>
        <c:overlap val="59"/>
        <c:axId val="436857856"/>
        <c:axId val="437150464"/>
      </c:barChart>
      <c:catAx>
        <c:axId val="436857856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37150464"/>
        <c:crosses val="autoZero"/>
        <c:auto val="1"/>
        <c:lblAlgn val="ctr"/>
        <c:lblOffset val="100"/>
      </c:catAx>
      <c:valAx>
        <c:axId val="437150464"/>
        <c:scaling>
          <c:orientation val="minMax"/>
          <c:max val="100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36857856"/>
        <c:crosses val="autoZero"/>
        <c:crossBetween val="between"/>
      </c:valAx>
    </c:plotArea>
    <c:legend>
      <c:legendPos val="r"/>
      <c:legendEntry>
        <c:idx val="0"/>
        <c:delete val="1"/>
      </c:legendEntry>
      <c:layout>
        <c:manualLayout>
          <c:xMode val="edge"/>
          <c:yMode val="edge"/>
          <c:x val="5.2595037403200824E-2"/>
          <c:y val="0.93196461459898416"/>
          <c:w val="0.33775821083797847"/>
          <c:h val="6.8035374149659864E-2"/>
        </c:manualLayout>
      </c:layout>
      <c:txPr>
        <a:bodyPr/>
        <a:lstStyle/>
        <a:p>
          <a:pPr rtl="0">
            <a:defRPr sz="800">
              <a:gradFill>
                <a:gsLst>
                  <a:gs pos="100000">
                    <a:schemeClr val="tx1"/>
                  </a:gs>
                  <a:gs pos="51000">
                    <a:prstClr val="black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4"/>
  <c:chart>
    <c:autoTitleDeleted val="1"/>
    <c:plotArea>
      <c:layout>
        <c:manualLayout>
          <c:layoutTarget val="inner"/>
          <c:xMode val="edge"/>
          <c:yMode val="edge"/>
          <c:x val="0"/>
          <c:y val="6.7736318407960504E-3"/>
          <c:w val="0.82781619534866258"/>
          <c:h val="0.9770644693200663"/>
        </c:manualLayout>
      </c:layout>
      <c:scatterChart>
        <c:scatterStyle val="lineMarker"/>
        <c:ser>
          <c:idx val="0"/>
          <c:order val="0"/>
          <c:tx>
            <c:strRef>
              <c:f>Sheet1!$B$1</c:f>
              <c:strCache>
                <c:ptCount val="1"/>
                <c:pt idx="0">
                  <c:v>KCSI-EHS</c:v>
                </c:pt>
              </c:strCache>
            </c:strRef>
          </c:tx>
          <c:spPr>
            <a:ln w="28575">
              <a:solidFill>
                <a:schemeClr val="bg1">
                  <a:lumMod val="50000"/>
                </a:schemeClr>
              </a:solidFill>
            </a:ln>
          </c:spPr>
          <c:marker>
            <c:symbol val="square"/>
            <c:size val="5"/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dLbl>
              <c:idx val="1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0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prstClr val="black"/>
                          </a:gs>
                        </a:gsLst>
                        <a:lin ang="3600000" scaled="0"/>
                      </a:gradFill>
                      <a:latin typeface="맑은 고딕" pitchFamily="50" charset="-127"/>
                      <a:ea typeface="맑은 고딕" pitchFamily="50" charset="-127"/>
                      <a:cs typeface="+mn-cs"/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  <a:latin typeface="맑은 고딕" pitchFamily="50" charset="-127"/>
                    <a:ea typeface="맑은 고딕" pitchFamily="50" charset="-127"/>
                  </a:defRPr>
                </a:pPr>
                <a:endParaRPr lang="ko-KR"/>
              </a:p>
            </c:txPr>
            <c:showCatName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xVal>
            <c:numRef>
              <c:f>Sheet1!$A$2:$A$28</c:f>
              <c:numCache>
                <c:formatCode>0.0_ </c:formatCode>
                <c:ptCount val="27"/>
                <c:pt idx="0">
                  <c:v>90.277990954252132</c:v>
                </c:pt>
                <c:pt idx="1">
                  <c:v>89.845249574165791</c:v>
                </c:pt>
                <c:pt idx="2">
                  <c:v>89.06422324038536</c:v>
                </c:pt>
                <c:pt idx="3">
                  <c:v>90.025443328045142</c:v>
                </c:pt>
                <c:pt idx="4">
                  <c:v>88.18837405300475</c:v>
                </c:pt>
                <c:pt idx="5">
                  <c:v>88.44005102602604</c:v>
                </c:pt>
                <c:pt idx="6">
                  <c:v>85.887470095852848</c:v>
                </c:pt>
                <c:pt idx="7">
                  <c:v>83.190783795175534</c:v>
                </c:pt>
                <c:pt idx="8">
                  <c:v>86.991716367089609</c:v>
                </c:pt>
                <c:pt idx="9">
                  <c:v>86.822494068183914</c:v>
                </c:pt>
                <c:pt idx="10">
                  <c:v>86.284489505718966</c:v>
                </c:pt>
                <c:pt idx="11">
                  <c:v>86.87605374396135</c:v>
                </c:pt>
                <c:pt idx="12">
                  <c:v>87.832304292928598</c:v>
                </c:pt>
                <c:pt idx="13">
                  <c:v>86.115537436655487</c:v>
                </c:pt>
                <c:pt idx="14">
                  <c:v>85.58677642108735</c:v>
                </c:pt>
                <c:pt idx="15">
                  <c:v>85.162350618889278</c:v>
                </c:pt>
                <c:pt idx="16">
                  <c:v>85.699584032012183</c:v>
                </c:pt>
                <c:pt idx="17">
                  <c:v>86.206201549011396</c:v>
                </c:pt>
                <c:pt idx="18">
                  <c:v>86.464516058144497</c:v>
                </c:pt>
                <c:pt idx="19">
                  <c:v>85.162830208510258</c:v>
                </c:pt>
                <c:pt idx="20">
                  <c:v>84.967488235294113</c:v>
                </c:pt>
                <c:pt idx="21">
                  <c:v>84.132979928214368</c:v>
                </c:pt>
                <c:pt idx="22">
                  <c:v>84.273728917954259</c:v>
                </c:pt>
                <c:pt idx="23">
                  <c:v>83.584732920958359</c:v>
                </c:pt>
                <c:pt idx="24">
                  <c:v>82.704131332320159</c:v>
                </c:pt>
                <c:pt idx="25">
                  <c:v>81.717062806316576</c:v>
                </c:pt>
                <c:pt idx="26">
                  <c:v>75.499430498481289</c:v>
                </c:pt>
              </c:numCache>
            </c:numRef>
          </c:xVal>
          <c:yVal>
            <c:numRef>
              <c:f>Sheet1!$B$2:$B$28</c:f>
              <c:numCache>
                <c:formatCode>#,##0.0</c:formatCode>
                <c:ptCount val="2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</c:numCache>
            </c:numRef>
          </c:yVal>
          <c:smooth val="1"/>
        </c:ser>
        <c:dLbls/>
        <c:axId val="437171712"/>
        <c:axId val="437173248"/>
      </c:scatterChart>
      <c:valAx>
        <c:axId val="437171712"/>
        <c:scaling>
          <c:orientation val="minMax"/>
          <c:max val="95"/>
          <c:min val="60"/>
        </c:scaling>
        <c:delete val="1"/>
        <c:axPos val="t"/>
        <c:numFmt formatCode="0.0_ " sourceLinked="1"/>
        <c:tickLblPos val="none"/>
        <c:crossAx val="437173248"/>
        <c:crosses val="autoZero"/>
        <c:crossBetween val="midCat"/>
      </c:valAx>
      <c:valAx>
        <c:axId val="437173248"/>
        <c:scaling>
          <c:orientation val="maxMin"/>
        </c:scaling>
        <c:delete val="1"/>
        <c:axPos val="l"/>
        <c:numFmt formatCode="#,##0.0" sourceLinked="1"/>
        <c:tickLblPos val="none"/>
        <c:crossAx val="437171712"/>
        <c:crosses val="autoZero"/>
        <c:crossBetween val="midCat"/>
      </c:valAx>
    </c:plotArea>
    <c:legend>
      <c:legendPos val="r"/>
      <c:legendEntry>
        <c:idx val="0"/>
        <c:txPr>
          <a:bodyPr/>
          <a:lstStyle/>
          <a:p>
            <a:pPr>
              <a:defRPr sz="700" b="1">
                <a:gradFill>
                  <a:gsLst>
                    <a:gs pos="100000">
                      <a:schemeClr val="tx1">
                        <a:lumMod val="85000"/>
                        <a:lumOff val="15000"/>
                      </a:schemeClr>
                    </a:gs>
                    <a:gs pos="51000">
                      <a:schemeClr val="tx1">
                        <a:lumMod val="95000"/>
                        <a:lumOff val="5000"/>
                      </a:schemeClr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47938015841117876"/>
          <c:y val="0.91409411276949126"/>
          <c:w val="0.39208668779248035"/>
          <c:h val="4.2711973401678913E-2"/>
        </c:manualLayout>
      </c:layout>
      <c:txPr>
        <a:bodyPr/>
        <a:lstStyle/>
        <a:p>
          <a:pPr>
            <a:defRPr sz="700">
              <a:gradFill>
                <a:gsLst>
                  <a:gs pos="100000">
                    <a:schemeClr val="tx1">
                      <a:lumMod val="85000"/>
                      <a:lumOff val="15000"/>
                    </a:schemeClr>
                  </a:gs>
                  <a:gs pos="51000">
                    <a:schemeClr val="tx1">
                      <a:lumMod val="95000"/>
                      <a:lumOff val="5000"/>
                    </a:schemeClr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000"/>
      </a:pPr>
      <a:endParaRPr lang="ko-KR"/>
    </a:p>
  </c:txPr>
  <c:externalData r:id="rId1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5.4328261824276518E-2"/>
          <c:y val="2.5728784399278552E-2"/>
          <c:w val="0.94567173817572614"/>
          <c:h val="0.89947216788523388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신뢰도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5"/>
            <c:spPr>
              <a:solidFill>
                <a:srgbClr val="D9D9D9"/>
              </a:solidFill>
            </c:spPr>
          </c:dPt>
          <c:dPt>
            <c:idx val="16"/>
            <c:spPr>
              <a:solidFill>
                <a:srgbClr val="D9D9D9"/>
              </a:solidFill>
            </c:spPr>
          </c:dPt>
          <c:dPt>
            <c:idx val="17"/>
            <c:spPr>
              <a:solidFill>
                <a:srgbClr val="B00000"/>
              </a:solidFill>
            </c:spPr>
          </c:dPt>
          <c:dLbls>
            <c:dLbl>
              <c:idx val="15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800" b="1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80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layout/>
                <c15:showLeaderLines val="1"/>
              </c:ext>
            </c:extLst>
          </c:dLbls>
          <c:val>
            <c:numRef>
              <c:f>Sheet1!$B$2:$B$28</c:f>
              <c:numCache>
                <c:formatCode>#,##0.0</c:formatCode>
                <c:ptCount val="27"/>
                <c:pt idx="0" formatCode="0.0">
                  <c:v>90.228840542669758</c:v>
                </c:pt>
                <c:pt idx="1">
                  <c:v>89.617678398067852</c:v>
                </c:pt>
                <c:pt idx="2" formatCode="###0.0">
                  <c:v>89.393992625338129</c:v>
                </c:pt>
                <c:pt idx="3">
                  <c:v>89.062435897435137</c:v>
                </c:pt>
                <c:pt idx="4">
                  <c:v>87.91161616161682</c:v>
                </c:pt>
                <c:pt idx="5">
                  <c:v>87.472873293983085</c:v>
                </c:pt>
                <c:pt idx="6">
                  <c:v>87.272017900253189</c:v>
                </c:pt>
                <c:pt idx="7" formatCode="###0.0">
                  <c:v>86.231300125313297</c:v>
                </c:pt>
                <c:pt idx="8" formatCode="0.0">
                  <c:v>86.226765799256512</c:v>
                </c:pt>
                <c:pt idx="9" formatCode="###0.0">
                  <c:v>86.194331983805668</c:v>
                </c:pt>
                <c:pt idx="10">
                  <c:v>86.132074509803758</c:v>
                </c:pt>
                <c:pt idx="11">
                  <c:v>85.756901960784319</c:v>
                </c:pt>
                <c:pt idx="12">
                  <c:v>85.435542144130352</c:v>
                </c:pt>
                <c:pt idx="13">
                  <c:v>85.239130434782609</c:v>
                </c:pt>
                <c:pt idx="14">
                  <c:v>84.862352117379984</c:v>
                </c:pt>
                <c:pt idx="15" formatCode="0.0">
                  <c:v>84.780445095289181</c:v>
                </c:pt>
                <c:pt idx="16" formatCode="###0.0">
                  <c:v>84.453223236915704</c:v>
                </c:pt>
                <c:pt idx="17" formatCode="###0.0">
                  <c:v>84.282836561453095</c:v>
                </c:pt>
                <c:pt idx="18" formatCode="0.0">
                  <c:v>84.227873563218395</c:v>
                </c:pt>
                <c:pt idx="19" formatCode="###0.0">
                  <c:v>83.904555364469999</c:v>
                </c:pt>
                <c:pt idx="20">
                  <c:v>83.577602881008445</c:v>
                </c:pt>
                <c:pt idx="21" formatCode="0.0">
                  <c:v>83.352158607716078</c:v>
                </c:pt>
                <c:pt idx="22">
                  <c:v>82.794037163824058</c:v>
                </c:pt>
                <c:pt idx="23">
                  <c:v>82.417405135094782</c:v>
                </c:pt>
                <c:pt idx="24" formatCode="###0.0">
                  <c:v>81.229173927727132</c:v>
                </c:pt>
                <c:pt idx="25" formatCode="0.0">
                  <c:v>79.847059070813017</c:v>
                </c:pt>
                <c:pt idx="26">
                  <c:v>74.460961229229937</c:v>
                </c:pt>
              </c:numCache>
            </c:numRef>
          </c:val>
        </c:ser>
        <c:dLbls/>
        <c:gapWidth val="0"/>
        <c:overlap val="59"/>
        <c:axId val="437600640"/>
        <c:axId val="437602176"/>
      </c:barChart>
      <c:catAx>
        <c:axId val="437600640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37602176"/>
        <c:crosses val="autoZero"/>
        <c:auto val="1"/>
        <c:lblAlgn val="ctr"/>
        <c:lblOffset val="100"/>
      </c:catAx>
      <c:valAx>
        <c:axId val="437602176"/>
        <c:scaling>
          <c:orientation val="minMax"/>
          <c:max val="100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37600640"/>
        <c:crosses val="autoZero"/>
        <c:crossBetween val="between"/>
      </c:valAx>
    </c:plotArea>
    <c:legend>
      <c:legendPos val="r"/>
      <c:legendEntry>
        <c:idx val="0"/>
        <c:delete val="1"/>
      </c:legendEntry>
      <c:layout>
        <c:manualLayout>
          <c:xMode val="edge"/>
          <c:yMode val="edge"/>
          <c:x val="5.2595037403200824E-2"/>
          <c:y val="0.93196461459898394"/>
          <c:w val="0.22791843990124341"/>
          <c:h val="6.8035374149659864E-2"/>
        </c:manualLayout>
      </c:layout>
      <c:txPr>
        <a:bodyPr/>
        <a:lstStyle/>
        <a:p>
          <a:pPr rtl="0">
            <a:defRPr sz="800">
              <a:gradFill>
                <a:gsLst>
                  <a:gs pos="100000">
                    <a:schemeClr val="tx1"/>
                  </a:gs>
                  <a:gs pos="51000">
                    <a:prstClr val="black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4"/>
  <c:chart>
    <c:autoTitleDeleted val="1"/>
    <c:plotArea>
      <c:layout>
        <c:manualLayout>
          <c:layoutTarget val="inner"/>
          <c:xMode val="edge"/>
          <c:yMode val="edge"/>
          <c:x val="0"/>
          <c:y val="6.7736318407960504E-3"/>
          <c:w val="0.82781619534866258"/>
          <c:h val="0.9770644693200663"/>
        </c:manualLayout>
      </c:layout>
      <c:scatterChart>
        <c:scatterStyle val="lineMarker"/>
        <c:ser>
          <c:idx val="0"/>
          <c:order val="0"/>
          <c:tx>
            <c:strRef>
              <c:f>Sheet1!$B$1</c:f>
              <c:strCache>
                <c:ptCount val="1"/>
                <c:pt idx="0">
                  <c:v>KCSI-EHS</c:v>
                </c:pt>
              </c:strCache>
            </c:strRef>
          </c:tx>
          <c:spPr>
            <a:ln w="28575">
              <a:solidFill>
                <a:schemeClr val="bg1">
                  <a:lumMod val="50000"/>
                </a:schemeClr>
              </a:solidFill>
            </a:ln>
          </c:spPr>
          <c:marker>
            <c:symbol val="square"/>
            <c:size val="5"/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9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  <a:latin typeface="맑은 고딕" pitchFamily="50" charset="-127"/>
                    <a:ea typeface="맑은 고딕" pitchFamily="50" charset="-127"/>
                  </a:defRPr>
                </a:pPr>
                <a:endParaRPr lang="ko-KR"/>
              </a:p>
            </c:txPr>
            <c:showCatName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xVal>
            <c:numRef>
              <c:f>Sheet1!$A$2:$A$28</c:f>
              <c:numCache>
                <c:formatCode>0.0_ </c:formatCode>
                <c:ptCount val="27"/>
                <c:pt idx="0">
                  <c:v>90.277990954252132</c:v>
                </c:pt>
                <c:pt idx="1">
                  <c:v>90.025443328045142</c:v>
                </c:pt>
                <c:pt idx="2">
                  <c:v>89.845249574165791</c:v>
                </c:pt>
                <c:pt idx="3">
                  <c:v>89.064223240384919</c:v>
                </c:pt>
                <c:pt idx="4">
                  <c:v>87.832304292928896</c:v>
                </c:pt>
                <c:pt idx="5">
                  <c:v>88.188374053005177</c:v>
                </c:pt>
                <c:pt idx="6">
                  <c:v>88.44005102602604</c:v>
                </c:pt>
                <c:pt idx="7">
                  <c:v>86.991716367089609</c:v>
                </c:pt>
                <c:pt idx="8">
                  <c:v>83.190783795175534</c:v>
                </c:pt>
                <c:pt idx="9">
                  <c:v>86.822494068184128</c:v>
                </c:pt>
                <c:pt idx="10">
                  <c:v>86.284489505718966</c:v>
                </c:pt>
                <c:pt idx="11">
                  <c:v>85.887470095852848</c:v>
                </c:pt>
                <c:pt idx="12">
                  <c:v>86.115537436655927</c:v>
                </c:pt>
                <c:pt idx="13">
                  <c:v>86.87605374396135</c:v>
                </c:pt>
                <c:pt idx="14">
                  <c:v>86.464516058144497</c:v>
                </c:pt>
                <c:pt idx="15">
                  <c:v>85.58677642108735</c:v>
                </c:pt>
                <c:pt idx="16">
                  <c:v>85.162350618889647</c:v>
                </c:pt>
                <c:pt idx="17">
                  <c:v>85.699584032012183</c:v>
                </c:pt>
                <c:pt idx="18">
                  <c:v>84.967488235294113</c:v>
                </c:pt>
                <c:pt idx="19">
                  <c:v>86.206201549011396</c:v>
                </c:pt>
                <c:pt idx="20">
                  <c:v>85.1628302085103</c:v>
                </c:pt>
                <c:pt idx="21">
                  <c:v>84.273728917954671</c:v>
                </c:pt>
                <c:pt idx="22">
                  <c:v>84.132979928214368</c:v>
                </c:pt>
                <c:pt idx="23">
                  <c:v>83.584732920958359</c:v>
                </c:pt>
                <c:pt idx="24">
                  <c:v>82.704131332320159</c:v>
                </c:pt>
                <c:pt idx="25">
                  <c:v>81.717062806316576</c:v>
                </c:pt>
                <c:pt idx="26">
                  <c:v>75.499430498481289</c:v>
                </c:pt>
              </c:numCache>
            </c:numRef>
          </c:xVal>
          <c:yVal>
            <c:numRef>
              <c:f>Sheet1!$B$2:$B$28</c:f>
              <c:numCache>
                <c:formatCode>#,##0.0</c:formatCode>
                <c:ptCount val="2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</c:numCache>
            </c:numRef>
          </c:yVal>
          <c:smooth val="1"/>
        </c:ser>
        <c:dLbls/>
        <c:axId val="437434624"/>
        <c:axId val="437927936"/>
      </c:scatterChart>
      <c:valAx>
        <c:axId val="437434624"/>
        <c:scaling>
          <c:orientation val="minMax"/>
          <c:max val="95"/>
          <c:min val="60"/>
        </c:scaling>
        <c:delete val="1"/>
        <c:axPos val="t"/>
        <c:numFmt formatCode="0.0_ " sourceLinked="1"/>
        <c:tickLblPos val="none"/>
        <c:crossAx val="437927936"/>
        <c:crosses val="autoZero"/>
        <c:crossBetween val="midCat"/>
      </c:valAx>
      <c:valAx>
        <c:axId val="437927936"/>
        <c:scaling>
          <c:orientation val="maxMin"/>
        </c:scaling>
        <c:delete val="1"/>
        <c:axPos val="l"/>
        <c:numFmt formatCode="#,##0.0" sourceLinked="1"/>
        <c:tickLblPos val="none"/>
        <c:crossAx val="437434624"/>
        <c:crosses val="autoZero"/>
        <c:crossBetween val="midCat"/>
      </c:valAx>
    </c:plotArea>
    <c:legend>
      <c:legendPos val="r"/>
      <c:legendEntry>
        <c:idx val="0"/>
        <c:txPr>
          <a:bodyPr/>
          <a:lstStyle/>
          <a:p>
            <a:pPr>
              <a:defRPr sz="700" b="1">
                <a:gradFill>
                  <a:gsLst>
                    <a:gs pos="100000">
                      <a:schemeClr val="tx1">
                        <a:lumMod val="85000"/>
                        <a:lumOff val="15000"/>
                      </a:schemeClr>
                    </a:gs>
                    <a:gs pos="51000">
                      <a:schemeClr val="tx1">
                        <a:lumMod val="95000"/>
                        <a:lumOff val="5000"/>
                      </a:schemeClr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47938015841117876"/>
          <c:y val="0.91409411276949104"/>
          <c:w val="0.39208668779248002"/>
          <c:h val="4.2711973401678913E-2"/>
        </c:manualLayout>
      </c:layout>
      <c:txPr>
        <a:bodyPr/>
        <a:lstStyle/>
        <a:p>
          <a:pPr>
            <a:defRPr sz="700">
              <a:gradFill>
                <a:gsLst>
                  <a:gs pos="100000">
                    <a:schemeClr val="tx1">
                      <a:lumMod val="85000"/>
                      <a:lumOff val="15000"/>
                    </a:schemeClr>
                  </a:gs>
                  <a:gs pos="51000">
                    <a:schemeClr val="tx1">
                      <a:lumMod val="95000"/>
                      <a:lumOff val="5000"/>
                    </a:schemeClr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000"/>
      </a:pPr>
      <a:endParaRPr lang="ko-KR"/>
    </a:p>
  </c:txPr>
  <c:externalData r:id="rId1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35E-2"/>
          <c:w val="0.95380817007005969"/>
          <c:h val="0.89947216788523332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설립목적부합도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3"/>
            <c:spPr>
              <a:solidFill>
                <a:srgbClr val="D9D9D9"/>
              </a:solidFill>
            </c:spPr>
          </c:dPt>
          <c:dPt>
            <c:idx val="15"/>
            <c:spPr>
              <a:solidFill>
                <a:srgbClr val="B00000"/>
              </a:solidFill>
            </c:spPr>
          </c:dPt>
          <c:dPt>
            <c:idx val="16"/>
            <c:spPr>
              <a:solidFill>
                <a:srgbClr val="D9D9D9"/>
              </a:solidFill>
            </c:spPr>
          </c:dPt>
          <c:dPt>
            <c:idx val="18"/>
            <c:spPr>
              <a:solidFill>
                <a:srgbClr val="D9D9D9"/>
              </a:solidFill>
            </c:spPr>
          </c:dPt>
          <c:dLbls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0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tx1"/>
                      </a:soli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0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prstClr val="black"/>
                          </a:gs>
                        </a:gsLst>
                        <a:lin ang="3600000" scaled="0"/>
                      </a:gra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5"/>
              <c:spPr/>
              <c:txPr>
                <a:bodyPr/>
                <a:lstStyle/>
                <a:p>
                  <a:pPr>
                    <a:defRPr sz="800" b="1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n-ea"/>
                      <a:ea typeface="+mn-ea"/>
                    </a:defRPr>
                  </a:pPr>
                  <a:endParaRPr lang="ko-KR"/>
                </a:p>
              </c:txPr>
            </c:dLbl>
            <c:dLbl>
              <c:idx val="16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 rtl="0">
                    <a:defRPr lang="en-US" altLang="en-US" sz="800" b="0" i="0" u="none" strike="noStrike" kern="1200" baseline="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schemeClr val="tx1"/>
                          </a:gs>
                        </a:gsLst>
                        <a:lin ang="3600000" scaled="0"/>
                      </a:gra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8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800" b="1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tx1"/>
                      </a:solidFill>
                      <a:latin typeface="+mn-ea"/>
                      <a:ea typeface="+mn-ea"/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Sheet1!$B$2:$B$28</c:f>
              <c:numCache>
                <c:formatCode>#,##0.0</c:formatCode>
                <c:ptCount val="27"/>
                <c:pt idx="0" formatCode="0.0">
                  <c:v>91.158029731859415</c:v>
                </c:pt>
                <c:pt idx="1">
                  <c:v>91.079616190446359</c:v>
                </c:pt>
                <c:pt idx="2" formatCode="###0.0">
                  <c:v>90.201489718439618</c:v>
                </c:pt>
                <c:pt idx="3">
                  <c:v>89.857723076923079</c:v>
                </c:pt>
                <c:pt idx="4">
                  <c:v>89.137643525878985</c:v>
                </c:pt>
                <c:pt idx="5">
                  <c:v>89.076553722688189</c:v>
                </c:pt>
                <c:pt idx="6">
                  <c:v>88.09716599190304</c:v>
                </c:pt>
                <c:pt idx="7" formatCode="###0.0">
                  <c:v>87.924608456906498</c:v>
                </c:pt>
                <c:pt idx="8" formatCode="0.0">
                  <c:v>87.763186274509778</c:v>
                </c:pt>
                <c:pt idx="9" formatCode="###0.0">
                  <c:v>87.758454106280041</c:v>
                </c:pt>
                <c:pt idx="10">
                  <c:v>87.618686868686638</c:v>
                </c:pt>
                <c:pt idx="11">
                  <c:v>87.459063881180114</c:v>
                </c:pt>
                <c:pt idx="12">
                  <c:v>87.247744334097277</c:v>
                </c:pt>
                <c:pt idx="13">
                  <c:v>86.951672862453307</c:v>
                </c:pt>
                <c:pt idx="14">
                  <c:v>86.87515299513214</c:v>
                </c:pt>
                <c:pt idx="15" formatCode="0.0">
                  <c:v>86.562378646580299</c:v>
                </c:pt>
                <c:pt idx="16" formatCode="###0.0">
                  <c:v>86.557501841112156</c:v>
                </c:pt>
                <c:pt idx="17" formatCode="###0.0">
                  <c:v>86.291752819548819</c:v>
                </c:pt>
                <c:pt idx="18" formatCode="0.0">
                  <c:v>86.080607004372595</c:v>
                </c:pt>
                <c:pt idx="19" formatCode="###0.0">
                  <c:v>86.065635564570655</c:v>
                </c:pt>
                <c:pt idx="20">
                  <c:v>85.882204398628488</c:v>
                </c:pt>
                <c:pt idx="21" formatCode="0.0">
                  <c:v>84.978841358890236</c:v>
                </c:pt>
                <c:pt idx="22">
                  <c:v>84.877874177689975</c:v>
                </c:pt>
                <c:pt idx="23">
                  <c:v>84.402003377237435</c:v>
                </c:pt>
                <c:pt idx="24" formatCode="###0.0">
                  <c:v>83.412906702492918</c:v>
                </c:pt>
                <c:pt idx="25" formatCode="0.0">
                  <c:v>82.112479669493354</c:v>
                </c:pt>
                <c:pt idx="26">
                  <c:v>73.992674647132546</c:v>
                </c:pt>
              </c:numCache>
            </c:numRef>
          </c:val>
        </c:ser>
        <c:dLbls/>
        <c:gapWidth val="0"/>
        <c:overlap val="59"/>
        <c:axId val="438126080"/>
        <c:axId val="438127616"/>
      </c:barChart>
      <c:catAx>
        <c:axId val="438126080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38127616"/>
        <c:crosses val="autoZero"/>
        <c:auto val="1"/>
        <c:lblAlgn val="ctr"/>
        <c:lblOffset val="100"/>
      </c:catAx>
      <c:valAx>
        <c:axId val="438127616"/>
        <c:scaling>
          <c:orientation val="minMax"/>
          <c:max val="100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38126080"/>
        <c:crosses val="autoZero"/>
        <c:crossBetween val="between"/>
      </c:valAx>
    </c:plotArea>
    <c:legend>
      <c:legendPos val="r"/>
      <c:legendEntry>
        <c:idx val="0"/>
        <c:delete val="1"/>
      </c:legendEntry>
      <c:layout>
        <c:manualLayout>
          <c:xMode val="edge"/>
          <c:yMode val="edge"/>
          <c:x val="5.2595037403200824E-2"/>
          <c:y val="0.93196461459898416"/>
          <c:w val="0.27266795416390249"/>
          <c:h val="6.8035374149659864E-2"/>
        </c:manualLayout>
      </c:layout>
      <c:txPr>
        <a:bodyPr/>
        <a:lstStyle/>
        <a:p>
          <a:pPr rtl="0">
            <a:defRPr sz="800">
              <a:gradFill>
                <a:gsLst>
                  <a:gs pos="100000">
                    <a:schemeClr val="tx1"/>
                  </a:gs>
                  <a:gs pos="51000">
                    <a:prstClr val="black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25E-2"/>
          <c:w val="0.95380817007005969"/>
          <c:h val="0.89947216788523288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국가발전기여도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1"/>
            <c:spPr>
              <a:solidFill>
                <a:srgbClr val="D9D9D9"/>
              </a:solidFill>
            </c:spPr>
          </c:dPt>
          <c:dPt>
            <c:idx val="13"/>
            <c:spPr>
              <a:solidFill>
                <a:srgbClr val="D9D9D9"/>
              </a:solidFill>
            </c:spPr>
          </c:dPt>
          <c:dPt>
            <c:idx val="15"/>
            <c:spPr>
              <a:solidFill>
                <a:srgbClr val="B00000"/>
              </a:solidFill>
            </c:spPr>
          </c:dPt>
          <c:dPt>
            <c:idx val="16"/>
            <c:spPr>
              <a:solidFill>
                <a:srgbClr val="D9D9D9"/>
              </a:solidFill>
            </c:spPr>
          </c:dPt>
          <c:dPt>
            <c:idx val="18"/>
            <c:spPr>
              <a:solidFill>
                <a:srgbClr val="D9D9D9"/>
              </a:solidFill>
            </c:spPr>
          </c:dPt>
          <c:dLbls>
            <c:dLbl>
              <c:idx val="1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0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prstClr val="black"/>
                          </a:gs>
                        </a:gsLst>
                        <a:lin ang="3600000" scaled="0"/>
                      </a:gra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 rtl="0">
                    <a:defRPr lang="ko-KR" altLang="en-US" sz="800" b="0" i="0" u="none" strike="noStrike" kern="1200" baseline="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schemeClr val="tx1"/>
                          </a:gs>
                        </a:gsLst>
                        <a:lin ang="3600000" scaled="0"/>
                      </a:gra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4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0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tx1"/>
                      </a:soli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5"/>
              <c:spPr/>
              <c:txPr>
                <a:bodyPr/>
                <a:lstStyle/>
                <a:p>
                  <a:pPr>
                    <a:defRPr sz="800" b="1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n-ea"/>
                      <a:ea typeface="+mn-ea"/>
                    </a:defRPr>
                  </a:pPr>
                  <a:endParaRPr lang="ko-KR"/>
                </a:p>
              </c:txPr>
            </c:dLbl>
            <c:dLbl>
              <c:idx val="16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 rtl="0">
                    <a:defRPr lang="en-US" altLang="en-US" sz="800" b="0" i="0" u="none" strike="noStrike" kern="1200" baseline="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schemeClr val="tx1"/>
                          </a:gs>
                        </a:gsLst>
                        <a:lin ang="3600000" scaled="0"/>
                      </a:gradFill>
                      <a:latin typeface="+mn-ea"/>
                      <a:ea typeface="+mn-ea"/>
                      <a:cs typeface="+mn-cs"/>
                    </a:defRPr>
                  </a:pPr>
                  <a:endParaRPr lang="ko-KR"/>
                </a:p>
              </c:txPr>
            </c:dLbl>
            <c:dLbl>
              <c:idx val="18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800" b="1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solidFill>
                        <a:schemeClr val="tx1"/>
                      </a:solidFill>
                      <a:latin typeface="+mn-ea"/>
                      <a:ea typeface="+mn-ea"/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Sheet1!$B$2:$B$28</c:f>
              <c:numCache>
                <c:formatCode>#,##0.0</c:formatCode>
                <c:ptCount val="27"/>
                <c:pt idx="0" formatCode="0.0">
                  <c:v>91.495059436782853</c:v>
                </c:pt>
                <c:pt idx="1">
                  <c:v>91.441201627159629</c:v>
                </c:pt>
                <c:pt idx="2" formatCode="###0.0">
                  <c:v>90.369458974358949</c:v>
                </c:pt>
                <c:pt idx="3">
                  <c:v>90.163749883956058</c:v>
                </c:pt>
                <c:pt idx="4">
                  <c:v>88.83757061199131</c:v>
                </c:pt>
                <c:pt idx="5">
                  <c:v>88.704453441296337</c:v>
                </c:pt>
                <c:pt idx="6">
                  <c:v>88.156565656565618</c:v>
                </c:pt>
                <c:pt idx="7" formatCode="###0.0">
                  <c:v>88.102780427485285</c:v>
                </c:pt>
                <c:pt idx="8" formatCode="0.0">
                  <c:v>87.954461612946233</c:v>
                </c:pt>
                <c:pt idx="9" formatCode="###0.0">
                  <c:v>87.706203618049656</c:v>
                </c:pt>
                <c:pt idx="10">
                  <c:v>87.576870384517449</c:v>
                </c:pt>
                <c:pt idx="11">
                  <c:v>87.478781644113042</c:v>
                </c:pt>
                <c:pt idx="12">
                  <c:v>87.230483271376031</c:v>
                </c:pt>
                <c:pt idx="13">
                  <c:v>87.211028758169931</c:v>
                </c:pt>
                <c:pt idx="14">
                  <c:v>87.019323671498128</c:v>
                </c:pt>
                <c:pt idx="15" formatCode="0.0">
                  <c:v>86.634043519846969</c:v>
                </c:pt>
                <c:pt idx="16" formatCode="###0.0">
                  <c:v>86.544219924813092</c:v>
                </c:pt>
                <c:pt idx="17" formatCode="###0.0">
                  <c:v>86.430926301555104</c:v>
                </c:pt>
                <c:pt idx="18" formatCode="0.0">
                  <c:v>86.320507796385726</c:v>
                </c:pt>
                <c:pt idx="19" formatCode="###0.0">
                  <c:v>86.256013412112495</c:v>
                </c:pt>
                <c:pt idx="20">
                  <c:v>85.724959930804204</c:v>
                </c:pt>
                <c:pt idx="21" formatCode="0.0">
                  <c:v>84.85445997239475</c:v>
                </c:pt>
                <c:pt idx="22">
                  <c:v>84.537684378912786</c:v>
                </c:pt>
                <c:pt idx="23">
                  <c:v>84.113567038162785</c:v>
                </c:pt>
                <c:pt idx="24" formatCode="###0.0">
                  <c:v>82.705705478428854</c:v>
                </c:pt>
                <c:pt idx="25" formatCode="0.0">
                  <c:v>82.090556570268902</c:v>
                </c:pt>
                <c:pt idx="26">
                  <c:v>75.357155619081652</c:v>
                </c:pt>
              </c:numCache>
            </c:numRef>
          </c:val>
        </c:ser>
        <c:dLbls/>
        <c:gapWidth val="0"/>
        <c:overlap val="59"/>
        <c:axId val="438572544"/>
        <c:axId val="438574080"/>
      </c:barChart>
      <c:catAx>
        <c:axId val="438572544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38574080"/>
        <c:crosses val="autoZero"/>
        <c:auto val="1"/>
        <c:lblAlgn val="ctr"/>
        <c:lblOffset val="100"/>
      </c:catAx>
      <c:valAx>
        <c:axId val="438574080"/>
        <c:scaling>
          <c:orientation val="minMax"/>
          <c:max val="100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38572544"/>
        <c:crosses val="autoZero"/>
        <c:crossBetween val="between"/>
      </c:valAx>
    </c:plotArea>
    <c:legend>
      <c:legendPos val="r"/>
      <c:legendEntry>
        <c:idx val="0"/>
        <c:delete val="1"/>
      </c:legendEntry>
      <c:layout>
        <c:manualLayout>
          <c:xMode val="edge"/>
          <c:yMode val="edge"/>
          <c:x val="5.2595037403200824E-2"/>
          <c:y val="0.93196461459898461"/>
          <c:w val="0.27266795416390249"/>
          <c:h val="6.8035374149659864E-2"/>
        </c:manualLayout>
      </c:layout>
      <c:txPr>
        <a:bodyPr/>
        <a:lstStyle/>
        <a:p>
          <a:pPr rtl="0">
            <a:defRPr sz="800">
              <a:gradFill>
                <a:gsLst>
                  <a:gs pos="100000">
                    <a:schemeClr val="tx1"/>
                  </a:gs>
                  <a:gs pos="51000">
                    <a:prstClr val="black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4"/>
  <c:chart>
    <c:autoTitleDeleted val="1"/>
    <c:plotArea>
      <c:layout>
        <c:manualLayout>
          <c:layoutTarget val="inner"/>
          <c:xMode val="edge"/>
          <c:yMode val="edge"/>
          <c:x val="0"/>
          <c:y val="6.7736318407960504E-3"/>
          <c:w val="0.82781619534866258"/>
          <c:h val="0.9770644693200663"/>
        </c:manualLayout>
      </c:layout>
      <c:scatterChart>
        <c:scatterStyle val="lineMarker"/>
        <c:ser>
          <c:idx val="0"/>
          <c:order val="0"/>
          <c:tx>
            <c:strRef>
              <c:f>Sheet1!$B$1</c:f>
              <c:strCache>
                <c:ptCount val="1"/>
                <c:pt idx="0">
                  <c:v>KCSI-EHS</c:v>
                </c:pt>
              </c:strCache>
            </c:strRef>
          </c:tx>
          <c:spPr>
            <a:ln w="28575">
              <a:solidFill>
                <a:schemeClr val="bg1">
                  <a:lumMod val="50000"/>
                </a:schemeClr>
              </a:solidFill>
            </a:ln>
          </c:spPr>
          <c:marker>
            <c:symbol val="square"/>
            <c:size val="5"/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dLbl>
              <c:idx val="1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lang="ko-KR" altLang="en-US" sz="800" b="0" i="0" u="none" strike="noStrike" kern="1200" baseline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  <a:gradFill>
                        <a:gsLst>
                          <a:gs pos="100000">
                            <a:prstClr val="black"/>
                          </a:gs>
                          <a:gs pos="51000">
                            <a:prstClr val="black"/>
                          </a:gs>
                        </a:gsLst>
                        <a:lin ang="3600000" scaled="0"/>
                      </a:gradFill>
                      <a:latin typeface="맑은 고딕" pitchFamily="50" charset="-127"/>
                      <a:ea typeface="맑은 고딕" pitchFamily="50" charset="-127"/>
                      <a:cs typeface="+mn-cs"/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  <a:latin typeface="맑은 고딕" pitchFamily="50" charset="-127"/>
                    <a:ea typeface="맑은 고딕" pitchFamily="50" charset="-127"/>
                  </a:defRPr>
                </a:pPr>
                <a:endParaRPr lang="ko-KR"/>
              </a:p>
            </c:txPr>
            <c:showCatName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xVal>
            <c:numRef>
              <c:f>Sheet1!$A$2:$A$28</c:f>
              <c:numCache>
                <c:formatCode>0.0_ </c:formatCode>
                <c:ptCount val="27"/>
                <c:pt idx="0">
                  <c:v>89.845249574165791</c:v>
                </c:pt>
                <c:pt idx="1">
                  <c:v>90.277990954252132</c:v>
                </c:pt>
                <c:pt idx="2">
                  <c:v>89.06422324038536</c:v>
                </c:pt>
                <c:pt idx="3">
                  <c:v>90.025443328045142</c:v>
                </c:pt>
                <c:pt idx="4">
                  <c:v>88.18837405300475</c:v>
                </c:pt>
                <c:pt idx="5">
                  <c:v>86.822494068183914</c:v>
                </c:pt>
                <c:pt idx="6">
                  <c:v>87.832304292928598</c:v>
                </c:pt>
                <c:pt idx="7">
                  <c:v>88.44005102602604</c:v>
                </c:pt>
                <c:pt idx="8">
                  <c:v>86.206201549011396</c:v>
                </c:pt>
                <c:pt idx="9">
                  <c:v>86.464516058144497</c:v>
                </c:pt>
                <c:pt idx="10">
                  <c:v>86.115537436655487</c:v>
                </c:pt>
                <c:pt idx="11">
                  <c:v>85.887470095852848</c:v>
                </c:pt>
                <c:pt idx="12">
                  <c:v>83.190783795175534</c:v>
                </c:pt>
                <c:pt idx="13">
                  <c:v>86.284489505718966</c:v>
                </c:pt>
                <c:pt idx="14">
                  <c:v>86.87605374396135</c:v>
                </c:pt>
                <c:pt idx="15">
                  <c:v>85.699584032012183</c:v>
                </c:pt>
                <c:pt idx="16">
                  <c:v>86.991716367089609</c:v>
                </c:pt>
                <c:pt idx="17">
                  <c:v>84.967488235294113</c:v>
                </c:pt>
                <c:pt idx="18">
                  <c:v>85.58677642108735</c:v>
                </c:pt>
                <c:pt idx="19">
                  <c:v>85.162830208510258</c:v>
                </c:pt>
                <c:pt idx="20">
                  <c:v>85.162350618889278</c:v>
                </c:pt>
                <c:pt idx="21">
                  <c:v>84.273728917954259</c:v>
                </c:pt>
                <c:pt idx="22">
                  <c:v>84.132979928214368</c:v>
                </c:pt>
                <c:pt idx="23">
                  <c:v>82.704131332320159</c:v>
                </c:pt>
                <c:pt idx="24">
                  <c:v>83.584732920958359</c:v>
                </c:pt>
                <c:pt idx="25">
                  <c:v>81.717062806316576</c:v>
                </c:pt>
                <c:pt idx="26">
                  <c:v>75.499430498481289</c:v>
                </c:pt>
              </c:numCache>
            </c:numRef>
          </c:xVal>
          <c:yVal>
            <c:numRef>
              <c:f>Sheet1!$B$2:$B$28</c:f>
              <c:numCache>
                <c:formatCode>#,##0.0</c:formatCode>
                <c:ptCount val="2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</c:numCache>
            </c:numRef>
          </c:yVal>
          <c:smooth val="1"/>
        </c:ser>
        <c:dLbls/>
        <c:axId val="438603776"/>
        <c:axId val="438605312"/>
      </c:scatterChart>
      <c:valAx>
        <c:axId val="438603776"/>
        <c:scaling>
          <c:orientation val="minMax"/>
          <c:max val="95"/>
          <c:min val="60"/>
        </c:scaling>
        <c:delete val="1"/>
        <c:axPos val="t"/>
        <c:numFmt formatCode="0.0_ " sourceLinked="1"/>
        <c:tickLblPos val="none"/>
        <c:crossAx val="438605312"/>
        <c:crosses val="autoZero"/>
        <c:crossBetween val="midCat"/>
      </c:valAx>
      <c:valAx>
        <c:axId val="438605312"/>
        <c:scaling>
          <c:orientation val="maxMin"/>
        </c:scaling>
        <c:delete val="1"/>
        <c:axPos val="l"/>
        <c:numFmt formatCode="#,##0.0" sourceLinked="1"/>
        <c:tickLblPos val="none"/>
        <c:crossAx val="438603776"/>
        <c:crosses val="autoZero"/>
        <c:crossBetween val="midCat"/>
      </c:valAx>
    </c:plotArea>
    <c:legend>
      <c:legendPos val="r"/>
      <c:legendEntry>
        <c:idx val="0"/>
        <c:txPr>
          <a:bodyPr/>
          <a:lstStyle/>
          <a:p>
            <a:pPr>
              <a:defRPr sz="700" b="1">
                <a:gradFill>
                  <a:gsLst>
                    <a:gs pos="100000">
                      <a:schemeClr val="tx1">
                        <a:lumMod val="85000"/>
                        <a:lumOff val="15000"/>
                      </a:schemeClr>
                    </a:gs>
                    <a:gs pos="51000">
                      <a:schemeClr val="tx1">
                        <a:lumMod val="95000"/>
                        <a:lumOff val="5000"/>
                      </a:schemeClr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47938015841117876"/>
          <c:y val="0.91409411276949171"/>
          <c:w val="0.39208668779248068"/>
          <c:h val="4.2711973401678913E-2"/>
        </c:manualLayout>
      </c:layout>
      <c:txPr>
        <a:bodyPr/>
        <a:lstStyle/>
        <a:p>
          <a:pPr>
            <a:defRPr sz="700">
              <a:gradFill>
                <a:gsLst>
                  <a:gs pos="100000">
                    <a:schemeClr val="tx1">
                      <a:lumMod val="85000"/>
                      <a:lumOff val="15000"/>
                    </a:schemeClr>
                  </a:gs>
                  <a:gs pos="51000">
                    <a:schemeClr val="tx1">
                      <a:lumMod val="95000"/>
                      <a:lumOff val="5000"/>
                    </a:schemeClr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000"/>
      </a:pPr>
      <a:endParaRPr lang="ko-KR"/>
    </a:p>
  </c:txPr>
  <c:externalData r:id="rId1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4"/>
  <c:chart>
    <c:autoTitleDeleted val="1"/>
    <c:plotArea>
      <c:layout>
        <c:manualLayout>
          <c:layoutTarget val="inner"/>
          <c:xMode val="edge"/>
          <c:yMode val="edge"/>
          <c:x val="0"/>
          <c:y val="6.7736318407960504E-3"/>
          <c:w val="0.82781619534866258"/>
          <c:h val="0.9770644693200663"/>
        </c:manualLayout>
      </c:layout>
      <c:scatterChart>
        <c:scatterStyle val="lineMarker"/>
        <c:ser>
          <c:idx val="0"/>
          <c:order val="0"/>
          <c:tx>
            <c:strRef>
              <c:f>Sheet1!$B$1</c:f>
              <c:strCache>
                <c:ptCount val="1"/>
                <c:pt idx="0">
                  <c:v>KCSI-EHS</c:v>
                </c:pt>
              </c:strCache>
            </c:strRef>
          </c:tx>
          <c:spPr>
            <a:ln w="28575">
              <a:solidFill>
                <a:schemeClr val="bg1">
                  <a:lumMod val="50000"/>
                </a:schemeClr>
              </a:solidFill>
            </a:ln>
          </c:spPr>
          <c:marker>
            <c:symbol val="square"/>
            <c:size val="5"/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  <a:latin typeface="맑은 고딕" pitchFamily="50" charset="-127"/>
                    <a:ea typeface="맑은 고딕" pitchFamily="50" charset="-127"/>
                  </a:defRPr>
                </a:pPr>
                <a:endParaRPr lang="ko-KR"/>
              </a:p>
            </c:txPr>
            <c:showCatName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xVal>
            <c:numRef>
              <c:f>Sheet1!$A$2:$A$28</c:f>
              <c:numCache>
                <c:formatCode>0.0_ </c:formatCode>
                <c:ptCount val="27"/>
                <c:pt idx="0">
                  <c:v>90.277990954252132</c:v>
                </c:pt>
                <c:pt idx="1">
                  <c:v>89.845249574165791</c:v>
                </c:pt>
                <c:pt idx="2">
                  <c:v>90.025443328045142</c:v>
                </c:pt>
                <c:pt idx="3">
                  <c:v>89.064223240384919</c:v>
                </c:pt>
                <c:pt idx="4">
                  <c:v>88.44005102602604</c:v>
                </c:pt>
                <c:pt idx="5">
                  <c:v>88.188374053005177</c:v>
                </c:pt>
                <c:pt idx="6">
                  <c:v>86.822494068184128</c:v>
                </c:pt>
                <c:pt idx="7">
                  <c:v>86.206201549011396</c:v>
                </c:pt>
                <c:pt idx="8">
                  <c:v>86.284489505718966</c:v>
                </c:pt>
                <c:pt idx="9">
                  <c:v>86.87605374396135</c:v>
                </c:pt>
                <c:pt idx="10">
                  <c:v>87.832304292928896</c:v>
                </c:pt>
                <c:pt idx="11">
                  <c:v>86.464516058144497</c:v>
                </c:pt>
                <c:pt idx="12">
                  <c:v>86.115537436655927</c:v>
                </c:pt>
                <c:pt idx="13">
                  <c:v>83.190783795175534</c:v>
                </c:pt>
                <c:pt idx="14">
                  <c:v>85.162350618889647</c:v>
                </c:pt>
                <c:pt idx="15">
                  <c:v>85.699584032012183</c:v>
                </c:pt>
                <c:pt idx="16">
                  <c:v>85.887470095852848</c:v>
                </c:pt>
                <c:pt idx="17">
                  <c:v>86.991716367089609</c:v>
                </c:pt>
                <c:pt idx="18">
                  <c:v>85.58677642108735</c:v>
                </c:pt>
                <c:pt idx="19">
                  <c:v>84.967488235294113</c:v>
                </c:pt>
                <c:pt idx="20">
                  <c:v>85.1628302085103</c:v>
                </c:pt>
                <c:pt idx="21">
                  <c:v>84.273728917954671</c:v>
                </c:pt>
                <c:pt idx="22">
                  <c:v>84.132979928214368</c:v>
                </c:pt>
                <c:pt idx="23">
                  <c:v>82.704131332320159</c:v>
                </c:pt>
                <c:pt idx="24">
                  <c:v>83.584732920958359</c:v>
                </c:pt>
                <c:pt idx="25">
                  <c:v>81.717062806316576</c:v>
                </c:pt>
                <c:pt idx="26">
                  <c:v>75.499430498481289</c:v>
                </c:pt>
              </c:numCache>
            </c:numRef>
          </c:xVal>
          <c:yVal>
            <c:numRef>
              <c:f>Sheet1!$B$2:$B$28</c:f>
              <c:numCache>
                <c:formatCode>#,##0.0</c:formatCode>
                <c:ptCount val="2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</c:numCache>
            </c:numRef>
          </c:yVal>
          <c:smooth val="1"/>
        </c:ser>
        <c:dLbls/>
        <c:axId val="438671232"/>
        <c:axId val="438672768"/>
      </c:scatterChart>
      <c:valAx>
        <c:axId val="438671232"/>
        <c:scaling>
          <c:orientation val="minMax"/>
          <c:max val="95"/>
          <c:min val="60"/>
        </c:scaling>
        <c:delete val="1"/>
        <c:axPos val="t"/>
        <c:numFmt formatCode="0.0_ " sourceLinked="1"/>
        <c:tickLblPos val="none"/>
        <c:crossAx val="438672768"/>
        <c:crosses val="autoZero"/>
        <c:crossBetween val="midCat"/>
      </c:valAx>
      <c:valAx>
        <c:axId val="438672768"/>
        <c:scaling>
          <c:orientation val="maxMin"/>
        </c:scaling>
        <c:delete val="1"/>
        <c:axPos val="l"/>
        <c:numFmt formatCode="#,##0.0" sourceLinked="1"/>
        <c:tickLblPos val="none"/>
        <c:crossAx val="438671232"/>
        <c:crosses val="autoZero"/>
        <c:crossBetween val="midCat"/>
      </c:valAx>
    </c:plotArea>
    <c:legend>
      <c:legendPos val="r"/>
      <c:legendEntry>
        <c:idx val="0"/>
        <c:txPr>
          <a:bodyPr/>
          <a:lstStyle/>
          <a:p>
            <a:pPr>
              <a:defRPr sz="700" b="1">
                <a:gradFill>
                  <a:gsLst>
                    <a:gs pos="100000">
                      <a:schemeClr val="tx1">
                        <a:lumMod val="85000"/>
                        <a:lumOff val="15000"/>
                      </a:schemeClr>
                    </a:gs>
                    <a:gs pos="51000">
                      <a:schemeClr val="tx1">
                        <a:lumMod val="95000"/>
                        <a:lumOff val="5000"/>
                      </a:schemeClr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47938015841117876"/>
          <c:y val="0.91409411276949126"/>
          <c:w val="0.39208668779248035"/>
          <c:h val="4.2711973401678913E-2"/>
        </c:manualLayout>
      </c:layout>
      <c:txPr>
        <a:bodyPr/>
        <a:lstStyle/>
        <a:p>
          <a:pPr>
            <a:defRPr sz="700">
              <a:gradFill>
                <a:gsLst>
                  <a:gs pos="100000">
                    <a:schemeClr val="tx1">
                      <a:lumMod val="85000"/>
                      <a:lumOff val="15000"/>
                    </a:schemeClr>
                  </a:gs>
                  <a:gs pos="51000">
                    <a:schemeClr val="tx1">
                      <a:lumMod val="95000"/>
                      <a:lumOff val="5000"/>
                    </a:schemeClr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000"/>
      </a:pPr>
      <a:endParaRPr lang="ko-KR"/>
    </a:p>
  </c:txPr>
  <c:externalData r:id="rId1"/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0.84301756995161248"/>
        </c:manualLayout>
      </c:layout>
      <c:barChart>
        <c:barDir val="col"/>
        <c:grouping val="clustered"/>
        <c:ser>
          <c:idx val="0"/>
          <c:order val="0"/>
          <c:tx>
            <c:strRef>
              <c:f>Sheet1!$A$2</c:f>
              <c:strCache>
                <c:ptCount val="1"/>
              </c:strCache>
            </c:strRef>
          </c:tx>
          <c:spPr>
            <a:solidFill>
              <a:srgbClr val="FFC000"/>
            </a:solidFill>
            <a:ln w="12700">
              <a:solidFill>
                <a:schemeClr val="bg1">
                  <a:lumMod val="75000"/>
                </a:schemeClr>
              </a:solidFill>
              <a:prstDash val="solid"/>
            </a:ln>
            <a:effectLst/>
          </c:spPr>
          <c:dPt>
            <c:idx val="0"/>
            <c:spPr>
              <a:solidFill>
                <a:srgbClr val="B00000"/>
              </a:solidFill>
              <a:ln w="12700">
                <a:noFill/>
                <a:prstDash val="solid"/>
              </a:ln>
              <a:effectLst/>
            </c:spPr>
          </c:dPt>
          <c:dPt>
            <c:idx val="1"/>
            <c:spPr>
              <a:solidFill>
                <a:schemeClr val="bg1">
                  <a:lumMod val="85000"/>
                </a:schemeClr>
              </a:solidFill>
              <a:ln w="12700">
                <a:noFill/>
                <a:prstDash val="solid"/>
              </a:ln>
              <a:effectLst/>
            </c:spPr>
          </c:dPt>
          <c:dPt>
            <c:idx val="2"/>
            <c:spPr>
              <a:solidFill>
                <a:schemeClr val="bg1">
                  <a:lumMod val="65000"/>
                </a:schemeClr>
              </a:solidFill>
              <a:ln w="12700">
                <a:noFill/>
                <a:prstDash val="solid"/>
              </a:ln>
              <a:effectLst/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9000">
                          <a:prstClr val="black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Sheet1!$B$1:$D$1</c:f>
              <c:strCache>
                <c:ptCount val="3"/>
                <c:pt idx="0">
                  <c:v>산업연구원 전체
(n=218)</c:v>
                </c:pt>
                <c:pt idx="1">
                  <c:v>정부 고객
(n=72)</c:v>
                </c:pt>
                <c:pt idx="2">
                  <c:v>산·학·연 고객
(n=146)</c:v>
                </c:pt>
              </c:strCache>
            </c:strRef>
          </c:cat>
          <c:val>
            <c:numRef>
              <c:f>Sheet1!$B$2:$D$2</c:f>
              <c:numCache>
                <c:formatCode>#,##0.0</c:formatCode>
                <c:ptCount val="3"/>
                <c:pt idx="0">
                  <c:v>85.7</c:v>
                </c:pt>
                <c:pt idx="1">
                  <c:v>83.3</c:v>
                </c:pt>
                <c:pt idx="2">
                  <c:v>88.3</c:v>
                </c:pt>
              </c:numCache>
            </c:numRef>
          </c:val>
        </c:ser>
        <c:dLbls>
          <c:showVal val="1"/>
        </c:dLbls>
        <c:gapWidth val="201"/>
        <c:axId val="438807552"/>
        <c:axId val="438813440"/>
      </c:barChart>
      <c:catAx>
        <c:axId val="438807552"/>
        <c:scaling>
          <c:orientation val="minMax"/>
        </c:scaling>
        <c:axPos val="b"/>
        <c:numFmt formatCode="General" sourceLinked="1"/>
        <c:majorTickMark val="none"/>
        <c:tickLblPos val="nextTo"/>
        <c:spPr>
          <a:ln w="2669">
            <a:noFill/>
            <a:prstDash val="solid"/>
          </a:ln>
        </c:spPr>
        <c:txPr>
          <a:bodyPr rot="0" vert="horz"/>
          <a:lstStyle/>
          <a:p>
            <a:pPr>
              <a:defRPr sz="1100" b="1" i="0" u="none" strike="noStrike" baseline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4000">
                      <a:schemeClr val="tx1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+mn-ea"/>
                <a:ea typeface="+mn-ea"/>
                <a:cs typeface="맑은 고딕"/>
              </a:defRPr>
            </a:pPr>
            <a:endParaRPr lang="ko-KR"/>
          </a:p>
        </c:txPr>
        <c:crossAx val="438813440"/>
        <c:crosses val="autoZero"/>
        <c:auto val="1"/>
        <c:lblAlgn val="ctr"/>
        <c:lblOffset val="100"/>
        <c:tickLblSkip val="1"/>
        <c:tickMarkSkip val="1"/>
      </c:catAx>
      <c:valAx>
        <c:axId val="438813440"/>
        <c:scaling>
          <c:orientation val="minMax"/>
          <c:max val="90"/>
          <c:min val="70"/>
        </c:scaling>
        <c:delete val="1"/>
        <c:axPos val="l"/>
        <c:numFmt formatCode="#,##0.0_);\(#,##0.0\)" sourceLinked="0"/>
        <c:majorTickMark val="none"/>
        <c:tickLblPos val="none"/>
        <c:crossAx val="438807552"/>
        <c:crosses val="autoZero"/>
        <c:crossBetween val="between"/>
        <c:majorUnit val="10"/>
        <c:minorUnit val="10"/>
      </c:valAx>
      <c:spPr>
        <a:noFill/>
        <a:ln w="25420">
          <a:noFill/>
        </a:ln>
      </c:spPr>
    </c:plotArea>
    <c:plotVisOnly val="1"/>
    <c:dispBlanksAs val="gap"/>
  </c:chart>
  <c:spPr>
    <a:noFill/>
    <a:ln>
      <a:noFill/>
    </a:ln>
  </c:spPr>
  <c:txPr>
    <a:bodyPr/>
    <a:lstStyle/>
    <a:p>
      <a:pPr>
        <a:defRPr sz="1093" b="1" i="0" u="none" strike="noStrike" baseline="0">
          <a:solidFill>
            <a:schemeClr val="tx1"/>
          </a:solidFill>
          <a:latin typeface="맑은 고딕"/>
          <a:ea typeface="맑은 고딕"/>
          <a:cs typeface="맑은 고딕"/>
        </a:defRPr>
      </a:pPr>
      <a:endParaRPr lang="ko-KR"/>
    </a:p>
  </c:txPr>
  <c:externalData r:id="rId1"/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0.84301756995161226"/>
        </c:manualLayout>
      </c:layout>
      <c:barChart>
        <c:barDir val="col"/>
        <c:grouping val="clustered"/>
        <c:ser>
          <c:idx val="0"/>
          <c:order val="0"/>
          <c:tx>
            <c:strRef>
              <c:f>Sheet1!$A$2</c:f>
              <c:strCache>
                <c:ptCount val="1"/>
              </c:strCache>
            </c:strRef>
          </c:tx>
          <c:spPr>
            <a:solidFill>
              <a:srgbClr val="FFC000"/>
            </a:solidFill>
            <a:ln w="12700">
              <a:solidFill>
                <a:schemeClr val="bg1">
                  <a:lumMod val="75000"/>
                </a:schemeClr>
              </a:solidFill>
              <a:prstDash val="solid"/>
            </a:ln>
            <a:effectLst/>
          </c:spPr>
          <c:dPt>
            <c:idx val="0"/>
            <c:spPr>
              <a:solidFill>
                <a:srgbClr val="B00000"/>
              </a:solidFill>
              <a:ln w="12700">
                <a:noFill/>
                <a:prstDash val="solid"/>
              </a:ln>
              <a:effectLst/>
            </c:spPr>
          </c:dPt>
          <c:dPt>
            <c:idx val="1"/>
            <c:spPr>
              <a:solidFill>
                <a:schemeClr val="bg1">
                  <a:lumMod val="85000"/>
                </a:schemeClr>
              </a:solidFill>
              <a:ln w="12700">
                <a:noFill/>
                <a:prstDash val="solid"/>
              </a:ln>
              <a:effectLst/>
            </c:spPr>
          </c:dPt>
          <c:dPt>
            <c:idx val="2"/>
            <c:spPr>
              <a:solidFill>
                <a:schemeClr val="bg1">
                  <a:lumMod val="65000"/>
                </a:schemeClr>
              </a:solidFill>
              <a:ln w="12700">
                <a:noFill/>
                <a:prstDash val="solid"/>
              </a:ln>
              <a:effectLst/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4000">
                          <a:schemeClr val="tx1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Sheet1!$B$1:$D$1</c:f>
              <c:strCache>
                <c:ptCount val="3"/>
                <c:pt idx="0">
                  <c:v>산업연구원 전체
(n=218)</c:v>
                </c:pt>
                <c:pt idx="1">
                  <c:v>기존 고객
(n=133)</c:v>
                </c:pt>
                <c:pt idx="2">
                  <c:v>신규 고객
(n=85)</c:v>
                </c:pt>
              </c:strCache>
            </c:strRef>
          </c:cat>
          <c:val>
            <c:numRef>
              <c:f>Sheet1!$B$2:$D$2</c:f>
              <c:numCache>
                <c:formatCode>#,##0.0</c:formatCode>
                <c:ptCount val="3"/>
                <c:pt idx="0">
                  <c:v>85.7</c:v>
                </c:pt>
                <c:pt idx="1">
                  <c:v>88</c:v>
                </c:pt>
                <c:pt idx="2">
                  <c:v>81.900000000000006</c:v>
                </c:pt>
              </c:numCache>
            </c:numRef>
          </c:val>
        </c:ser>
        <c:dLbls>
          <c:showVal val="1"/>
        </c:dLbls>
        <c:gapWidth val="201"/>
        <c:axId val="439080448"/>
        <c:axId val="439081984"/>
      </c:barChart>
      <c:catAx>
        <c:axId val="439080448"/>
        <c:scaling>
          <c:orientation val="minMax"/>
        </c:scaling>
        <c:axPos val="b"/>
        <c:numFmt formatCode="General" sourceLinked="1"/>
        <c:majorTickMark val="none"/>
        <c:tickLblPos val="nextTo"/>
        <c:spPr>
          <a:ln w="2669">
            <a:noFill/>
            <a:prstDash val="solid"/>
          </a:ln>
        </c:spPr>
        <c:txPr>
          <a:bodyPr rot="0" vert="horz"/>
          <a:lstStyle/>
          <a:p>
            <a:pPr>
              <a:defRPr sz="1100" b="1" i="0" u="none" strike="noStrike" baseline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4000">
                      <a:schemeClr val="tx1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+mn-ea"/>
                <a:ea typeface="+mn-ea"/>
                <a:cs typeface="맑은 고딕"/>
              </a:defRPr>
            </a:pPr>
            <a:endParaRPr lang="ko-KR"/>
          </a:p>
        </c:txPr>
        <c:crossAx val="439081984"/>
        <c:crosses val="autoZero"/>
        <c:auto val="1"/>
        <c:lblAlgn val="ctr"/>
        <c:lblOffset val="100"/>
        <c:tickLblSkip val="1"/>
        <c:tickMarkSkip val="1"/>
      </c:catAx>
      <c:valAx>
        <c:axId val="439081984"/>
        <c:scaling>
          <c:orientation val="minMax"/>
          <c:max val="90"/>
          <c:min val="70"/>
        </c:scaling>
        <c:delete val="1"/>
        <c:axPos val="l"/>
        <c:numFmt formatCode="#,##0.0_);\(#,##0.0\)" sourceLinked="0"/>
        <c:majorTickMark val="none"/>
        <c:tickLblPos val="none"/>
        <c:crossAx val="439080448"/>
        <c:crosses val="autoZero"/>
        <c:crossBetween val="between"/>
        <c:majorUnit val="10"/>
        <c:minorUnit val="10"/>
      </c:valAx>
      <c:spPr>
        <a:noFill/>
        <a:ln w="25420">
          <a:noFill/>
        </a:ln>
      </c:spPr>
    </c:plotArea>
    <c:plotVisOnly val="1"/>
    <c:dispBlanksAs val="gap"/>
  </c:chart>
  <c:spPr>
    <a:noFill/>
    <a:ln>
      <a:noFill/>
    </a:ln>
  </c:spPr>
  <c:txPr>
    <a:bodyPr/>
    <a:lstStyle/>
    <a:p>
      <a:pPr>
        <a:defRPr sz="1093" b="1" i="0" u="none" strike="noStrike" baseline="0">
          <a:solidFill>
            <a:schemeClr val="tx1"/>
          </a:solidFill>
          <a:latin typeface="맑은 고딕"/>
          <a:ea typeface="맑은 고딕"/>
          <a:cs typeface="맑은 고딕"/>
        </a:defRPr>
      </a:pPr>
      <a:endParaRPr lang="ko-KR"/>
    </a:p>
  </c:txPr>
  <c:externalData r:id="rId1"/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7"/>
  <c:chart>
    <c:autoTitleDeleted val="1"/>
    <c:plotArea>
      <c:layout>
        <c:manualLayout>
          <c:layoutTarget val="inner"/>
          <c:xMode val="edge"/>
          <c:yMode val="edge"/>
          <c:x val="0.14432327897194352"/>
          <c:y val="0.15862920897811897"/>
          <c:w val="0.86685793006290068"/>
          <c:h val="0.88160758027285657"/>
        </c:manualLayout>
      </c:layout>
      <c:radarChart>
        <c:radarStyle val="marker"/>
        <c:ser>
          <c:idx val="0"/>
          <c:order val="0"/>
          <c:tx>
            <c:strRef>
              <c:f>Sheet1!$A$2</c:f>
              <c:strCache>
                <c:ptCount val="1"/>
                <c:pt idx="0">
                  <c:v>정부 고객
(n=72)</c:v>
                </c:pt>
              </c:strCache>
            </c:strRef>
          </c:tx>
          <c:spPr>
            <a:ln w="28575">
              <a:solidFill>
                <a:schemeClr val="bg1">
                  <a:lumMod val="8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diamond"/>
            <c:size val="7"/>
            <c:spPr>
              <a:solidFill>
                <a:schemeClr val="bg1">
                  <a:lumMod val="85000"/>
                </a:schemeClr>
              </a:solidFill>
              <a:ln w="25400"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2.0240882669244186E-3"/>
                  <c:y val="3.537136018755537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5.4043752297199795E-3"/>
                  <c:y val="7.28217674431518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9.819699594331574E-2"/>
                  <c:y val="4.426753399785007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0.10875305442491767"/>
                  <c:y val="-2.587784822711446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4.3234151023019644E-3"/>
                  <c:y val="-2.588805564594793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5.7259832015137721E-4"/>
                  <c:y val="-2.210600281969738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2.6835760424182394E-2"/>
                  <c:y val="-1.9045410356610535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0.14011429845219875"/>
                  <c:y val="-3.6633813748903434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2.4045726187397056E-2"/>
                  <c:y val="2.115242575225613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7.4188918308171923E-3"/>
                  <c:y val="6.0715156261291987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/>
              <a:lstStyle/>
              <a:p>
                <a:pPr>
                  <a:defRPr sz="100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/>
                        </a:gs>
                        <a:gs pos="51000">
                          <a:prstClr val="black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KCSI-EHS</c:v>
                </c:pt>
                <c:pt idx="1">
                  <c:v>과정 품질</c:v>
                </c:pt>
                <c:pt idx="2">
                  <c:v>결과 품질</c:v>
                </c:pt>
                <c:pt idx="3">
                  <c:v>사회적
품질</c:v>
                </c:pt>
                <c:pt idx="4">
                  <c:v>절대 만족</c:v>
                </c:pt>
                <c:pt idx="5">
                  <c:v>상대 만족</c:v>
                </c:pt>
                <c:pt idx="6">
                  <c:v>감정 만족 </c:v>
                </c:pt>
                <c:pt idx="7">
                  <c:v>관계 만족</c:v>
                </c:pt>
                <c:pt idx="8">
                  <c:v>미시적 성과</c:v>
                </c:pt>
                <c:pt idx="9">
                  <c:v>거시적 성과</c:v>
                </c:pt>
              </c:strCache>
            </c:strRef>
          </c:cat>
          <c:val>
            <c:numRef>
              <c:f>Sheet1!$B$2:$K$2</c:f>
              <c:numCache>
                <c:formatCode>#,##0.0</c:formatCode>
                <c:ptCount val="10"/>
                <c:pt idx="0">
                  <c:v>83.3</c:v>
                </c:pt>
                <c:pt idx="1">
                  <c:v>85.2</c:v>
                </c:pt>
                <c:pt idx="2">
                  <c:v>83.1</c:v>
                </c:pt>
                <c:pt idx="3">
                  <c:v>83.9</c:v>
                </c:pt>
                <c:pt idx="4">
                  <c:v>82.2</c:v>
                </c:pt>
                <c:pt idx="5">
                  <c:v>80.599999999999994</c:v>
                </c:pt>
                <c:pt idx="6">
                  <c:v>81.8</c:v>
                </c:pt>
                <c:pt idx="7">
                  <c:v>86</c:v>
                </c:pt>
                <c:pt idx="8">
                  <c:v>81.8</c:v>
                </c:pt>
                <c:pt idx="9">
                  <c:v>84.2</c:v>
                </c:pt>
              </c:numCache>
            </c:numRef>
          </c:val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산∙학∙연 고객
(n=146)</c:v>
                </c:pt>
              </c:strCache>
            </c:strRef>
          </c:tx>
          <c:spPr>
            <a:ln w="28575">
              <a:solidFill>
                <a:schemeClr val="bg1">
                  <a:lumMod val="6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square"/>
            <c:size val="7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-5.4026736002396195E-3"/>
                  <c:y val="3.1419251763535785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1.9682960903361069E-2"/>
                  <c:y val="3.638209880046500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0.11605134326631172"/>
                  <c:y val="4.9615609021561834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0.12665930144706591"/>
                  <c:y val="-3.8221475674291884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2.75461907322452E-2"/>
                  <c:y val="-1.3882089613788133E-2"/>
                </c:manualLayout>
              </c:layout>
              <c:showVal val="1"/>
            </c:dLbl>
            <c:dLbl>
              <c:idx val="5"/>
              <c:layout>
                <c:manualLayout>
                  <c:x val="4.6437468519854612E-3"/>
                  <c:y val="-3.465173715978164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6.2130746402755281E-2"/>
                  <c:y val="-1.559366960381747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0.12054534672402292"/>
                  <c:y val="-5.7457560614715434E-3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2.5237930342095642E-2"/>
                  <c:y val="5.429693544705863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-4.4767744592221813E-3"/>
                  <c:y val="5.718849305425983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KCSI-EHS</c:v>
                </c:pt>
                <c:pt idx="1">
                  <c:v>과정 품질</c:v>
                </c:pt>
                <c:pt idx="2">
                  <c:v>결과 품질</c:v>
                </c:pt>
                <c:pt idx="3">
                  <c:v>사회적
품질</c:v>
                </c:pt>
                <c:pt idx="4">
                  <c:v>절대 만족</c:v>
                </c:pt>
                <c:pt idx="5">
                  <c:v>상대 만족</c:v>
                </c:pt>
                <c:pt idx="6">
                  <c:v>감정 만족 </c:v>
                </c:pt>
                <c:pt idx="7">
                  <c:v>관계 만족</c:v>
                </c:pt>
                <c:pt idx="8">
                  <c:v>미시적 성과</c:v>
                </c:pt>
                <c:pt idx="9">
                  <c:v>거시적 성과</c:v>
                </c:pt>
              </c:strCache>
            </c:strRef>
          </c:cat>
          <c:val>
            <c:numRef>
              <c:f>Sheet1!$B$3:$K$3</c:f>
              <c:numCache>
                <c:formatCode>#,##0.0</c:formatCode>
                <c:ptCount val="10"/>
                <c:pt idx="0">
                  <c:v>88.3</c:v>
                </c:pt>
                <c:pt idx="1">
                  <c:v>88</c:v>
                </c:pt>
                <c:pt idx="2">
                  <c:v>89.2</c:v>
                </c:pt>
                <c:pt idx="3">
                  <c:v>90.3</c:v>
                </c:pt>
                <c:pt idx="4">
                  <c:v>87.6</c:v>
                </c:pt>
                <c:pt idx="5">
                  <c:v>86.7</c:v>
                </c:pt>
                <c:pt idx="6">
                  <c:v>86.6</c:v>
                </c:pt>
                <c:pt idx="7">
                  <c:v>88.6</c:v>
                </c:pt>
                <c:pt idx="8">
                  <c:v>88.5</c:v>
                </c:pt>
                <c:pt idx="9">
                  <c:v>88.9</c:v>
                </c:pt>
              </c:numCache>
            </c:numRef>
          </c:val>
        </c:ser>
        <c:dLbls/>
        <c:axId val="439325056"/>
        <c:axId val="439326592"/>
      </c:radarChart>
      <c:catAx>
        <c:axId val="439325056"/>
        <c:scaling>
          <c:orientation val="minMax"/>
        </c:scaling>
        <c:axPos val="b"/>
        <c:majorGridlines/>
        <c:numFmt formatCode="General" sourceLinked="0"/>
        <c:tickLblPos val="nextTo"/>
        <c:txPr>
          <a:bodyPr rot="0" vert="horz"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3600000" scaled="0"/>
                </a:gradFill>
              </a:defRPr>
            </a:pPr>
            <a:endParaRPr lang="ko-KR"/>
          </a:p>
        </c:txPr>
        <c:crossAx val="439326592"/>
        <c:crosses val="autoZero"/>
        <c:lblAlgn val="ctr"/>
        <c:lblOffset val="100"/>
      </c:catAx>
      <c:valAx>
        <c:axId val="439326592"/>
        <c:scaling>
          <c:orientation val="minMax"/>
          <c:max val="92"/>
          <c:min val="75"/>
        </c:scaling>
        <c:axPos val="l"/>
        <c:numFmt formatCode="#,##0.0" sourceLinked="1"/>
        <c:majorTickMark val="none"/>
        <c:tickLblPos val="none"/>
        <c:spPr>
          <a:ln>
            <a:solidFill>
              <a:schemeClr val="bg1">
                <a:lumMod val="85000"/>
              </a:schemeClr>
            </a:solidFill>
            <a:prstDash val="sysDash"/>
          </a:ln>
        </c:spPr>
        <c:txPr>
          <a:bodyPr/>
          <a:lstStyle/>
          <a:p>
            <a:pPr>
              <a:defRPr b="1"/>
            </a:pPr>
            <a:endParaRPr lang="ko-KR"/>
          </a:p>
        </c:txPr>
        <c:crossAx val="439325056"/>
        <c:crosses val="autoZero"/>
        <c:crossBetween val="between"/>
        <c:majorUnit val="20"/>
        <c:minorUnit val="20"/>
      </c:valAx>
      <c:spPr>
        <a:noFill/>
        <a:ln>
          <a:noFill/>
        </a:ln>
      </c:spPr>
    </c:plotArea>
    <c:legend>
      <c:legendPos val="l"/>
      <c:legendEntry>
        <c:idx val="0"/>
        <c:txPr>
          <a:bodyPr/>
          <a:lstStyle/>
          <a:p>
            <a:pPr>
              <a:defRPr sz="90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56126820689593548"/>
          <c:y val="0.90205961214259012"/>
          <c:w val="0.43541702028639256"/>
          <c:h val="9.7940387857417849E-2"/>
        </c:manualLayout>
      </c:layout>
      <c:spPr>
        <a:noFill/>
        <a:ln>
          <a:noFill/>
        </a:ln>
      </c:spPr>
      <c:txPr>
        <a:bodyPr/>
        <a:lstStyle/>
        <a:p>
          <a:pPr>
            <a:defRPr sz="90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prstClr val="black"/>
                  </a:gs>
                  <a:gs pos="51000">
                    <a:schemeClr val="tx1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spPr>
    <a:noFill/>
    <a:ln>
      <a:noFill/>
    </a:ln>
  </c:spPr>
  <c:txPr>
    <a:bodyPr/>
    <a:lstStyle/>
    <a:p>
      <a:pPr>
        <a:defRPr sz="900">
          <a:latin typeface="+mn-ea"/>
          <a:ea typeface="+mn-ea"/>
        </a:defRPr>
      </a:pPr>
      <a:endParaRPr lang="ko-KR"/>
    </a:p>
  </c:txPr>
  <c:externalData r:id="rId1"/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7"/>
  <c:chart>
    <c:autoTitleDeleted val="1"/>
    <c:plotArea>
      <c:layout>
        <c:manualLayout>
          <c:layoutTarget val="inner"/>
          <c:xMode val="edge"/>
          <c:yMode val="edge"/>
          <c:x val="9.8502037374327528E-2"/>
          <c:y val="0.12653463438454768"/>
          <c:w val="0.86685793006290068"/>
          <c:h val="0.88160758027285657"/>
        </c:manualLayout>
      </c:layout>
      <c:radarChart>
        <c:radarStyle val="marker"/>
        <c:ser>
          <c:idx val="0"/>
          <c:order val="0"/>
          <c:tx>
            <c:strRef>
              <c:f>Sheet1!$A$2</c:f>
              <c:strCache>
                <c:ptCount val="1"/>
                <c:pt idx="0">
                  <c:v>정부 고객
(n=72)</c:v>
                </c:pt>
              </c:strCache>
            </c:strRef>
          </c:tx>
          <c:spPr>
            <a:ln w="28575">
              <a:solidFill>
                <a:schemeClr val="bg1">
                  <a:lumMod val="8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diamond"/>
            <c:size val="7"/>
            <c:spPr>
              <a:solidFill>
                <a:schemeClr val="bg1">
                  <a:lumMod val="85000"/>
                </a:schemeClr>
              </a:solidFill>
              <a:ln w="25400"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-1.7388531949969507E-4"/>
                  <c:y val="5.870531549294279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7.6265021099525473E-2"/>
                  <c:y val="9.874861128066762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8.5151532955696732E-2"/>
                  <c:y val="7.2787062219117404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7.9583962632584854E-2"/>
                  <c:y val="2.597583944791749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2.007241405529088E-2"/>
                  <c:y val="-2.0702686878444749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2.4884618935129256E-2"/>
                  <c:y val="-7.395969049472918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2.9537084659008478E-2"/>
                  <c:y val="-3.9786885426623494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2.8898012047984582E-2"/>
                  <c:y val="-2.885576059764845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0.1468641888692668"/>
                  <c:y val="-4.7744180852597124E-3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0.15226781017684937"/>
                  <c:y val="6.5900320880418514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0"/>
              <c:layout>
                <c:manualLayout>
                  <c:x val="1.030200315888064E-2"/>
                  <c:y val="3.629758137252220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/>
                        </a:gs>
                        <a:gs pos="51000">
                          <a:prstClr val="black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Sheet1!$B$1:$L$1</c:f>
              <c:strCache>
                <c:ptCount val="11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편리성 </c:v>
                </c:pt>
                <c:pt idx="5">
                  <c:v>전문성 </c:v>
                </c:pt>
                <c:pt idx="6">
                  <c:v>편익성 </c:v>
                </c:pt>
                <c:pt idx="7">
                  <c:v>활용성 </c:v>
                </c:pt>
                <c:pt idx="8">
                  <c:v>지속성 </c:v>
                </c:pt>
                <c:pt idx="9">
                  <c:v>책임성 </c:v>
                </c:pt>
                <c:pt idx="10">
                  <c:v>공익성 </c:v>
                </c:pt>
              </c:strCache>
            </c:strRef>
          </c:cat>
          <c:val>
            <c:numRef>
              <c:f>Sheet1!$B$2:$L$2</c:f>
              <c:numCache>
                <c:formatCode>#,##0.0</c:formatCode>
                <c:ptCount val="11"/>
                <c:pt idx="0">
                  <c:v>83.3</c:v>
                </c:pt>
                <c:pt idx="1">
                  <c:v>87.1</c:v>
                </c:pt>
                <c:pt idx="2">
                  <c:v>85.2</c:v>
                </c:pt>
                <c:pt idx="3">
                  <c:v>83</c:v>
                </c:pt>
                <c:pt idx="4">
                  <c:v>93.8</c:v>
                </c:pt>
                <c:pt idx="5">
                  <c:v>84.8</c:v>
                </c:pt>
                <c:pt idx="6">
                  <c:v>82.5</c:v>
                </c:pt>
                <c:pt idx="7">
                  <c:v>82.7</c:v>
                </c:pt>
                <c:pt idx="8">
                  <c:v>81.599999999999994</c:v>
                </c:pt>
                <c:pt idx="9">
                  <c:v>86.7</c:v>
                </c:pt>
                <c:pt idx="10">
                  <c:v>81</c:v>
                </c:pt>
              </c:numCache>
            </c:numRef>
          </c:val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산∙학∙연 고객
(n=146)</c:v>
                </c:pt>
              </c:strCache>
            </c:strRef>
          </c:tx>
          <c:spPr>
            <a:ln w="28575">
              <a:solidFill>
                <a:schemeClr val="bg1">
                  <a:lumMod val="6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square"/>
            <c:size val="7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0"/>
                  <c:y val="4.4382673682294024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1.7296729141538021E-2"/>
                  <c:y val="3.1196730032961795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2.2737503585709865E-2"/>
                  <c:y val="7.2949972623702689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2.2246952578773502E-2"/>
                  <c:y val="3.178100268700111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1.4777660078177112E-2"/>
                  <c:y val="-7.351383044007449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1.1312482071451526E-2"/>
                  <c:y val="-4.502247469478812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5.0670830122035134E-3"/>
                  <c:y val="-4.411299367670876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1.6636396940655208E-2"/>
                  <c:y val="-3.16725998989873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2.0942488672613481E-2"/>
                  <c:y val="1.281398530703304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4.8291517334098304E-2"/>
                  <c:y val="7.792996812427247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0"/>
              <c:layout>
                <c:manualLayout>
                  <c:x val="3.7357262833384614E-2"/>
                  <c:y val="3.889026575627400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Sheet1!$B$1:$L$1</c:f>
              <c:strCache>
                <c:ptCount val="11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편리성 </c:v>
                </c:pt>
                <c:pt idx="5">
                  <c:v>전문성 </c:v>
                </c:pt>
                <c:pt idx="6">
                  <c:v>편익성 </c:v>
                </c:pt>
                <c:pt idx="7">
                  <c:v>활용성 </c:v>
                </c:pt>
                <c:pt idx="8">
                  <c:v>지속성 </c:v>
                </c:pt>
                <c:pt idx="9">
                  <c:v>책임성 </c:v>
                </c:pt>
                <c:pt idx="10">
                  <c:v>공익성 </c:v>
                </c:pt>
              </c:strCache>
            </c:strRef>
          </c:cat>
          <c:val>
            <c:numRef>
              <c:f>Sheet1!$B$3:$L$3</c:f>
              <c:numCache>
                <c:formatCode>#,##0.0</c:formatCode>
                <c:ptCount val="11"/>
                <c:pt idx="0">
                  <c:v>87.4</c:v>
                </c:pt>
                <c:pt idx="1">
                  <c:v>88.2</c:v>
                </c:pt>
                <c:pt idx="2">
                  <c:v>88.1</c:v>
                </c:pt>
                <c:pt idx="3">
                  <c:v>87.8</c:v>
                </c:pt>
                <c:pt idx="4">
                  <c:v>89.5</c:v>
                </c:pt>
                <c:pt idx="5">
                  <c:v>90.2</c:v>
                </c:pt>
                <c:pt idx="6">
                  <c:v>90.5</c:v>
                </c:pt>
                <c:pt idx="7">
                  <c:v>88.4</c:v>
                </c:pt>
                <c:pt idx="8">
                  <c:v>87</c:v>
                </c:pt>
                <c:pt idx="9">
                  <c:v>91.4</c:v>
                </c:pt>
                <c:pt idx="10">
                  <c:v>89.2</c:v>
                </c:pt>
              </c:numCache>
            </c:numRef>
          </c:val>
        </c:ser>
        <c:dLbls/>
        <c:axId val="439700864"/>
        <c:axId val="439714944"/>
      </c:radarChart>
      <c:catAx>
        <c:axId val="439700864"/>
        <c:scaling>
          <c:orientation val="minMax"/>
        </c:scaling>
        <c:axPos val="b"/>
        <c:majorGridlines/>
        <c:numFmt formatCode="General" sourceLinked="1"/>
        <c:tickLblPos val="nextTo"/>
        <c:txPr>
          <a:bodyPr rot="0" vert="horz"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</a:defRPr>
            </a:pPr>
            <a:endParaRPr lang="ko-KR"/>
          </a:p>
        </c:txPr>
        <c:crossAx val="439714944"/>
        <c:crosses val="autoZero"/>
        <c:lblAlgn val="ctr"/>
        <c:lblOffset val="100"/>
      </c:catAx>
      <c:valAx>
        <c:axId val="439714944"/>
        <c:scaling>
          <c:orientation val="minMax"/>
          <c:max val="100"/>
          <c:min val="72"/>
        </c:scaling>
        <c:axPos val="l"/>
        <c:numFmt formatCode="#,##0.0" sourceLinked="1"/>
        <c:majorTickMark val="none"/>
        <c:tickLblPos val="none"/>
        <c:spPr>
          <a:ln>
            <a:solidFill>
              <a:schemeClr val="bg1">
                <a:lumMod val="85000"/>
              </a:schemeClr>
            </a:solidFill>
            <a:prstDash val="sysDash"/>
          </a:ln>
        </c:spPr>
        <c:crossAx val="439700864"/>
        <c:crosses val="autoZero"/>
        <c:crossBetween val="between"/>
        <c:majorUnit val="20"/>
        <c:minorUnit val="20"/>
      </c:valAx>
      <c:spPr>
        <a:noFill/>
        <a:ln>
          <a:noFill/>
        </a:ln>
      </c:spPr>
    </c:plotArea>
    <c:legend>
      <c:legendPos val="l"/>
      <c:legendEntry>
        <c:idx val="0"/>
        <c:txPr>
          <a:bodyPr/>
          <a:lstStyle/>
          <a:p>
            <a:pPr>
              <a:defRPr sz="90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56126811431415313"/>
          <c:y val="0.89687424337508126"/>
          <c:w val="0.43541702028639256"/>
          <c:h val="9.7940387857417849E-2"/>
        </c:manualLayout>
      </c:layout>
      <c:spPr>
        <a:noFill/>
        <a:ln>
          <a:noFill/>
        </a:ln>
      </c:spPr>
      <c:txPr>
        <a:bodyPr/>
        <a:lstStyle/>
        <a:p>
          <a:pPr>
            <a:defRPr sz="90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schemeClr val="tx1"/>
                  </a:gs>
                  <a:gs pos="51000">
                    <a:prstClr val="black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spPr>
    <a:noFill/>
    <a:ln>
      <a:noFill/>
    </a:ln>
  </c:spPr>
  <c:txPr>
    <a:bodyPr/>
    <a:lstStyle/>
    <a:p>
      <a:pPr>
        <a:defRPr sz="900">
          <a:latin typeface="+mn-ea"/>
          <a:ea typeface="+mn-ea"/>
        </a:defRPr>
      </a:pPr>
      <a:endParaRPr lang="ko-KR"/>
    </a:p>
  </c:txPr>
  <c:externalData r:id="rId1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7"/>
  <c:chart>
    <c:autoTitleDeleted val="1"/>
    <c:plotArea>
      <c:layout>
        <c:manualLayout>
          <c:layoutTarget val="inner"/>
          <c:xMode val="edge"/>
          <c:yMode val="edge"/>
          <c:x val="0.14240080248812284"/>
          <c:y val="0.14978019344283769"/>
          <c:w val="0.86685793006290068"/>
          <c:h val="0.88160758027285657"/>
        </c:manualLayout>
      </c:layout>
      <c:radarChart>
        <c:radarStyle val="marker"/>
        <c:ser>
          <c:idx val="0"/>
          <c:order val="0"/>
          <c:tx>
            <c:strRef>
              <c:f>Sheet1!$A$2</c:f>
              <c:strCache>
                <c:ptCount val="1"/>
                <c:pt idx="0">
                  <c:v>기존 고객
(n=133)</c:v>
                </c:pt>
              </c:strCache>
            </c:strRef>
          </c:tx>
          <c:spPr>
            <a:ln w="28575">
              <a:solidFill>
                <a:schemeClr val="bg1">
                  <a:lumMod val="8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diamond"/>
            <c:size val="7"/>
            <c:spPr>
              <a:solidFill>
                <a:schemeClr val="bg1">
                  <a:lumMod val="85000"/>
                </a:schemeClr>
              </a:solidFill>
              <a:ln w="25400"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4.7254250670442019E-3"/>
                  <c:y val="4.055672895505853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2.4310329571597761E-2"/>
                  <c:y val="2.874613291937488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9.0528815393621474E-3"/>
                  <c:y val="4.167484961409816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8.8038055241699935E-3"/>
                  <c:y val="-2.8470532610865892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1.1884605698416874E-2"/>
                  <c:y val="-1.811020664306984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5.7259832015137721E-4"/>
                  <c:y val="-2.988405597095214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1.8731750023822821E-2"/>
                  <c:y val="-2.682366765624201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5.0970184048244715E-2"/>
                  <c:y val="1.262718954237692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1.8643052587157465E-2"/>
                  <c:y val="2.374511013600773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2.6328462135340777E-2"/>
                  <c:y val="2.9602943656273237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/>
                        </a:gs>
                        <a:gs pos="51000">
                          <a:prstClr val="black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KCSI-EHS</c:v>
                </c:pt>
                <c:pt idx="1">
                  <c:v>과정 품질</c:v>
                </c:pt>
                <c:pt idx="2">
                  <c:v>결과 품질</c:v>
                </c:pt>
                <c:pt idx="3">
                  <c:v>사회적 품질</c:v>
                </c:pt>
                <c:pt idx="4">
                  <c:v>절대 만족</c:v>
                </c:pt>
                <c:pt idx="5">
                  <c:v>상대 만족</c:v>
                </c:pt>
                <c:pt idx="6">
                  <c:v>감정 만족 </c:v>
                </c:pt>
                <c:pt idx="7">
                  <c:v>관계 만족</c:v>
                </c:pt>
                <c:pt idx="8">
                  <c:v>미시적 성과</c:v>
                </c:pt>
                <c:pt idx="9">
                  <c:v>거시적 성과</c:v>
                </c:pt>
              </c:strCache>
            </c:strRef>
          </c:cat>
          <c:val>
            <c:numRef>
              <c:f>Sheet1!$B$2:$K$2</c:f>
              <c:numCache>
                <c:formatCode>#,##0.0</c:formatCode>
                <c:ptCount val="10"/>
                <c:pt idx="0">
                  <c:v>88.01982355267873</c:v>
                </c:pt>
                <c:pt idx="1">
                  <c:v>87.624460760460408</c:v>
                </c:pt>
                <c:pt idx="2">
                  <c:v>88.767364153538381</c:v>
                </c:pt>
                <c:pt idx="3">
                  <c:v>89.585278988666019</c:v>
                </c:pt>
                <c:pt idx="4">
                  <c:v>87.5</c:v>
                </c:pt>
                <c:pt idx="5">
                  <c:v>86.4</c:v>
                </c:pt>
                <c:pt idx="6">
                  <c:v>86.8</c:v>
                </c:pt>
                <c:pt idx="7">
                  <c:v>88.7</c:v>
                </c:pt>
                <c:pt idx="8">
                  <c:v>88.343018254563589</c:v>
                </c:pt>
                <c:pt idx="9">
                  <c:v>89.002901738948253</c:v>
                </c:pt>
              </c:numCache>
            </c:numRef>
          </c:val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신규 고객
(n=85)</c:v>
                </c:pt>
              </c:strCache>
            </c:strRef>
          </c:tx>
          <c:spPr>
            <a:ln w="28575">
              <a:solidFill>
                <a:schemeClr val="bg1">
                  <a:lumMod val="6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square"/>
            <c:size val="7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8.1040104003593811E-3"/>
                  <c:y val="3.919710076641389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3.4749401026422989E-3"/>
                  <c:y val="2.601136126545867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1.6101668958194367E-2"/>
                  <c:y val="1.331823179741622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7.8004822417948524E-3"/>
                  <c:y val="-1.488731622052760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4.869850869192339E-3"/>
                  <c:y val="-2.166014276504281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1.1564273948733356E-2"/>
                  <c:y val="-3.465173715978164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2.7013368001197564E-3"/>
                  <c:y val="-2.077883422294391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2.5998771423515202E-2"/>
                  <c:y val="-3.1530716777199565E-3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9.0299095413768227E-3"/>
                  <c:y val="1.281398530703304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1.7133815290147385E-2"/>
                  <c:y val="1.052016630974726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KCSI-EHS</c:v>
                </c:pt>
                <c:pt idx="1">
                  <c:v>과정 품질</c:v>
                </c:pt>
                <c:pt idx="2">
                  <c:v>결과 품질</c:v>
                </c:pt>
                <c:pt idx="3">
                  <c:v>사회적 품질</c:v>
                </c:pt>
                <c:pt idx="4">
                  <c:v>절대 만족</c:v>
                </c:pt>
                <c:pt idx="5">
                  <c:v>상대 만족</c:v>
                </c:pt>
                <c:pt idx="6">
                  <c:v>감정 만족 </c:v>
                </c:pt>
                <c:pt idx="7">
                  <c:v>관계 만족</c:v>
                </c:pt>
                <c:pt idx="8">
                  <c:v>미시적 성과</c:v>
                </c:pt>
                <c:pt idx="9">
                  <c:v>거시적 성과</c:v>
                </c:pt>
              </c:strCache>
            </c:strRef>
          </c:cat>
          <c:val>
            <c:numRef>
              <c:f>Sheet1!$B$3:$K$3</c:f>
              <c:numCache>
                <c:formatCode>#,##0.0</c:formatCode>
                <c:ptCount val="10"/>
                <c:pt idx="0">
                  <c:v>81.902158796296249</c:v>
                </c:pt>
                <c:pt idx="1">
                  <c:v>83.227268518518528</c:v>
                </c:pt>
                <c:pt idx="2">
                  <c:v>83.100157407407409</c:v>
                </c:pt>
                <c:pt idx="3">
                  <c:v>82.206296296296316</c:v>
                </c:pt>
                <c:pt idx="4">
                  <c:v>81.5</c:v>
                </c:pt>
                <c:pt idx="5">
                  <c:v>80.599999999999994</c:v>
                </c:pt>
                <c:pt idx="6">
                  <c:v>78.900000000000006</c:v>
                </c:pt>
                <c:pt idx="7">
                  <c:v>82.4</c:v>
                </c:pt>
                <c:pt idx="8">
                  <c:v>80.547777777777782</c:v>
                </c:pt>
                <c:pt idx="9">
                  <c:v>83.0768518518516</c:v>
                </c:pt>
              </c:numCache>
            </c:numRef>
          </c:val>
        </c:ser>
        <c:dLbls/>
        <c:axId val="440036736"/>
        <c:axId val="440243328"/>
      </c:radarChart>
      <c:catAx>
        <c:axId val="440036736"/>
        <c:scaling>
          <c:orientation val="minMax"/>
        </c:scaling>
        <c:axPos val="b"/>
        <c:majorGridlines/>
        <c:numFmt formatCode="General" sourceLinked="1"/>
        <c:tickLblPos val="nextTo"/>
        <c:txPr>
          <a:bodyPr rot="0" vert="horz"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3600000" scaled="0"/>
                </a:gradFill>
              </a:defRPr>
            </a:pPr>
            <a:endParaRPr lang="ko-KR"/>
          </a:p>
        </c:txPr>
        <c:crossAx val="440243328"/>
        <c:crosses val="autoZero"/>
        <c:lblAlgn val="ctr"/>
        <c:lblOffset val="100"/>
      </c:catAx>
      <c:valAx>
        <c:axId val="440243328"/>
        <c:scaling>
          <c:orientation val="minMax"/>
          <c:max val="93"/>
          <c:min val="77"/>
        </c:scaling>
        <c:axPos val="l"/>
        <c:numFmt formatCode="#,##0.0" sourceLinked="1"/>
        <c:majorTickMark val="none"/>
        <c:tickLblPos val="none"/>
        <c:spPr>
          <a:ln>
            <a:solidFill>
              <a:schemeClr val="bg1">
                <a:lumMod val="85000"/>
              </a:schemeClr>
            </a:solidFill>
            <a:prstDash val="sysDash"/>
          </a:ln>
        </c:spPr>
        <c:crossAx val="440036736"/>
        <c:crosses val="autoZero"/>
        <c:crossBetween val="between"/>
        <c:majorUnit val="20"/>
        <c:minorUnit val="20"/>
      </c:valAx>
      <c:spPr>
        <a:noFill/>
        <a:ln>
          <a:noFill/>
        </a:ln>
      </c:spPr>
    </c:plotArea>
    <c:legend>
      <c:legendPos val="l"/>
      <c:legendEntry>
        <c:idx val="0"/>
        <c:txPr>
          <a:bodyPr/>
          <a:lstStyle/>
          <a:p>
            <a:pPr>
              <a:defRPr sz="90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56126820689593548"/>
          <c:y val="0.89946692775882653"/>
          <c:w val="0.43541702028639256"/>
          <c:h val="0.10053307224117039"/>
        </c:manualLayout>
      </c:layout>
      <c:spPr>
        <a:noFill/>
        <a:ln>
          <a:noFill/>
        </a:ln>
      </c:spPr>
      <c:txPr>
        <a:bodyPr/>
        <a:lstStyle/>
        <a:p>
          <a:pPr>
            <a:defRPr sz="90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prstClr val="black"/>
                  </a:gs>
                  <a:gs pos="51000">
                    <a:schemeClr val="tx1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spPr>
    <a:noFill/>
    <a:ln>
      <a:noFill/>
    </a:ln>
  </c:spPr>
  <c:txPr>
    <a:bodyPr/>
    <a:lstStyle/>
    <a:p>
      <a:pPr>
        <a:defRPr sz="900">
          <a:latin typeface="+mn-ea"/>
          <a:ea typeface="+mn-ea"/>
        </a:defRPr>
      </a:pPr>
      <a:endParaRPr lang="ko-KR"/>
    </a:p>
  </c:txPr>
  <c:externalData r:id="rId1"/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7"/>
  <c:chart>
    <c:autoTitleDeleted val="1"/>
    <c:plotArea>
      <c:layout>
        <c:manualLayout>
          <c:layoutTarget val="inner"/>
          <c:xMode val="edge"/>
          <c:yMode val="edge"/>
          <c:x val="9.6884942837112728E-2"/>
          <c:y val="6.7780309344014494E-2"/>
          <c:w val="0.86685793006290068"/>
          <c:h val="0.88160758027285657"/>
        </c:manualLayout>
      </c:layout>
      <c:radarChart>
        <c:radarStyle val="marker"/>
        <c:ser>
          <c:idx val="0"/>
          <c:order val="0"/>
          <c:tx>
            <c:strRef>
              <c:f>Sheet1!$A$2</c:f>
              <c:strCache>
                <c:ptCount val="1"/>
                <c:pt idx="0">
                  <c:v>기존 고객
(n=133)</c:v>
                </c:pt>
              </c:strCache>
            </c:strRef>
          </c:tx>
          <c:spPr>
            <a:ln w="28575">
              <a:solidFill>
                <a:schemeClr val="bg1">
                  <a:lumMod val="8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diamond"/>
            <c:size val="7"/>
            <c:spPr>
              <a:solidFill>
                <a:schemeClr val="bg1">
                  <a:lumMod val="85000"/>
                </a:schemeClr>
              </a:solidFill>
              <a:ln w="25400"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-5.6604531645832413E-3"/>
                  <c:y val="5.0927466490064695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1.1520064421810803E-2"/>
                  <c:y val="5.726566114064255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2.8530152794434289E-3"/>
                  <c:y val="1.834069016033405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1.6488648420732489E-2"/>
                  <c:y val="-2.328516384336266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9.0992783651238449E-3"/>
                  <c:y val="-3.3666108797202769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5.2915138779925557E-3"/>
                  <c:y val="-3.506942473845530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2.9537084659008478E-2"/>
                  <c:y val="-3.978688542662350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4.2614431660693432E-2"/>
                  <c:y val="-1.848502306264214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2.8902764193362178E-2"/>
                  <c:y val="1.078168821724982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1.784689797230277E-2"/>
                  <c:y val="3.478790412702279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0"/>
              <c:layout>
                <c:manualLayout>
                  <c:x val="4.3221410229381738E-2"/>
                  <c:y val="3.629758137252220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/>
                        </a:gs>
                        <a:gs pos="51000">
                          <a:prstClr val="black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Sheet1!$B$1:$L$1</c:f>
              <c:strCache>
                <c:ptCount val="11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편리성 </c:v>
                </c:pt>
                <c:pt idx="5">
                  <c:v>전문성 </c:v>
                </c:pt>
                <c:pt idx="6">
                  <c:v>편익성 </c:v>
                </c:pt>
                <c:pt idx="7">
                  <c:v>활용성 </c:v>
                </c:pt>
                <c:pt idx="8">
                  <c:v>지속성 </c:v>
                </c:pt>
                <c:pt idx="9">
                  <c:v>책임성 </c:v>
                </c:pt>
                <c:pt idx="10">
                  <c:v>공익성 </c:v>
                </c:pt>
              </c:strCache>
            </c:strRef>
          </c:cat>
          <c:val>
            <c:numRef>
              <c:f>Sheet1!$B$2:$L$2</c:f>
              <c:numCache>
                <c:formatCode>#,##0.0</c:formatCode>
                <c:ptCount val="11"/>
                <c:pt idx="0">
                  <c:v>87.273747186796427</c:v>
                </c:pt>
                <c:pt idx="1">
                  <c:v>88.02440839939716</c:v>
                </c:pt>
                <c:pt idx="2">
                  <c:v>87.126742327473451</c:v>
                </c:pt>
                <c:pt idx="3">
                  <c:v>87.616719044626009</c:v>
                </c:pt>
                <c:pt idx="4">
                  <c:v>89.897849462365627</c:v>
                </c:pt>
                <c:pt idx="5">
                  <c:v>89.738836499665453</c:v>
                </c:pt>
                <c:pt idx="6">
                  <c:v>89.695822029831788</c:v>
                </c:pt>
                <c:pt idx="7">
                  <c:v>88.026051918385008</c:v>
                </c:pt>
                <c:pt idx="8">
                  <c:v>87.076223582922765</c:v>
                </c:pt>
                <c:pt idx="9">
                  <c:v>90.329778120205518</c:v>
                </c:pt>
                <c:pt idx="10">
                  <c:v>88.840779857126208</c:v>
                </c:pt>
              </c:numCache>
            </c:numRef>
          </c:val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신규 고객
(n=85)</c:v>
                </c:pt>
              </c:strCache>
            </c:strRef>
          </c:tx>
          <c:spPr>
            <a:ln w="28575">
              <a:solidFill>
                <a:schemeClr val="bg1">
                  <a:lumMod val="6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square"/>
            <c:size val="7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0"/>
                  <c:y val="3.8890265756274058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1.0973135690167222E-2"/>
                  <c:y val="3.8890265756274009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0.12070449259183742"/>
                  <c:y val="4.666831890752855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2.4689555302875841E-2"/>
                  <c:y val="1.2963421918757989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1.0973135690167111E-2"/>
                  <c:y val="-3.1112212605019167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5.4865678450835781E-3"/>
                  <c:y val="-3.629758137252229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3.0176123147959342E-2"/>
                  <c:y val="-4.1482950140025433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1.9202987457792323E-2"/>
                  <c:y val="-1.814879068626110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1.3716419612708879E-2"/>
                  <c:y val="-2.5926843837515857E-3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3.2919407070501241E-2"/>
                  <c:y val="2.3334159453764276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0"/>
              <c:layout>
                <c:manualLayout>
                  <c:x val="1.9202987457792323E-2"/>
                  <c:y val="3.3704896988770591E-2"/>
                </c:manualLayout>
              </c:layout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Sheet1!$B$1:$L$1</c:f>
              <c:strCache>
                <c:ptCount val="11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편리성 </c:v>
                </c:pt>
                <c:pt idx="5">
                  <c:v>전문성 </c:v>
                </c:pt>
                <c:pt idx="6">
                  <c:v>편익성 </c:v>
                </c:pt>
                <c:pt idx="7">
                  <c:v>활용성 </c:v>
                </c:pt>
                <c:pt idx="8">
                  <c:v>지속성 </c:v>
                </c:pt>
                <c:pt idx="9">
                  <c:v>책임성 </c:v>
                </c:pt>
                <c:pt idx="10">
                  <c:v>공익성 </c:v>
                </c:pt>
              </c:strCache>
            </c:strRef>
          </c:cat>
          <c:val>
            <c:numRef>
              <c:f>Sheet1!$B$3:$L$3</c:f>
              <c:numCache>
                <c:formatCode>#,##0.0</c:formatCode>
                <c:ptCount val="11"/>
                <c:pt idx="0">
                  <c:v>80.799444444444447</c:v>
                </c:pt>
                <c:pt idx="1">
                  <c:v>84.497407407407422</c:v>
                </c:pt>
                <c:pt idx="2">
                  <c:v>84.176481481481275</c:v>
                </c:pt>
                <c:pt idx="3">
                  <c:v>83.240208333333342</c:v>
                </c:pt>
                <c:pt idx="4">
                  <c:v>85</c:v>
                </c:pt>
                <c:pt idx="5">
                  <c:v>84.087592592592472</c:v>
                </c:pt>
                <c:pt idx="6">
                  <c:v>85.532962962962969</c:v>
                </c:pt>
                <c:pt idx="7">
                  <c:v>82.017222222222387</c:v>
                </c:pt>
                <c:pt idx="8">
                  <c:v>79.9316666666668</c:v>
                </c:pt>
                <c:pt idx="9">
                  <c:v>84.827037037036845</c:v>
                </c:pt>
                <c:pt idx="10">
                  <c:v>79.585555555555558</c:v>
                </c:pt>
              </c:numCache>
            </c:numRef>
          </c:val>
        </c:ser>
        <c:dLbls/>
        <c:axId val="440388224"/>
        <c:axId val="440398208"/>
      </c:radarChart>
      <c:catAx>
        <c:axId val="440388224"/>
        <c:scaling>
          <c:orientation val="minMax"/>
        </c:scaling>
        <c:axPos val="b"/>
        <c:majorGridlines/>
        <c:numFmt formatCode="General" sourceLinked="1"/>
        <c:tickLblPos val="nextTo"/>
        <c:txPr>
          <a:bodyPr rot="0" vert="horz"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</a:defRPr>
            </a:pPr>
            <a:endParaRPr lang="ko-KR"/>
          </a:p>
        </c:txPr>
        <c:crossAx val="440398208"/>
        <c:crosses val="autoZero"/>
        <c:lblAlgn val="ctr"/>
        <c:lblOffset val="100"/>
      </c:catAx>
      <c:valAx>
        <c:axId val="440398208"/>
        <c:scaling>
          <c:orientation val="minMax"/>
          <c:max val="95"/>
          <c:min val="77"/>
        </c:scaling>
        <c:axPos val="l"/>
        <c:numFmt formatCode="#,##0.0" sourceLinked="1"/>
        <c:majorTickMark val="none"/>
        <c:tickLblPos val="none"/>
        <c:spPr>
          <a:ln>
            <a:solidFill>
              <a:schemeClr val="bg1">
                <a:lumMod val="85000"/>
              </a:schemeClr>
            </a:solidFill>
            <a:prstDash val="sysDash"/>
          </a:ln>
        </c:spPr>
        <c:crossAx val="440388224"/>
        <c:crosses val="autoZero"/>
        <c:crossBetween val="between"/>
        <c:majorUnit val="20"/>
        <c:minorUnit val="20"/>
      </c:valAx>
      <c:spPr>
        <a:noFill/>
        <a:ln>
          <a:noFill/>
        </a:ln>
      </c:spPr>
    </c:plotArea>
    <c:legend>
      <c:legendPos val="l"/>
      <c:legendEntry>
        <c:idx val="0"/>
        <c:txPr>
          <a:bodyPr/>
          <a:lstStyle/>
          <a:p>
            <a:pPr>
              <a:defRPr sz="90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56126811431415313"/>
          <c:y val="0.89428155899132544"/>
          <c:w val="0.43541702028639256"/>
          <c:h val="9.7940387857417849E-2"/>
        </c:manualLayout>
      </c:layout>
      <c:spPr>
        <a:noFill/>
        <a:ln>
          <a:noFill/>
        </a:ln>
      </c:spPr>
      <c:txPr>
        <a:bodyPr/>
        <a:lstStyle/>
        <a:p>
          <a:pPr>
            <a:defRPr sz="90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schemeClr val="tx1"/>
                  </a:gs>
                  <a:gs pos="51000">
                    <a:prstClr val="black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spPr>
    <a:noFill/>
    <a:ln>
      <a:noFill/>
    </a:ln>
  </c:spPr>
  <c:txPr>
    <a:bodyPr/>
    <a:lstStyle/>
    <a:p>
      <a:pPr>
        <a:defRPr sz="900">
          <a:latin typeface="+mn-ea"/>
          <a:ea typeface="+mn-ea"/>
        </a:defRPr>
      </a:pPr>
      <a:endParaRPr lang="ko-KR"/>
    </a:p>
  </c:txPr>
  <c:externalData r:id="rId1"/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9D9D9"/>
            </a:solidFill>
            <a:effectLst/>
          </c:spPr>
          <c:dPt>
            <c:idx val="0"/>
            <c:spPr>
              <a:solidFill>
                <a:srgbClr val="B00000"/>
              </a:solidFill>
              <a:effectLst/>
            </c:spPr>
          </c:dPt>
          <c:dPt>
            <c:idx val="3"/>
            <c:spPr>
              <a:solidFill>
                <a:srgbClr val="BFBFBF"/>
              </a:solidFill>
              <a:effectLst/>
            </c:spPr>
          </c:dPt>
          <c:dPt>
            <c:idx val="4"/>
            <c:spPr>
              <a:solidFill>
                <a:srgbClr val="BFBFBF"/>
              </a:solidFill>
              <a:effectLst/>
            </c:spPr>
          </c:dPt>
          <c:dPt>
            <c:idx val="5"/>
            <c:spPr>
              <a:solidFill>
                <a:srgbClr val="BFBFBF"/>
              </a:solidFill>
              <a:effectLst/>
            </c:spPr>
          </c:dPt>
          <c:dPt>
            <c:idx val="6"/>
            <c:spPr>
              <a:solidFill>
                <a:srgbClr val="BFBFBF"/>
              </a:solidFill>
              <a:effectLst/>
            </c:spPr>
          </c:dPt>
          <c:dPt>
            <c:idx val="7"/>
            <c:spPr>
              <a:solidFill>
                <a:srgbClr val="BFBFBF"/>
              </a:solidFill>
              <a:effectLst/>
            </c:spPr>
          </c:dPt>
          <c:dPt>
            <c:idx val="8"/>
            <c:spPr>
              <a:solidFill>
                <a:srgbClr val="BFBFBF"/>
              </a:solidFill>
              <a:effectLst/>
            </c:spPr>
          </c:dPt>
          <c:dPt>
            <c:idx val="9"/>
            <c:spPr>
              <a:solidFill>
                <a:srgbClr val="BFBFBF"/>
              </a:solidFill>
              <a:effectLst/>
            </c:spPr>
          </c:dPt>
          <c:dPt>
            <c:idx val="10"/>
            <c:spPr>
              <a:solidFill>
                <a:srgbClr val="BFBFBF"/>
              </a:solidFill>
              <a:effectLst/>
            </c:spPr>
          </c:dPt>
          <c:dPt>
            <c:idx val="13"/>
            <c:spPr>
              <a:solidFill>
                <a:srgbClr val="BFBFBF"/>
              </a:solidFill>
              <a:effectLst/>
            </c:spPr>
          </c:dPt>
          <c:dPt>
            <c:idx val="14"/>
            <c:spPr>
              <a:solidFill>
                <a:srgbClr val="BFBFBF"/>
              </a:solidFill>
              <a:effectLst/>
            </c:spPr>
          </c:dPt>
          <c:dPt>
            <c:idx val="15"/>
            <c:spPr>
              <a:solidFill>
                <a:srgbClr val="BFBFBF"/>
              </a:solidFill>
              <a:effectLst/>
            </c:spPr>
          </c:dPt>
          <c:dPt>
            <c:idx val="16"/>
            <c:spPr>
              <a:solidFill>
                <a:srgbClr val="BFBFBF"/>
              </a:solidFill>
              <a:effectLst/>
            </c:spPr>
          </c:dPt>
          <c:dPt>
            <c:idx val="17"/>
            <c:spPr>
              <a:solidFill>
                <a:srgbClr val="BFBFBF"/>
              </a:solidFill>
              <a:effectLst/>
            </c:spPr>
          </c:dPt>
          <c:dPt>
            <c:idx val="20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21"/>
            <c:spPr>
              <a:solidFill>
                <a:srgbClr val="BFBFBF"/>
              </a:solidFill>
              <a:effectLst/>
            </c:spPr>
          </c:dPt>
          <c:dPt>
            <c:idx val="22"/>
            <c:spPr>
              <a:solidFill>
                <a:srgbClr val="BFBFBF"/>
              </a:solidFill>
              <a:effectLst/>
            </c:spPr>
          </c:dPt>
          <c:dPt>
            <c:idx val="23"/>
            <c:spPr>
              <a:solidFill>
                <a:srgbClr val="BFBFBF"/>
              </a:solidFill>
              <a:effectLst/>
            </c:spPr>
          </c:dPt>
          <c:dPt>
            <c:idx val="24"/>
            <c:spPr>
              <a:solidFill>
                <a:srgbClr val="BFBFBF"/>
              </a:solidFill>
              <a:effectLst/>
            </c:spPr>
          </c:dPt>
          <c:dPt>
            <c:idx val="25"/>
            <c:spPr>
              <a:solidFill>
                <a:srgbClr val="BFBFBF"/>
              </a:solidFill>
              <a:effectLst/>
            </c:spPr>
          </c:dPt>
          <c:cat>
            <c:strRef>
              <c:f>Sheet1!$A$2:$A$27</c:f>
              <c:strCache>
                <c:ptCount val="26"/>
                <c:pt idx="0">
                  <c:v>■ 전체 ■ </c:v>
                </c:pt>
                <c:pt idx="1">
                  <c:v>정부</c:v>
                </c:pt>
                <c:pt idx="2">
                  <c:v>산학연</c:v>
                </c:pt>
                <c:pt idx="3">
                  <c:v>정부부처</c:v>
                </c:pt>
                <c:pt idx="4">
                  <c:v>지방자치단체</c:v>
                </c:pt>
                <c:pt idx="5">
                  <c:v>대학/교육기관</c:v>
                </c:pt>
                <c:pt idx="6">
                  <c:v>공기업등공공기관</c:v>
                </c:pt>
                <c:pt idx="7">
                  <c:v>연구기관</c:v>
                </c:pt>
                <c:pt idx="8">
                  <c:v>민간기업</c:v>
                </c:pt>
                <c:pt idx="9">
                  <c:v>NGO등비영리기관</c:v>
                </c:pt>
                <c:pt idx="10">
                  <c:v>기타</c:v>
                </c:pt>
                <c:pt idx="11">
                  <c:v>남성</c:v>
                </c:pt>
                <c:pt idx="12">
                  <c:v>여성</c:v>
                </c:pt>
                <c:pt idx="13">
                  <c:v>20대</c:v>
                </c:pt>
                <c:pt idx="14">
                  <c:v>30대</c:v>
                </c:pt>
                <c:pt idx="15">
                  <c:v>40대</c:v>
                </c:pt>
                <c:pt idx="16">
                  <c:v>50대</c:v>
                </c:pt>
                <c:pt idx="17">
                  <c:v>60세이상</c:v>
                </c:pt>
                <c:pt idx="18">
                  <c:v>기존</c:v>
                </c:pt>
                <c:pt idx="19">
                  <c:v>신규</c:v>
                </c:pt>
                <c:pt idx="20">
                  <c:v>서울/인천/경기</c:v>
                </c:pt>
                <c:pt idx="21">
                  <c:v>부산/울산/경남</c:v>
                </c:pt>
                <c:pt idx="22">
                  <c:v>대구/경북</c:v>
                </c:pt>
                <c:pt idx="23">
                  <c:v>대전/충청/세종</c:v>
                </c:pt>
                <c:pt idx="24">
                  <c:v>광주/전남/전북</c:v>
                </c:pt>
                <c:pt idx="25">
                  <c:v>강원/제주</c:v>
                </c:pt>
              </c:strCache>
            </c:strRef>
          </c:cat>
          <c:val>
            <c:numRef>
              <c:f>Sheet1!$B$2:$B$27</c:f>
              <c:numCache>
                <c:formatCode>#,##0.0</c:formatCode>
                <c:ptCount val="26"/>
                <c:pt idx="0" formatCode="General">
                  <c:v>86</c:v>
                </c:pt>
                <c:pt idx="1">
                  <c:v>83.524305555555458</c:v>
                </c:pt>
                <c:pt idx="2">
                  <c:v>87.38</c:v>
                </c:pt>
                <c:pt idx="3">
                  <c:v>81.833088235293957</c:v>
                </c:pt>
                <c:pt idx="4">
                  <c:v>89.274999999999991</c:v>
                </c:pt>
                <c:pt idx="5">
                  <c:v>89.242129629629801</c:v>
                </c:pt>
                <c:pt idx="6">
                  <c:v>88.86964285714285</c:v>
                </c:pt>
                <c:pt idx="7">
                  <c:v>84.468181818181549</c:v>
                </c:pt>
                <c:pt idx="8">
                  <c:v>84.46875</c:v>
                </c:pt>
                <c:pt idx="9">
                  <c:v>80.1875</c:v>
                </c:pt>
                <c:pt idx="10">
                  <c:v>91.05</c:v>
                </c:pt>
                <c:pt idx="11">
                  <c:v>86.410119047619261</c:v>
                </c:pt>
                <c:pt idx="12">
                  <c:v>85.72</c:v>
                </c:pt>
                <c:pt idx="13">
                  <c:v>73.337500000000006</c:v>
                </c:pt>
                <c:pt idx="14">
                  <c:v>83.436363636363637</c:v>
                </c:pt>
                <c:pt idx="15">
                  <c:v>87.272083333333157</c:v>
                </c:pt>
                <c:pt idx="16">
                  <c:v>87.505921052631308</c:v>
                </c:pt>
                <c:pt idx="17">
                  <c:v>87.864583333333329</c:v>
                </c:pt>
                <c:pt idx="18">
                  <c:v>87.941569767442118</c:v>
                </c:pt>
                <c:pt idx="19">
                  <c:v>83.637999999999991</c:v>
                </c:pt>
                <c:pt idx="20">
                  <c:v>86.515357142856914</c:v>
                </c:pt>
                <c:pt idx="21">
                  <c:v>89.447500000000204</c:v>
                </c:pt>
                <c:pt idx="22">
                  <c:v>100</c:v>
                </c:pt>
                <c:pt idx="23">
                  <c:v>84.98392857142855</c:v>
                </c:pt>
                <c:pt idx="24">
                  <c:v>87.765625000000156</c:v>
                </c:pt>
                <c:pt idx="25">
                  <c:v>80.71875</c:v>
                </c:pt>
              </c:numCache>
            </c:numRef>
          </c:val>
        </c:ser>
        <c:dLbls/>
        <c:gapWidth val="50"/>
        <c:axId val="481606656"/>
        <c:axId val="481612544"/>
      </c:barChart>
      <c:catAx>
        <c:axId val="481606656"/>
        <c:scaling>
          <c:orientation val="maxMin"/>
        </c:scaling>
        <c:delete val="1"/>
        <c:axPos val="l"/>
        <c:numFmt formatCode="General" sourceLinked="0"/>
        <c:tickLblPos val="none"/>
        <c:crossAx val="481612544"/>
        <c:crosses val="autoZero"/>
        <c:auto val="1"/>
        <c:lblAlgn val="ctr"/>
        <c:lblOffset val="100"/>
      </c:catAx>
      <c:valAx>
        <c:axId val="481612544"/>
        <c:scaling>
          <c:orientation val="minMax"/>
          <c:max val="105"/>
          <c:min val="10"/>
        </c:scaling>
        <c:delete val="1"/>
        <c:axPos val="t"/>
        <c:numFmt formatCode="General" sourceLinked="1"/>
        <c:majorTickMark val="none"/>
        <c:tickLblPos val="none"/>
        <c:crossAx val="481606656"/>
        <c:crosses val="autoZero"/>
        <c:crossBetween val="between"/>
      </c:valAx>
      <c:spPr>
        <a:ln>
          <a:noFill/>
        </a:ln>
      </c:spPr>
    </c:plotArea>
    <c:plotVisOnly val="1"/>
    <c:dispBlanksAs val="gap"/>
  </c:chart>
  <c:spPr>
    <a:ln>
      <a:noFill/>
    </a:ln>
  </c:spPr>
  <c:txPr>
    <a:bodyPr/>
    <a:lstStyle/>
    <a:p>
      <a:pPr>
        <a:defRPr sz="1800"/>
      </a:pPr>
      <a:endParaRPr lang="ko-KR"/>
    </a:p>
  </c:txPr>
  <c:externalData r:id="rId1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기본연구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Sheet1!$B$5:$M$5</c:f>
              <c:numCache>
                <c:formatCode>0.0</c:formatCode>
                <c:ptCount val="12"/>
                <c:pt idx="0">
                  <c:v>86.4</c:v>
                </c:pt>
                <c:pt idx="1">
                  <c:v>86.9</c:v>
                </c:pt>
                <c:pt idx="2">
                  <c:v>85.6</c:v>
                </c:pt>
                <c:pt idx="3">
                  <c:v>87.1</c:v>
                </c:pt>
                <c:pt idx="4">
                  <c:v>87.9</c:v>
                </c:pt>
                <c:pt idx="5">
                  <c:v>85.8</c:v>
                </c:pt>
                <c:pt idx="6">
                  <c:v>85.9</c:v>
                </c:pt>
                <c:pt idx="7">
                  <c:v>86.3</c:v>
                </c:pt>
                <c:pt idx="8">
                  <c:v>84.3</c:v>
                </c:pt>
                <c:pt idx="9">
                  <c:v>86.8</c:v>
                </c:pt>
                <c:pt idx="10">
                  <c:v>86.4</c:v>
                </c:pt>
                <c:pt idx="11">
                  <c:v>87.4</c:v>
                </c:pt>
              </c:numCache>
            </c:numRef>
          </c:val>
        </c:ser>
        <c:dLbls/>
        <c:overlap val="-20"/>
        <c:axId val="490281984"/>
        <c:axId val="490287872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기본연구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0.0_ </c:formatCode>
                <c:ptCount val="12"/>
                <c:pt idx="0" formatCode="###0.0">
                  <c:v>87.781168530860853</c:v>
                </c:pt>
                <c:pt idx="1">
                  <c:v>88.206479701482309</c:v>
                </c:pt>
                <c:pt idx="2">
                  <c:v>88.086183874152752</c:v>
                </c:pt>
                <c:pt idx="3">
                  <c:v>87.867699424404933</c:v>
                </c:pt>
                <c:pt idx="4">
                  <c:v>88.778482564915052</c:v>
                </c:pt>
                <c:pt idx="5">
                  <c:v>87.355857360239241</c:v>
                </c:pt>
                <c:pt idx="6">
                  <c:v>87.3265816279402</c:v>
                </c:pt>
                <c:pt idx="7">
                  <c:v>86.848736931756676</c:v>
                </c:pt>
                <c:pt idx="8">
                  <c:v>86.727878306399504</c:v>
                </c:pt>
                <c:pt idx="9">
                  <c:v>88.928002930815808</c:v>
                </c:pt>
                <c:pt idx="10">
                  <c:v>88.142513459996465</c:v>
                </c:pt>
                <c:pt idx="11">
                  <c:v>88.607013584542926</c:v>
                </c:pt>
              </c:numCache>
            </c:numRef>
          </c:val>
        </c:ser>
        <c:dLbls/>
        <c:marker val="1"/>
        <c:axId val="490281984"/>
        <c:axId val="490287872"/>
      </c:lineChart>
      <c:catAx>
        <c:axId val="490281984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90287872"/>
        <c:crosses val="autoZero"/>
        <c:auto val="1"/>
        <c:lblAlgn val="ctr"/>
        <c:lblOffset val="100"/>
      </c:catAx>
      <c:valAx>
        <c:axId val="490287872"/>
        <c:scaling>
          <c:orientation val="minMax"/>
          <c:max val="100"/>
          <c:min val="30"/>
        </c:scaling>
        <c:axPos val="l"/>
        <c:numFmt formatCode="0.0" sourceLinked="1"/>
        <c:majorTickMark val="none"/>
        <c:tickLblPos val="none"/>
        <c:spPr>
          <a:ln>
            <a:noFill/>
          </a:ln>
        </c:spPr>
        <c:crossAx val="490281984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30302670940171134"/>
          <c:y val="2.1490725776241292E-2"/>
          <c:w val="0.69697329059829494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489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기본연구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Sheet1!$B$1:$I$1</c:f>
              <c:strCache>
                <c:ptCount val="8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</c:strCache>
            </c:strRef>
          </c:cat>
          <c:val>
            <c:numRef>
              <c:f>Sheet1!$B$5:$K$5</c:f>
              <c:numCache>
                <c:formatCode>0.0</c:formatCode>
                <c:ptCount val="10"/>
                <c:pt idx="0">
                  <c:v>84.3</c:v>
                </c:pt>
                <c:pt idx="1">
                  <c:v>86.9</c:v>
                </c:pt>
                <c:pt idx="2">
                  <c:v>85.9</c:v>
                </c:pt>
                <c:pt idx="3">
                  <c:v>85.2</c:v>
                </c:pt>
                <c:pt idx="4">
                  <c:v>89.4</c:v>
                </c:pt>
                <c:pt idx="5">
                  <c:v>88.2</c:v>
                </c:pt>
                <c:pt idx="6">
                  <c:v>86.2</c:v>
                </c:pt>
                <c:pt idx="7">
                  <c:v>83.5</c:v>
                </c:pt>
                <c:pt idx="8">
                  <c:v>89.8</c:v>
                </c:pt>
                <c:pt idx="9">
                  <c:v>86</c:v>
                </c:pt>
              </c:numCache>
            </c:numRef>
          </c:val>
        </c:ser>
        <c:dLbls/>
        <c:overlap val="-20"/>
        <c:axId val="538900352"/>
        <c:axId val="538901888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기본연구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</c:strCache>
            </c:strRef>
          </c:cat>
          <c:val>
            <c:numRef>
              <c:f>Sheet1!$B$2:$K$2</c:f>
              <c:numCache>
                <c:formatCode>0.0_ </c:formatCode>
                <c:ptCount val="10"/>
                <c:pt idx="0">
                  <c:v>87.779467894336179</c:v>
                </c:pt>
                <c:pt idx="1">
                  <c:v>88.905359253694058</c:v>
                </c:pt>
                <c:pt idx="2">
                  <c:v>88.210554266606195</c:v>
                </c:pt>
                <c:pt idx="3">
                  <c:v>87.65577623545785</c:v>
                </c:pt>
                <c:pt idx="4">
                  <c:v>89.535897658296378</c:v>
                </c:pt>
                <c:pt idx="5">
                  <c:v>88.786676352634274</c:v>
                </c:pt>
                <c:pt idx="6">
                  <c:v>87.035820610234552</c:v>
                </c:pt>
                <c:pt idx="7">
                  <c:v>85.657140713951136</c:v>
                </c:pt>
                <c:pt idx="8">
                  <c:v>90.199198750038818</c:v>
                </c:pt>
                <c:pt idx="9">
                  <c:v>87.47790189312154</c:v>
                </c:pt>
              </c:numCache>
            </c:numRef>
          </c:val>
        </c:ser>
        <c:dLbls/>
        <c:marker val="1"/>
        <c:axId val="538900352"/>
        <c:axId val="538901888"/>
      </c:lineChart>
      <c:catAx>
        <c:axId val="538900352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538901888"/>
        <c:crosses val="autoZero"/>
        <c:auto val="1"/>
        <c:lblAlgn val="ctr"/>
        <c:lblOffset val="100"/>
      </c:catAx>
      <c:valAx>
        <c:axId val="538901888"/>
        <c:scaling>
          <c:orientation val="minMax"/>
          <c:max val="100"/>
          <c:min val="30"/>
        </c:scaling>
        <c:axPos val="l"/>
        <c:numFmt formatCode="0.0" sourceLinked="1"/>
        <c:majorTickMark val="none"/>
        <c:tickLblPos val="none"/>
        <c:spPr>
          <a:ln>
            <a:noFill/>
          </a:ln>
        </c:spPr>
        <c:crossAx val="538900352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28449290780142045"/>
          <c:y val="2.1490725776241292E-2"/>
          <c:w val="0.71550709219858843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2"/>
          <c:order val="0"/>
          <c:tx>
            <c:strRef>
              <c:f>Sheet1!$A$2</c:f>
              <c:strCache>
                <c:ptCount val="1"/>
                <c:pt idx="0">
                  <c:v>조사대상 기관 내 최고점</c:v>
                </c:pt>
              </c:strCache>
            </c:strRef>
          </c:tx>
          <c:spPr>
            <a:ln w="19050">
              <a:noFill/>
              <a:headEnd type="none"/>
            </a:ln>
          </c:spPr>
          <c:marker>
            <c:symbol val="diamond"/>
            <c:size val="5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32"/>
              <c:tx>
                <c:rich>
                  <a:bodyPr/>
                  <a:lstStyle/>
                  <a:p>
                    <a:r>
                      <a:rPr lang="en-US" altLang="en-US" sz="1000" b="0" dirty="0" smtClean="0"/>
                      <a:t>8</a:t>
                    </a:r>
                    <a:r>
                      <a:rPr lang="en-US" altLang="en-US" sz="1000" dirty="0" smtClean="0"/>
                      <a:t>7.4 </a:t>
                    </a:r>
                    <a:endParaRPr lang="en-US" altLang="en-US" dirty="0"/>
                  </a:p>
                </c:rich>
              </c:tx>
              <c:dLblPos val="t"/>
              <c:showVal val="1"/>
            </c:dLbl>
            <c:numFmt formatCode="#,##0.0_);\(#,##0.0\)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Sheet1!$B$2:$U$2</c:f>
              <c:numCache>
                <c:formatCode>###0.0</c:formatCode>
                <c:ptCount val="20"/>
                <c:pt idx="0">
                  <c:v>91.714285714285722</c:v>
                </c:pt>
                <c:pt idx="1">
                  <c:v>93.24324324324337</c:v>
                </c:pt>
                <c:pt idx="2">
                  <c:v>92.388059701492509</c:v>
                </c:pt>
                <c:pt idx="3">
                  <c:v>93.28358208955224</c:v>
                </c:pt>
                <c:pt idx="4">
                  <c:v>92.765957446808514</c:v>
                </c:pt>
                <c:pt idx="5">
                  <c:v>91.081081081081081</c:v>
                </c:pt>
                <c:pt idx="6">
                  <c:v>91.081081081081081</c:v>
                </c:pt>
                <c:pt idx="7">
                  <c:v>92.765957446808514</c:v>
                </c:pt>
                <c:pt idx="8">
                  <c:v>95.135135135135059</c:v>
                </c:pt>
                <c:pt idx="9">
                  <c:v>95.135135135135059</c:v>
                </c:pt>
                <c:pt idx="10">
                  <c:v>93.513513513513516</c:v>
                </c:pt>
                <c:pt idx="11">
                  <c:v>93.61702127659575</c:v>
                </c:pt>
                <c:pt idx="12">
                  <c:v>92.972972972972869</c:v>
                </c:pt>
                <c:pt idx="13">
                  <c:v>92.432432432432307</c:v>
                </c:pt>
                <c:pt idx="14">
                  <c:v>91.621621621621628</c:v>
                </c:pt>
                <c:pt idx="15">
                  <c:v>91.914893617021292</c:v>
                </c:pt>
                <c:pt idx="16">
                  <c:v>94.776119402985074</c:v>
                </c:pt>
                <c:pt idx="17">
                  <c:v>93.8</c:v>
                </c:pt>
                <c:pt idx="18">
                  <c:v>92.162162162162119</c:v>
                </c:pt>
                <c:pt idx="19">
                  <c:v>92.702702702702595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4008-4762-BAA9-E3394406B6FC}"/>
            </c:ext>
          </c:extLst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조사대상 기관 내 최하점</c:v>
                </c:pt>
              </c:strCache>
            </c:strRef>
          </c:tx>
          <c:spPr>
            <a:ln>
              <a:noFill/>
            </a:ln>
          </c:spPr>
          <c:marker>
            <c:symbol val="diamond"/>
            <c:size val="5"/>
            <c:spPr>
              <a:solidFill>
                <a:schemeClr val="tx1">
                  <a:lumMod val="65000"/>
                  <a:lumOff val="35000"/>
                </a:schemeClr>
              </a:solidFill>
              <a:ln w="25400">
                <a:solidFill>
                  <a:schemeClr val="tx1">
                    <a:lumMod val="65000"/>
                    <a:lumOff val="35000"/>
                  </a:schemeClr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Sheet1!$B$3:$U$3</c:f>
              <c:numCache>
                <c:formatCode>###0.0</c:formatCode>
                <c:ptCount val="20"/>
                <c:pt idx="0">
                  <c:v>83.235294117647072</c:v>
                </c:pt>
                <c:pt idx="1">
                  <c:v>83.287671232876718</c:v>
                </c:pt>
                <c:pt idx="2">
                  <c:v>82.5</c:v>
                </c:pt>
                <c:pt idx="3">
                  <c:v>84.923076923076849</c:v>
                </c:pt>
                <c:pt idx="4">
                  <c:v>85.068493150684787</c:v>
                </c:pt>
                <c:pt idx="5">
                  <c:v>83.013698630136986</c:v>
                </c:pt>
                <c:pt idx="6">
                  <c:v>82.191780821917803</c:v>
                </c:pt>
                <c:pt idx="7">
                  <c:v>83.424657534246577</c:v>
                </c:pt>
                <c:pt idx="8">
                  <c:v>83.698630136986125</c:v>
                </c:pt>
                <c:pt idx="9">
                  <c:v>86.307692307692278</c:v>
                </c:pt>
                <c:pt idx="10">
                  <c:v>85.07692307692308</c:v>
                </c:pt>
                <c:pt idx="11">
                  <c:v>84.615384615384542</c:v>
                </c:pt>
                <c:pt idx="12">
                  <c:v>83.150684931506788</c:v>
                </c:pt>
                <c:pt idx="13">
                  <c:v>81.780821917808211</c:v>
                </c:pt>
                <c:pt idx="14">
                  <c:v>78.219178082191718</c:v>
                </c:pt>
                <c:pt idx="15">
                  <c:v>81.917808219178127</c:v>
                </c:pt>
                <c:pt idx="16">
                  <c:v>85.068493150684787</c:v>
                </c:pt>
                <c:pt idx="17">
                  <c:v>83.698630136986125</c:v>
                </c:pt>
                <c:pt idx="18">
                  <c:v>81.506849315068479</c:v>
                </c:pt>
                <c:pt idx="19">
                  <c:v>81.506849315068479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6-4008-4762-BAA9-E3394406B6FC}"/>
            </c:ext>
          </c:extLst>
        </c:ser>
        <c:ser>
          <c:idx val="1"/>
          <c:order val="2"/>
          <c:tx>
            <c:strRef>
              <c:f>Sheet1!$A$4</c:f>
              <c:strCache>
                <c:ptCount val="1"/>
                <c:pt idx="0">
                  <c:v>산업연구원</c:v>
                </c:pt>
              </c:strCache>
            </c:strRef>
          </c:tx>
          <c:spPr>
            <a:ln w="28575">
              <a:solidFill>
                <a:srgbClr val="B00000"/>
              </a:solidFill>
            </a:ln>
          </c:spPr>
          <c:marker>
            <c:symbol val="square"/>
            <c:size val="5"/>
            <c:spPr>
              <a:solidFill>
                <a:srgbClr val="B00000"/>
              </a:solidFill>
              <a:ln w="25400"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 i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rgbClr val="B00000"/>
                        </a:gs>
                        <a:gs pos="100000">
                          <a:srgbClr val="B00000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83.235294117647072</c:v>
                </c:pt>
                <c:pt idx="1">
                  <c:v>85.294117647058826</c:v>
                </c:pt>
                <c:pt idx="2">
                  <c:v>86.617647058823508</c:v>
                </c:pt>
                <c:pt idx="3">
                  <c:v>87.205882352941046</c:v>
                </c:pt>
                <c:pt idx="4">
                  <c:v>86.764705882352942</c:v>
                </c:pt>
                <c:pt idx="5">
                  <c:v>85</c:v>
                </c:pt>
                <c:pt idx="6">
                  <c:v>85.147058823529278</c:v>
                </c:pt>
                <c:pt idx="7">
                  <c:v>85.294117647058826</c:v>
                </c:pt>
                <c:pt idx="8">
                  <c:v>88.970588235294088</c:v>
                </c:pt>
                <c:pt idx="9">
                  <c:v>89.852941176470424</c:v>
                </c:pt>
                <c:pt idx="10">
                  <c:v>89.411764705882447</c:v>
                </c:pt>
                <c:pt idx="11">
                  <c:v>87.058823529411768</c:v>
                </c:pt>
                <c:pt idx="12">
                  <c:v>86.470588235294088</c:v>
                </c:pt>
                <c:pt idx="13">
                  <c:v>85.88235294117645</c:v>
                </c:pt>
                <c:pt idx="14">
                  <c:v>82.5</c:v>
                </c:pt>
                <c:pt idx="15">
                  <c:v>84.558823529411768</c:v>
                </c:pt>
                <c:pt idx="16">
                  <c:v>90.88235294117645</c:v>
                </c:pt>
                <c:pt idx="17">
                  <c:v>88.676470588235219</c:v>
                </c:pt>
                <c:pt idx="18">
                  <c:v>85.88235294117645</c:v>
                </c:pt>
                <c:pt idx="19">
                  <c:v>86.176470588235219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dLbls/>
        <c:marker val="1"/>
        <c:axId val="630425088"/>
        <c:axId val="630426624"/>
      </c:lineChart>
      <c:catAx>
        <c:axId val="630425088"/>
        <c:scaling>
          <c:orientation val="minMax"/>
        </c:scaling>
        <c:delete val="1"/>
        <c:axPos val="b"/>
        <c:numFmt formatCode="General" sourceLinked="0"/>
        <c:tickLblPos val="none"/>
        <c:crossAx val="630426624"/>
        <c:crosses val="autoZero"/>
        <c:auto val="1"/>
        <c:lblAlgn val="ctr"/>
        <c:lblOffset val="100"/>
      </c:catAx>
      <c:valAx>
        <c:axId val="630426624"/>
        <c:scaling>
          <c:orientation val="minMax"/>
          <c:max val="97"/>
          <c:min val="70"/>
        </c:scaling>
        <c:axPos val="l"/>
        <c:numFmt formatCode="###0.0" sourceLinked="1"/>
        <c:majorTickMark val="none"/>
        <c:tickLblPos val="none"/>
        <c:spPr>
          <a:ln>
            <a:noFill/>
          </a:ln>
        </c:spPr>
        <c:crossAx val="630425088"/>
        <c:crosses val="autoZero"/>
        <c:crossBetween val="between"/>
        <c:majorUnit val="0.1"/>
      </c:valAx>
    </c:plotArea>
    <c:legend>
      <c:legendPos val="r"/>
      <c:legendEntry>
        <c:idx val="0"/>
        <c:txPr>
          <a:bodyPr/>
          <a:lstStyle/>
          <a:p>
            <a:pPr>
              <a:defRPr sz="10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0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000" b="0" i="0" u="none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47015406103625346"/>
          <c:y val="4.6533868609193556E-3"/>
          <c:w val="0.52189325262222863"/>
          <c:h val="9.5766381766381761E-2"/>
        </c:manualLayout>
      </c:layout>
      <c:overlay val="1"/>
      <c:txPr>
        <a:bodyPr/>
        <a:lstStyle/>
        <a:p>
          <a:pPr>
            <a:defRPr sz="10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1"/>
          <c:order val="0"/>
          <c:tx>
            <c:strRef>
              <c:f>Sheet1!$A$4</c:f>
              <c:strCache>
                <c:ptCount val="1"/>
                <c:pt idx="0">
                  <c:v>정부고객</c:v>
                </c:pt>
              </c:strCache>
            </c:strRef>
          </c:tx>
          <c:spPr>
            <a:ln w="28575">
              <a:solidFill>
                <a:srgbClr val="BFBFBF"/>
              </a:solidFill>
            </a:ln>
          </c:spPr>
          <c:marker>
            <c:symbol val="square"/>
            <c:size val="5"/>
            <c:spPr>
              <a:solidFill>
                <a:srgbClr val="BFBFBF"/>
              </a:solidFill>
              <a:ln w="25400">
                <a:solidFill>
                  <a:srgbClr val="BFBFBF"/>
                </a:solidFill>
              </a:ln>
            </c:spPr>
          </c:marker>
          <c:dLbls>
            <c:dLbl>
              <c:idx val="2"/>
              <c:layout>
                <c:manualLayout>
                  <c:x val="-6.4438181256181691E-3"/>
                  <c:y val="-0.1266381766381762"/>
                </c:manualLayout>
              </c:layout>
              <c:dLblPos val="b"/>
              <c:showVal val="1"/>
            </c:dLbl>
            <c:dLbl>
              <c:idx val="3"/>
              <c:layout>
                <c:manualLayout>
                  <c:x val="-2.4138542698565496E-2"/>
                  <c:y val="-5.2124999999999998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2.4138542698565496E-2"/>
                  <c:y val="6.5467592592592591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2.4138542698565496E-2"/>
                  <c:y val="-5.6647792022792007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-2.4138644176016293E-2"/>
                  <c:y val="8.3558760683761099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 i="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82.777777777777658</c:v>
                </c:pt>
                <c:pt idx="1">
                  <c:v>81.666666666666671</c:v>
                </c:pt>
                <c:pt idx="2">
                  <c:v>88.333333333333258</c:v>
                </c:pt>
                <c:pt idx="3">
                  <c:v>90.555555555555458</c:v>
                </c:pt>
                <c:pt idx="4">
                  <c:v>85</c:v>
                </c:pt>
                <c:pt idx="5">
                  <c:v>83.888888888888474</c:v>
                </c:pt>
                <c:pt idx="6">
                  <c:v>85.555555555555458</c:v>
                </c:pt>
                <c:pt idx="7">
                  <c:v>83.888888888888474</c:v>
                </c:pt>
                <c:pt idx="8">
                  <c:v>86.666666666666671</c:v>
                </c:pt>
                <c:pt idx="9">
                  <c:v>85</c:v>
                </c:pt>
                <c:pt idx="10">
                  <c:v>83.888888888888474</c:v>
                </c:pt>
                <c:pt idx="11">
                  <c:v>80.555555555555458</c:v>
                </c:pt>
                <c:pt idx="12">
                  <c:v>82.222222222222229</c:v>
                </c:pt>
                <c:pt idx="13">
                  <c:v>80</c:v>
                </c:pt>
                <c:pt idx="14">
                  <c:v>75.555555555555458</c:v>
                </c:pt>
                <c:pt idx="15">
                  <c:v>82.222222222222229</c:v>
                </c:pt>
                <c:pt idx="16">
                  <c:v>88.333333333333258</c:v>
                </c:pt>
                <c:pt idx="17">
                  <c:v>84.44444444444467</c:v>
                </c:pt>
                <c:pt idx="18">
                  <c:v>78.888888888888474</c:v>
                </c:pt>
                <c:pt idx="19">
                  <c:v>80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ser>
          <c:idx val="0"/>
          <c:order val="1"/>
          <c:tx>
            <c:strRef>
              <c:f>Sheet1!$A$5</c:f>
              <c:strCache>
                <c:ptCount val="1"/>
                <c:pt idx="0">
                  <c:v>산·학·연 고객</c:v>
                </c:pt>
              </c:strCache>
            </c:strRef>
          </c:tx>
          <c:spPr>
            <a:ln w="28575">
              <a:solidFill>
                <a:srgbClr val="7F7F7F"/>
              </a:solidFill>
            </a:ln>
          </c:spPr>
          <c:marker>
            <c:symbol val="circle"/>
            <c:size val="6"/>
            <c:spPr>
              <a:solidFill>
                <a:srgbClr val="7F7F7F"/>
              </a:solidFill>
              <a:ln w="25400">
                <a:solidFill>
                  <a:srgbClr val="7F7F7F"/>
                </a:solidFill>
              </a:ln>
            </c:spPr>
          </c:marker>
          <c:dLbls>
            <c:dLbl>
              <c:idx val="2"/>
              <c:layout>
                <c:manualLayout>
                  <c:x val="-3.8662908753708891E-3"/>
                  <c:y val="0.14020655270655272"/>
                </c:manualLayout>
              </c:layout>
              <c:dLblPos val="t"/>
              <c:showVal val="1"/>
            </c:dLbl>
            <c:dLbl>
              <c:idx val="3"/>
              <c:layout>
                <c:manualLayout>
                  <c:x val="-2.4782924511127312E-2"/>
                  <c:y val="4.9863960113960507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2.3494160886003767E-2"/>
                  <c:y val="-9.4865384615384574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2.4782924511127312E-2"/>
                  <c:y val="5.8909544159544004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-2.607178961370183E-2"/>
                  <c:y val="-6.3205840455840462E-2"/>
                </c:manualLayout>
              </c:layout>
              <c:dLblPos val="r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ko-KR" altLang="en-US" sz="1000" b="1" i="0" u="none" strike="noStrike" kern="1200" baseline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7F7F7F"/>
                    </a:solidFill>
                    <a:latin typeface="+mn-ea"/>
                    <a:ea typeface="+mn-ea"/>
                    <a:cs typeface="+mn-cs"/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Sheet1!$B$5:$U$5</c:f>
              <c:numCache>
                <c:formatCode>#,##0.0</c:formatCode>
                <c:ptCount val="20"/>
                <c:pt idx="0">
                  <c:v>83.4</c:v>
                </c:pt>
                <c:pt idx="1">
                  <c:v>86.6</c:v>
                </c:pt>
                <c:pt idx="2">
                  <c:v>86</c:v>
                </c:pt>
                <c:pt idx="3">
                  <c:v>86</c:v>
                </c:pt>
                <c:pt idx="4">
                  <c:v>87.4</c:v>
                </c:pt>
                <c:pt idx="5">
                  <c:v>85.4</c:v>
                </c:pt>
                <c:pt idx="6">
                  <c:v>85</c:v>
                </c:pt>
                <c:pt idx="7">
                  <c:v>85.8</c:v>
                </c:pt>
                <c:pt idx="8">
                  <c:v>89.8</c:v>
                </c:pt>
                <c:pt idx="9">
                  <c:v>91.6</c:v>
                </c:pt>
                <c:pt idx="10">
                  <c:v>91.4</c:v>
                </c:pt>
                <c:pt idx="11">
                  <c:v>89.4</c:v>
                </c:pt>
                <c:pt idx="12">
                  <c:v>88</c:v>
                </c:pt>
                <c:pt idx="13">
                  <c:v>88</c:v>
                </c:pt>
                <c:pt idx="14">
                  <c:v>85</c:v>
                </c:pt>
                <c:pt idx="15">
                  <c:v>85.4</c:v>
                </c:pt>
                <c:pt idx="16">
                  <c:v>91.8</c:v>
                </c:pt>
                <c:pt idx="17">
                  <c:v>90.2</c:v>
                </c:pt>
                <c:pt idx="18">
                  <c:v>88.4</c:v>
                </c:pt>
                <c:pt idx="19">
                  <c:v>88.4</c:v>
                </c:pt>
              </c:numCache>
            </c:numRef>
          </c:val>
        </c:ser>
        <c:dLbls/>
        <c:marker val="1"/>
        <c:axId val="635674624"/>
        <c:axId val="635676160"/>
      </c:lineChart>
      <c:catAx>
        <c:axId val="635674624"/>
        <c:scaling>
          <c:orientation val="minMax"/>
        </c:scaling>
        <c:delete val="1"/>
        <c:axPos val="b"/>
        <c:numFmt formatCode="General" sourceLinked="0"/>
        <c:tickLblPos val="none"/>
        <c:crossAx val="635676160"/>
        <c:crosses val="autoZero"/>
        <c:auto val="1"/>
        <c:lblAlgn val="ctr"/>
        <c:lblOffset val="100"/>
      </c:catAx>
      <c:valAx>
        <c:axId val="635676160"/>
        <c:scaling>
          <c:orientation val="minMax"/>
          <c:max val="94"/>
          <c:min val="7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635674624"/>
        <c:crosses val="autoZero"/>
        <c:crossBetween val="between"/>
        <c:majorUnit val="0.1"/>
      </c:valAx>
    </c:plotArea>
    <c:legend>
      <c:legendPos val="r"/>
      <c:legendEntry>
        <c:idx val="0"/>
        <c:txPr>
          <a:bodyPr/>
          <a:lstStyle/>
          <a:p>
            <a:pPr>
              <a:defRPr sz="1000" b="0" i="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76656969481468495"/>
          <c:y val="4.6533868609193556E-3"/>
          <c:w val="0.23343030518531652"/>
          <c:h val="0.10500071225071229"/>
        </c:manualLayout>
      </c:layout>
      <c:overlay val="1"/>
      <c:txPr>
        <a:bodyPr/>
        <a:lstStyle/>
        <a:p>
          <a:pPr>
            <a:defRPr sz="10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3140439521025254"/>
          <c:y val="9.9042190413396597E-2"/>
          <c:w val="0.8412630628400859"/>
          <c:h val="0.6670122352279535"/>
        </c:manualLayout>
      </c:layout>
      <c:lineChart>
        <c:grouping val="standard"/>
        <c:ser>
          <c:idx val="0"/>
          <c:order val="0"/>
          <c:tx>
            <c:strRef>
              <c:f>Sheet1!$B$1</c:f>
              <c:strCache>
                <c:ptCount val="1"/>
                <c:pt idx="0">
                  <c:v>2014년 
KCSI-ST </c:v>
                </c:pt>
              </c:strCache>
            </c:strRef>
          </c:tx>
          <c:spPr>
            <a:ln>
              <a:solidFill>
                <a:schemeClr val="tx1">
                  <a:lumMod val="50000"/>
                  <a:lumOff val="50000"/>
                </a:schemeClr>
              </a:solidFill>
            </a:ln>
          </c:spPr>
          <c:marker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dLbl>
              <c:idx val="2"/>
              <c:layout>
                <c:manualLayout>
                  <c:x val="-2.1336949706322442E-2"/>
                  <c:y val="-0.18451098681775843"/>
                </c:manualLayout>
              </c:layout>
              <c:dLblPos val="r"/>
              <c:showVal val="1"/>
            </c:dLbl>
            <c:dLbl>
              <c:idx val="5"/>
              <c:dLblPos val="b"/>
              <c:showVal val="1"/>
            </c:dLbl>
            <c:dLbl>
              <c:idx val="6"/>
              <c:dLblPos val="b"/>
              <c:showVal val="1"/>
            </c:dLbl>
            <c:dLbl>
              <c:idx val="7"/>
              <c:layout>
                <c:manualLayout>
                  <c:x val="-2.1336949706322442E-2"/>
                  <c:y val="0.17465945470735494"/>
                </c:manualLayout>
              </c:layout>
              <c:dLblPos val="r"/>
              <c:showVal val="1"/>
            </c:dLbl>
            <c:dLbl>
              <c:idx val="9"/>
              <c:layout>
                <c:manualLayout>
                  <c:x val="-2.1336949706322442E-2"/>
                  <c:y val="0.15413542947734879"/>
                </c:manualLayout>
              </c:layout>
              <c:dLblPos val="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Sheet1!$B$2:$B$12</c:f>
              <c:numCache>
                <c:formatCode>General</c:formatCode>
                <c:ptCount val="11"/>
                <c:pt idx="0" formatCode="####.0">
                  <c:v>89.505305749999948</c:v>
                </c:pt>
                <c:pt idx="2" formatCode="####.0">
                  <c:v>83.833333199999885</c:v>
                </c:pt>
                <c:pt idx="5" formatCode="####.0">
                  <c:v>85.88011120987656</c:v>
                </c:pt>
                <c:pt idx="6" formatCode="####.0">
                  <c:v>88.744277833333342</c:v>
                </c:pt>
                <c:pt idx="7" formatCode="####.0">
                  <c:v>88.879079785714268</c:v>
                </c:pt>
                <c:pt idx="9" formatCode="####.0">
                  <c:v>89.8854556</c:v>
                </c:pt>
                <c:pt idx="10" formatCode="####.0">
                  <c:v>70.677277999999959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2015년 
KCSI-EHS </c:v>
                </c:pt>
              </c:strCache>
            </c:strRef>
          </c:tx>
          <c:spPr>
            <a:ln>
              <a:solidFill>
                <a:srgbClr val="B00000"/>
              </a:solidFill>
            </a:ln>
          </c:spPr>
          <c:marker>
            <c:spPr>
              <a:solidFill>
                <a:srgbClr val="B00000"/>
              </a:solidFill>
              <a:ln>
                <a:solidFill>
                  <a:srgbClr val="B00000"/>
                </a:solidFill>
              </a:ln>
            </c:spPr>
          </c:marker>
          <c:dLbls>
            <c:dLbl>
              <c:idx val="0"/>
              <c:layout>
                <c:manualLayout>
                  <c:x val="-2.0058142432748581E-2"/>
                  <c:y val="0.15413542947734879"/>
                </c:manualLayout>
              </c:layout>
              <c:dLblPos val="r"/>
              <c:showVal val="1"/>
            </c:dLbl>
            <c:dLbl>
              <c:idx val="2"/>
              <c:layout>
                <c:manualLayout>
                  <c:x val="-2.1336949706322442E-2"/>
                  <c:y val="0.15413542947734873"/>
                </c:manualLayout>
              </c:layout>
              <c:dLblPos val="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C00000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Sheet1!$C$2:$C$12</c:f>
              <c:numCache>
                <c:formatCode>####.0</c:formatCode>
                <c:ptCount val="11"/>
                <c:pt idx="0">
                  <c:v>85.490000000000023</c:v>
                </c:pt>
                <c:pt idx="1">
                  <c:v>84.931250000000119</c:v>
                </c:pt>
                <c:pt idx="2">
                  <c:v>83.668749999999989</c:v>
                </c:pt>
                <c:pt idx="5">
                  <c:v>87.562500000000014</c:v>
                </c:pt>
                <c:pt idx="6">
                  <c:v>89.787500000000023</c:v>
                </c:pt>
                <c:pt idx="7">
                  <c:v>90.189772727272569</c:v>
                </c:pt>
                <c:pt idx="8">
                  <c:v>82.424999999999997</c:v>
                </c:pt>
                <c:pt idx="9">
                  <c:v>94.166666666666671</c:v>
                </c:pt>
                <c:pt idx="10">
                  <c:v>90.541666666666757</c:v>
                </c:pt>
              </c:numCache>
            </c:numRef>
          </c:val>
        </c:ser>
        <c:dLbls/>
        <c:marker val="1"/>
        <c:axId val="711245184"/>
        <c:axId val="711251072"/>
      </c:lineChart>
      <c:catAx>
        <c:axId val="711245184"/>
        <c:scaling>
          <c:orientation val="minMax"/>
        </c:scaling>
        <c:axPos val="b"/>
        <c:numFmt formatCode="General" sourceLinked="1"/>
        <c:tickLblPos val="nextTo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defRPr>
            </a:pPr>
            <a:endParaRPr lang="ko-KR"/>
          </a:p>
        </c:txPr>
        <c:crossAx val="711251072"/>
        <c:crosses val="autoZero"/>
        <c:auto val="1"/>
        <c:lblAlgn val="ctr"/>
        <c:lblOffset val="100"/>
      </c:catAx>
      <c:valAx>
        <c:axId val="711251072"/>
        <c:scaling>
          <c:orientation val="minMax"/>
          <c:max val="110"/>
          <c:min val="65"/>
        </c:scaling>
        <c:delete val="1"/>
        <c:axPos val="l"/>
        <c:numFmt formatCode="####.0" sourceLinked="1"/>
        <c:majorTickMark val="cross"/>
        <c:tickLblPos val="none"/>
        <c:crossAx val="711245184"/>
        <c:crosses val="autoZero"/>
        <c:crossBetween val="between"/>
      </c:valAx>
    </c:plotArea>
    <c:legend>
      <c:legendPos val="l"/>
      <c:legendEntry>
        <c:idx val="1"/>
        <c:txPr>
          <a:bodyPr/>
          <a:lstStyle/>
          <a:p>
            <a:pPr>
              <a:defRPr sz="800" b="1" u="sng"/>
            </a:pPr>
            <a:endParaRPr lang="ko-KR"/>
          </a:p>
        </c:txPr>
      </c:legendEntry>
      <c:layout>
        <c:manualLayout>
          <c:xMode val="edge"/>
          <c:yMode val="edge"/>
          <c:x val="7.6728436414430588E-3"/>
          <c:y val="0.14787842695195355"/>
          <c:w val="0.10038637097554567"/>
          <c:h val="0.64121629765120425"/>
        </c:manualLayout>
      </c:layout>
      <c:txPr>
        <a:bodyPr/>
        <a:lstStyle/>
        <a:p>
          <a:pPr>
            <a:defRPr sz="800" b="1"/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31</c:v>
                </c:pt>
                <c:pt idx="1">
                  <c:v>6</c:v>
                </c:pt>
                <c:pt idx="2">
                  <c:v>6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6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2.7210887268829427E-3"/>
                  <c:y val="2.8354361990576428E-2"/>
                </c:manualLayout>
              </c:layout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5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(7.4%)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7.3529411764705885E-2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24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(35.3%)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0.35294117647058826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en-US" dirty="0" smtClean="0"/>
                      <a:t>39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(57.4</a:t>
                    </a:r>
                    <a:r>
                      <a:rPr lang="en-US" altLang="en-US" dirty="0" smtClean="0"/>
                      <a:t>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0.57352941176470584</c:v>
                </c:pt>
              </c:numCache>
            </c:numRef>
          </c:val>
        </c:ser>
        <c:dLbls/>
        <c:gapWidth val="90"/>
        <c:overlap val="100"/>
        <c:axId val="715134464"/>
        <c:axId val="715136000"/>
      </c:barChart>
      <c:catAx>
        <c:axId val="715134464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715136000"/>
        <c:crosses val="autoZero"/>
        <c:auto val="1"/>
        <c:lblAlgn val="ctr"/>
        <c:lblOffset val="100"/>
      </c:catAx>
      <c:valAx>
        <c:axId val="715136000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715134464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57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bg1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8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11</c:v>
                </c:pt>
                <c:pt idx="1">
                  <c:v>6</c:v>
                </c:pt>
                <c:pt idx="2">
                  <c:v>0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6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2.7210887268829427E-3"/>
                  <c:y val="2.8354361990576428E-2"/>
                </c:manualLayout>
              </c:layout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5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(7.4%)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7.3529411764705885E-2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24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(35.3%)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0.35294117647058826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en-US" dirty="0" smtClean="0"/>
                      <a:t>39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(57.4</a:t>
                    </a:r>
                    <a:r>
                      <a:rPr lang="en-US" altLang="en-US" dirty="0" smtClean="0"/>
                      <a:t>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0.57352941176470584</c:v>
                </c:pt>
              </c:numCache>
            </c:numRef>
          </c:val>
        </c:ser>
        <c:dLbls/>
        <c:gapWidth val="90"/>
        <c:overlap val="100"/>
        <c:axId val="723688448"/>
        <c:axId val="723710720"/>
      </c:barChart>
      <c:catAx>
        <c:axId val="723688448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723710720"/>
        <c:crosses val="autoZero"/>
        <c:auto val="1"/>
        <c:lblAlgn val="ctr"/>
        <c:lblOffset val="100"/>
      </c:catAx>
      <c:valAx>
        <c:axId val="723710720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723688448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57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rgbClr val="B0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Sheet1!$A$2:$A$3</c:f>
              <c:strCache>
                <c:ptCount val="2"/>
                <c:pt idx="0">
                  <c:v>결과</c:v>
                </c:pt>
                <c:pt idx="1">
                  <c:v>과정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</c:v>
                </c:pt>
                <c:pt idx="1">
                  <c:v>1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6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2.7210887268829427E-3"/>
                  <c:y val="2.8354361990576428E-2"/>
                </c:manualLayout>
              </c:layout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5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(7.4%)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7.3529411764705885E-2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24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(35.3%)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0.35294117647058826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en-US" dirty="0" smtClean="0"/>
                      <a:t>39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(57.4</a:t>
                    </a:r>
                    <a:r>
                      <a:rPr lang="en-US" altLang="en-US" dirty="0" smtClean="0"/>
                      <a:t>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0.57352941176470584</c:v>
                </c:pt>
              </c:numCache>
            </c:numRef>
          </c:val>
        </c:ser>
        <c:dLbls/>
        <c:gapWidth val="90"/>
        <c:overlap val="100"/>
        <c:axId val="824384896"/>
        <c:axId val="824407168"/>
      </c:barChart>
      <c:catAx>
        <c:axId val="824384896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824407168"/>
        <c:crosses val="autoZero"/>
        <c:auto val="1"/>
        <c:lblAlgn val="ctr"/>
        <c:lblOffset val="100"/>
      </c:catAx>
      <c:valAx>
        <c:axId val="824407168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824384896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57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9D9D9"/>
            </a:solidFill>
            <a:effectLst/>
          </c:spPr>
          <c:dPt>
            <c:idx val="0"/>
            <c:spPr>
              <a:solidFill>
                <a:srgbClr val="B00000"/>
              </a:solidFill>
              <a:effectLst/>
            </c:spPr>
          </c:dPt>
          <c:dPt>
            <c:idx val="3"/>
            <c:spPr>
              <a:solidFill>
                <a:srgbClr val="BFBFBF"/>
              </a:solidFill>
              <a:effectLst/>
            </c:spPr>
          </c:dPt>
          <c:dPt>
            <c:idx val="4"/>
            <c:spPr>
              <a:solidFill>
                <a:srgbClr val="BFBFBF"/>
              </a:solidFill>
              <a:effectLst/>
            </c:spPr>
          </c:dPt>
          <c:dPt>
            <c:idx val="5"/>
            <c:spPr>
              <a:solidFill>
                <a:srgbClr val="BFBFBF"/>
              </a:solidFill>
              <a:effectLst/>
            </c:spPr>
          </c:dPt>
          <c:dPt>
            <c:idx val="6"/>
            <c:spPr>
              <a:solidFill>
                <a:srgbClr val="BFBFBF"/>
              </a:solidFill>
              <a:effectLst/>
            </c:spPr>
          </c:dPt>
          <c:dPt>
            <c:idx val="7"/>
            <c:spPr>
              <a:solidFill>
                <a:srgbClr val="BFBFBF"/>
              </a:solidFill>
              <a:effectLst/>
            </c:spPr>
          </c:dPt>
          <c:dPt>
            <c:idx val="8"/>
            <c:spPr>
              <a:solidFill>
                <a:srgbClr val="BFBFBF"/>
              </a:solidFill>
              <a:effectLst/>
            </c:spPr>
          </c:dPt>
          <c:dPt>
            <c:idx val="9"/>
            <c:spPr>
              <a:solidFill>
                <a:srgbClr val="BFBFBF"/>
              </a:solidFill>
              <a:effectLst/>
            </c:spPr>
          </c:dPt>
          <c:dPt>
            <c:idx val="12"/>
            <c:spPr>
              <a:solidFill>
                <a:srgbClr val="BFBFBF"/>
              </a:solidFill>
              <a:effectLst/>
            </c:spPr>
          </c:dPt>
          <c:dPt>
            <c:idx val="13"/>
            <c:spPr>
              <a:solidFill>
                <a:srgbClr val="BFBFBF"/>
              </a:solidFill>
              <a:effectLst/>
            </c:spPr>
          </c:dPt>
          <c:dPt>
            <c:idx val="14"/>
            <c:spPr>
              <a:solidFill>
                <a:srgbClr val="BFBFBF"/>
              </a:solidFill>
              <a:effectLst/>
            </c:spPr>
          </c:dPt>
          <c:dPt>
            <c:idx val="15"/>
            <c:spPr>
              <a:solidFill>
                <a:srgbClr val="BFBFBF"/>
              </a:solidFill>
              <a:effectLst/>
            </c:spPr>
          </c:dPt>
          <c:dPt>
            <c:idx val="16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18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19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20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21"/>
            <c:spPr>
              <a:solidFill>
                <a:srgbClr val="BFBFBF"/>
              </a:solidFill>
              <a:effectLst/>
            </c:spPr>
          </c:dPt>
          <c:dPt>
            <c:idx val="22"/>
            <c:spPr>
              <a:solidFill>
                <a:srgbClr val="BFBFBF"/>
              </a:solidFill>
              <a:effectLst/>
            </c:spPr>
          </c:dPt>
          <c:dPt>
            <c:idx val="23"/>
            <c:spPr>
              <a:solidFill>
                <a:srgbClr val="BFBFBF"/>
              </a:solidFill>
              <a:effectLst/>
            </c:spPr>
          </c:dPt>
          <c:cat>
            <c:strRef>
              <c:f>Sheet1!$A$2:$A$25</c:f>
              <c:strCache>
                <c:ptCount val="24"/>
                <c:pt idx="0">
                  <c:v>전체</c:v>
                </c:pt>
                <c:pt idx="1">
                  <c:v>정부</c:v>
                </c:pt>
                <c:pt idx="2">
                  <c:v>산학연</c:v>
                </c:pt>
                <c:pt idx="3">
                  <c:v>정부부처</c:v>
                </c:pt>
                <c:pt idx="4">
                  <c:v>지방자치단체</c:v>
                </c:pt>
                <c:pt idx="5">
                  <c:v>대학/교육기관</c:v>
                </c:pt>
                <c:pt idx="6">
                  <c:v>공기업등공공기관 </c:v>
                </c:pt>
                <c:pt idx="7">
                  <c:v>연구기관 </c:v>
                </c:pt>
                <c:pt idx="8">
                  <c:v>민간기관 </c:v>
                </c:pt>
                <c:pt idx="9">
                  <c:v>기타 </c:v>
                </c:pt>
                <c:pt idx="10">
                  <c:v>남성</c:v>
                </c:pt>
                <c:pt idx="11">
                  <c:v>여성</c:v>
                </c:pt>
                <c:pt idx="12">
                  <c:v>20대</c:v>
                </c:pt>
                <c:pt idx="13">
                  <c:v>30대</c:v>
                </c:pt>
                <c:pt idx="14">
                  <c:v>40대</c:v>
                </c:pt>
                <c:pt idx="15">
                  <c:v>50대</c:v>
                </c:pt>
                <c:pt idx="16">
                  <c:v>기존 </c:v>
                </c:pt>
                <c:pt idx="17">
                  <c:v>신규 </c:v>
                </c:pt>
                <c:pt idx="18">
                  <c:v>서울/인천/경기 </c:v>
                </c:pt>
                <c:pt idx="19">
                  <c:v>부산/울산/경남 </c:v>
                </c:pt>
                <c:pt idx="20">
                  <c:v>대구/경북 </c:v>
                </c:pt>
                <c:pt idx="21">
                  <c:v>대전/충청/세종 </c:v>
                </c:pt>
                <c:pt idx="22">
                  <c:v>광주/전남/전북 </c:v>
                </c:pt>
                <c:pt idx="23">
                  <c:v>강원/제주 </c:v>
                </c:pt>
              </c:strCache>
            </c:strRef>
          </c:cat>
          <c:val>
            <c:numRef>
              <c:f>Sheet1!$B$2:$B$25</c:f>
              <c:numCache>
                <c:formatCode>General</c:formatCode>
                <c:ptCount val="24"/>
                <c:pt idx="0">
                  <c:v>83.2</c:v>
                </c:pt>
                <c:pt idx="1">
                  <c:v>79.400000000000006</c:v>
                </c:pt>
                <c:pt idx="2">
                  <c:v>89.6</c:v>
                </c:pt>
                <c:pt idx="3">
                  <c:v>77.2</c:v>
                </c:pt>
                <c:pt idx="4">
                  <c:v>90.3</c:v>
                </c:pt>
                <c:pt idx="5">
                  <c:v>84.5</c:v>
                </c:pt>
                <c:pt idx="6">
                  <c:v>92</c:v>
                </c:pt>
                <c:pt idx="7">
                  <c:v>89.2</c:v>
                </c:pt>
                <c:pt idx="8">
                  <c:v>81.7</c:v>
                </c:pt>
                <c:pt idx="9">
                  <c:v>87.4</c:v>
                </c:pt>
                <c:pt idx="10">
                  <c:v>83.7</c:v>
                </c:pt>
                <c:pt idx="11">
                  <c:v>80.3</c:v>
                </c:pt>
                <c:pt idx="12">
                  <c:v>74.7</c:v>
                </c:pt>
                <c:pt idx="13">
                  <c:v>78</c:v>
                </c:pt>
                <c:pt idx="14">
                  <c:v>87.1</c:v>
                </c:pt>
                <c:pt idx="15">
                  <c:v>86</c:v>
                </c:pt>
                <c:pt idx="16">
                  <c:v>85.7</c:v>
                </c:pt>
                <c:pt idx="17">
                  <c:v>81.2</c:v>
                </c:pt>
                <c:pt idx="18">
                  <c:v>85.8</c:v>
                </c:pt>
                <c:pt idx="19">
                  <c:v>97.1</c:v>
                </c:pt>
                <c:pt idx="20">
                  <c:v>86.8</c:v>
                </c:pt>
                <c:pt idx="21">
                  <c:v>79</c:v>
                </c:pt>
                <c:pt idx="22">
                  <c:v>85.8</c:v>
                </c:pt>
                <c:pt idx="23">
                  <c:v>91.6</c:v>
                </c:pt>
              </c:numCache>
            </c:numRef>
          </c:val>
        </c:ser>
        <c:dLbls/>
        <c:gapWidth val="50"/>
        <c:axId val="833932672"/>
        <c:axId val="833946752"/>
      </c:barChart>
      <c:catAx>
        <c:axId val="833932672"/>
        <c:scaling>
          <c:orientation val="maxMin"/>
        </c:scaling>
        <c:delete val="1"/>
        <c:axPos val="l"/>
        <c:numFmt formatCode="General" sourceLinked="0"/>
        <c:tickLblPos val="none"/>
        <c:crossAx val="833946752"/>
        <c:crosses val="autoZero"/>
        <c:auto val="1"/>
        <c:lblAlgn val="ctr"/>
        <c:lblOffset val="100"/>
      </c:catAx>
      <c:valAx>
        <c:axId val="833946752"/>
        <c:scaling>
          <c:orientation val="minMax"/>
          <c:max val="105"/>
          <c:min val="10"/>
        </c:scaling>
        <c:delete val="1"/>
        <c:axPos val="t"/>
        <c:numFmt formatCode="General" sourceLinked="1"/>
        <c:majorTickMark val="none"/>
        <c:tickLblPos val="none"/>
        <c:crossAx val="833932672"/>
        <c:crosses val="autoZero"/>
        <c:crossBetween val="between"/>
      </c:valAx>
      <c:spPr>
        <a:ln>
          <a:noFill/>
        </a:ln>
      </c:spPr>
    </c:plotArea>
    <c:plotVisOnly val="1"/>
    <c:dispBlanksAs val="gap"/>
  </c:chart>
  <c:spPr>
    <a:ln>
      <a:noFill/>
    </a:ln>
  </c:spPr>
  <c:txPr>
    <a:bodyPr/>
    <a:lstStyle/>
    <a:p>
      <a:pPr>
        <a:defRPr sz="1800"/>
      </a:pPr>
      <a:endParaRPr lang="ko-KR"/>
    </a:p>
  </c:txPr>
  <c:externalData r:id="rId1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수탁연구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Sheet1!$B$5:$M$5</c:f>
              <c:numCache>
                <c:formatCode>0.0</c:formatCode>
                <c:ptCount val="12"/>
                <c:pt idx="0">
                  <c:v>83.2</c:v>
                </c:pt>
                <c:pt idx="1">
                  <c:v>84.4</c:v>
                </c:pt>
                <c:pt idx="2">
                  <c:v>85</c:v>
                </c:pt>
                <c:pt idx="3">
                  <c:v>84.1</c:v>
                </c:pt>
                <c:pt idx="4">
                  <c:v>84.3</c:v>
                </c:pt>
                <c:pt idx="5">
                  <c:v>82.1</c:v>
                </c:pt>
                <c:pt idx="6">
                  <c:v>82.4</c:v>
                </c:pt>
                <c:pt idx="7">
                  <c:v>80.2</c:v>
                </c:pt>
                <c:pt idx="8">
                  <c:v>80</c:v>
                </c:pt>
                <c:pt idx="9">
                  <c:v>85.2</c:v>
                </c:pt>
                <c:pt idx="10">
                  <c:v>81.2</c:v>
                </c:pt>
                <c:pt idx="11">
                  <c:v>83.2</c:v>
                </c:pt>
              </c:numCache>
            </c:numRef>
          </c:val>
        </c:ser>
        <c:dLbls/>
        <c:overlap val="-20"/>
        <c:axId val="835021056"/>
        <c:axId val="835039232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수탁연구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0.0_ </c:formatCode>
                <c:ptCount val="12"/>
                <c:pt idx="0">
                  <c:v>82.194547653623943</c:v>
                </c:pt>
                <c:pt idx="1">
                  <c:v>83.225663199930963</c:v>
                </c:pt>
                <c:pt idx="2">
                  <c:v>83.856897492788804</c:v>
                </c:pt>
                <c:pt idx="3">
                  <c:v>82.627194715475738</c:v>
                </c:pt>
                <c:pt idx="4">
                  <c:v>83.392386886346458</c:v>
                </c:pt>
                <c:pt idx="5">
                  <c:v>81.163432107317178</c:v>
                </c:pt>
                <c:pt idx="6">
                  <c:v>81.600779018337008</c:v>
                </c:pt>
                <c:pt idx="7">
                  <c:v>80.190613476725332</c:v>
                </c:pt>
                <c:pt idx="8">
                  <c:v>79.476492276170589</c:v>
                </c:pt>
                <c:pt idx="9">
                  <c:v>82.589700450719718</c:v>
                </c:pt>
                <c:pt idx="10">
                  <c:v>80.883121205089509</c:v>
                </c:pt>
                <c:pt idx="11">
                  <c:v>82.681660545798877</c:v>
                </c:pt>
              </c:numCache>
            </c:numRef>
          </c:val>
        </c:ser>
        <c:dLbls/>
        <c:marker val="1"/>
        <c:axId val="835021056"/>
        <c:axId val="835039232"/>
      </c:lineChart>
      <c:catAx>
        <c:axId val="835021056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835039232"/>
        <c:crosses val="autoZero"/>
        <c:auto val="1"/>
        <c:lblAlgn val="ctr"/>
        <c:lblOffset val="100"/>
      </c:catAx>
      <c:valAx>
        <c:axId val="835039232"/>
        <c:scaling>
          <c:orientation val="minMax"/>
          <c:max val="100"/>
          <c:min val="30"/>
        </c:scaling>
        <c:axPos val="l"/>
        <c:numFmt formatCode="0.0" sourceLinked="1"/>
        <c:majorTickMark val="none"/>
        <c:tickLblPos val="none"/>
        <c:spPr>
          <a:ln>
            <a:noFill/>
          </a:ln>
        </c:spPr>
        <c:crossAx val="835021056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3015191120607788"/>
          <c:y val="2.1490725776241292E-2"/>
          <c:w val="0.69848088793922058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533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수탁연구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Sheet1!$B$1:$I$1</c:f>
              <c:strCache>
                <c:ptCount val="8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</c:strCache>
            </c:strRef>
          </c:cat>
          <c:val>
            <c:numRef>
              <c:f>Sheet1!$B$5:$K$5</c:f>
              <c:numCache>
                <c:formatCode>0.0</c:formatCode>
                <c:ptCount val="10"/>
                <c:pt idx="0">
                  <c:v>83.4</c:v>
                </c:pt>
                <c:pt idx="1">
                  <c:v>86.7</c:v>
                </c:pt>
                <c:pt idx="2">
                  <c:v>85.2</c:v>
                </c:pt>
                <c:pt idx="3">
                  <c:v>84.7</c:v>
                </c:pt>
                <c:pt idx="4">
                  <c:v>84</c:v>
                </c:pt>
                <c:pt idx="5">
                  <c:v>85.5</c:v>
                </c:pt>
                <c:pt idx="6">
                  <c:v>83</c:v>
                </c:pt>
                <c:pt idx="7">
                  <c:v>83.8</c:v>
                </c:pt>
                <c:pt idx="8">
                  <c:v>85.8</c:v>
                </c:pt>
                <c:pt idx="9">
                  <c:v>82.7</c:v>
                </c:pt>
              </c:numCache>
            </c:numRef>
          </c:val>
        </c:ser>
        <c:dLbls/>
        <c:overlap val="-20"/>
        <c:axId val="842585216"/>
        <c:axId val="842586752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수탁연구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</c:strCache>
            </c:strRef>
          </c:cat>
          <c:val>
            <c:numRef>
              <c:f>Sheet1!$B$2:$K$2</c:f>
              <c:numCache>
                <c:formatCode>0.0_ </c:formatCode>
                <c:ptCount val="10"/>
                <c:pt idx="0">
                  <c:v>81.921410525227586</c:v>
                </c:pt>
                <c:pt idx="1">
                  <c:v>84.784984387821012</c:v>
                </c:pt>
                <c:pt idx="2">
                  <c:v>84.29878395993191</c:v>
                </c:pt>
                <c:pt idx="3">
                  <c:v>84.13305924632391</c:v>
                </c:pt>
                <c:pt idx="4">
                  <c:v>83.075525511986527</c:v>
                </c:pt>
                <c:pt idx="5">
                  <c:v>83.696493279869784</c:v>
                </c:pt>
                <c:pt idx="6">
                  <c:v>81.430282301763398</c:v>
                </c:pt>
                <c:pt idx="7">
                  <c:v>81.515257499023861</c:v>
                </c:pt>
                <c:pt idx="8">
                  <c:v>84.688179814347819</c:v>
                </c:pt>
                <c:pt idx="9">
                  <c:v>81.766732847233996</c:v>
                </c:pt>
              </c:numCache>
            </c:numRef>
          </c:val>
        </c:ser>
        <c:dLbls/>
        <c:marker val="1"/>
        <c:axId val="842585216"/>
        <c:axId val="842586752"/>
      </c:lineChart>
      <c:catAx>
        <c:axId val="842585216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842586752"/>
        <c:crosses val="autoZero"/>
        <c:auto val="1"/>
        <c:lblAlgn val="ctr"/>
        <c:lblOffset val="100"/>
      </c:catAx>
      <c:valAx>
        <c:axId val="842586752"/>
        <c:scaling>
          <c:orientation val="minMax"/>
          <c:max val="100"/>
          <c:min val="30"/>
        </c:scaling>
        <c:axPos val="l"/>
        <c:numFmt formatCode="0.0" sourceLinked="1"/>
        <c:majorTickMark val="none"/>
        <c:tickLblPos val="none"/>
        <c:spPr>
          <a:ln>
            <a:noFill/>
          </a:ln>
        </c:spPr>
        <c:crossAx val="842585216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28299172576832149"/>
          <c:y val="2.1490725776241292E-2"/>
          <c:w val="0.71700827423168234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2"/>
          <c:order val="0"/>
          <c:tx>
            <c:strRef>
              <c:f>Sheet1!$A$2</c:f>
              <c:strCache>
                <c:ptCount val="1"/>
                <c:pt idx="0">
                  <c:v>조사대상 기관 내 최고점</c:v>
                </c:pt>
              </c:strCache>
            </c:strRef>
          </c:tx>
          <c:spPr>
            <a:ln w="19050">
              <a:noFill/>
              <a:headEnd type="none"/>
            </a:ln>
          </c:spPr>
          <c:marker>
            <c:symbol val="diamond"/>
            <c:size val="5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32"/>
              <c:tx>
                <c:rich>
                  <a:bodyPr/>
                  <a:lstStyle/>
                  <a:p>
                    <a:r>
                      <a:rPr lang="en-US" altLang="en-US" sz="1000" b="0" dirty="0" smtClean="0"/>
                      <a:t>8</a:t>
                    </a:r>
                    <a:r>
                      <a:rPr lang="en-US" altLang="en-US" sz="1000" dirty="0" smtClean="0"/>
                      <a:t>7.4 </a:t>
                    </a:r>
                    <a:endParaRPr lang="en-US" altLang="en-US" dirty="0"/>
                  </a:p>
                </c:rich>
              </c:tx>
              <c:dLblPos val="t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#,##0.0_);\(#,##0.0\)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Sheet1!$B$2:$U$2</c:f>
              <c:numCache>
                <c:formatCode>#,##0.0</c:formatCode>
                <c:ptCount val="20"/>
                <c:pt idx="0" formatCode="###0.0">
                  <c:v>89.166666666666671</c:v>
                </c:pt>
                <c:pt idx="1">
                  <c:v>87.777777777777658</c:v>
                </c:pt>
                <c:pt idx="2">
                  <c:v>90.4</c:v>
                </c:pt>
                <c:pt idx="3">
                  <c:v>92</c:v>
                </c:pt>
                <c:pt idx="4" formatCode="###0.0">
                  <c:v>91.666666666666671</c:v>
                </c:pt>
                <c:pt idx="5" formatCode="###0.0">
                  <c:v>93.333333333333258</c:v>
                </c:pt>
                <c:pt idx="6" formatCode="###0.0">
                  <c:v>91.666666666666671</c:v>
                </c:pt>
                <c:pt idx="7">
                  <c:v>91.111111111111114</c:v>
                </c:pt>
                <c:pt idx="8">
                  <c:v>90.4</c:v>
                </c:pt>
                <c:pt idx="9" formatCode="###0.0">
                  <c:v>90.833333333333258</c:v>
                </c:pt>
                <c:pt idx="10">
                  <c:v>90.370370370370154</c:v>
                </c:pt>
                <c:pt idx="11" formatCode="###0.0">
                  <c:v>91.666666666666671</c:v>
                </c:pt>
                <c:pt idx="12">
                  <c:v>89.259259259259267</c:v>
                </c:pt>
                <c:pt idx="13" formatCode="###0.0">
                  <c:v>87.5</c:v>
                </c:pt>
                <c:pt idx="14" formatCode="###0.0">
                  <c:v>89.166666666666671</c:v>
                </c:pt>
                <c:pt idx="15">
                  <c:v>90.740740740740762</c:v>
                </c:pt>
                <c:pt idx="16" formatCode="###0.0">
                  <c:v>94.166666666666671</c:v>
                </c:pt>
                <c:pt idx="17">
                  <c:v>91.851851851851634</c:v>
                </c:pt>
                <c:pt idx="18" formatCode="###0.0">
                  <c:v>90</c:v>
                </c:pt>
                <c:pt idx="19">
                  <c:v>90.370370370370154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4008-4762-BAA9-E3394406B6FC}"/>
            </c:ext>
          </c:extLst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조사대상 기관 내 최하점</c:v>
                </c:pt>
              </c:strCache>
            </c:strRef>
          </c:tx>
          <c:spPr>
            <a:ln>
              <a:noFill/>
            </a:ln>
          </c:spPr>
          <c:marker>
            <c:symbol val="diamond"/>
            <c:size val="5"/>
            <c:spPr>
              <a:solidFill>
                <a:schemeClr val="tx1">
                  <a:lumMod val="65000"/>
                  <a:lumOff val="35000"/>
                </a:schemeClr>
              </a:solidFill>
              <a:ln w="25400">
                <a:solidFill>
                  <a:schemeClr val="tx1">
                    <a:lumMod val="65000"/>
                    <a:lumOff val="35000"/>
                  </a:schemeClr>
                </a:solidFill>
              </a:ln>
            </c:spPr>
          </c:marker>
          <c:dLbls>
            <c:dLbl>
              <c:idx val="11"/>
              <c:tx>
                <c:rich>
                  <a:bodyPr/>
                  <a:lstStyle/>
                  <a:p>
                    <a:r>
                      <a:rPr lang="en-US" altLang="en-US" sz="1000" dirty="0" smtClean="0"/>
                      <a:t>74.7</a:t>
                    </a:r>
                    <a:endParaRPr lang="en-US" altLang="en-US" dirty="0"/>
                  </a:p>
                </c:rich>
              </c:tx>
              <c:dLblPos val="b"/>
              <c:showVal val="1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Sheet1!$B$3:$U$3</c:f>
              <c:numCache>
                <c:formatCode>###0.0</c:formatCode>
                <c:ptCount val="20"/>
                <c:pt idx="0">
                  <c:v>68.666666666666671</c:v>
                </c:pt>
                <c:pt idx="1">
                  <c:v>69.333333333333258</c:v>
                </c:pt>
                <c:pt idx="2">
                  <c:v>70.571428571428427</c:v>
                </c:pt>
                <c:pt idx="3">
                  <c:v>76</c:v>
                </c:pt>
                <c:pt idx="4">
                  <c:v>75.428571428571388</c:v>
                </c:pt>
                <c:pt idx="5">
                  <c:v>71.142857142856926</c:v>
                </c:pt>
                <c:pt idx="6">
                  <c:v>71.714285714285722</c:v>
                </c:pt>
                <c:pt idx="7">
                  <c:v>72</c:v>
                </c:pt>
                <c:pt idx="8">
                  <c:v>71.388888888888644</c:v>
                </c:pt>
                <c:pt idx="9">
                  <c:v>71.666666666666671</c:v>
                </c:pt>
                <c:pt idx="10">
                  <c:v>73.333333333333258</c:v>
                </c:pt>
                <c:pt idx="11">
                  <c:v>74.666666666666671</c:v>
                </c:pt>
                <c:pt idx="12">
                  <c:v>70.666666666666671</c:v>
                </c:pt>
                <c:pt idx="13">
                  <c:v>70.666666666666671</c:v>
                </c:pt>
                <c:pt idx="14">
                  <c:v>70.333333333333258</c:v>
                </c:pt>
                <c:pt idx="15">
                  <c:v>70.571428571428427</c:v>
                </c:pt>
                <c:pt idx="16">
                  <c:v>75</c:v>
                </c:pt>
                <c:pt idx="17">
                  <c:v>73.666666666666671</c:v>
                </c:pt>
                <c:pt idx="18">
                  <c:v>73.714285714285722</c:v>
                </c:pt>
                <c:pt idx="19">
                  <c:v>72.285714285714292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6-4008-4762-BAA9-E3394406B6FC}"/>
            </c:ext>
          </c:extLst>
        </c:ser>
        <c:ser>
          <c:idx val="1"/>
          <c:order val="2"/>
          <c:tx>
            <c:strRef>
              <c:f>Sheet1!$A$4</c:f>
              <c:strCache>
                <c:ptCount val="1"/>
                <c:pt idx="0">
                  <c:v>산업연구원</c:v>
                </c:pt>
              </c:strCache>
            </c:strRef>
          </c:tx>
          <c:spPr>
            <a:ln w="28575">
              <a:solidFill>
                <a:srgbClr val="B00000"/>
              </a:solidFill>
            </a:ln>
          </c:spPr>
          <c:marker>
            <c:symbol val="square"/>
            <c:size val="5"/>
            <c:spPr>
              <a:solidFill>
                <a:srgbClr val="B00000"/>
              </a:solidFill>
              <a:ln w="25400"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 i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rgbClr val="B00000"/>
                        </a:gs>
                        <a:gs pos="100000">
                          <a:srgbClr val="B00000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82.560975609756099</c:v>
                </c:pt>
                <c:pt idx="1">
                  <c:v>84.146341463414558</c:v>
                </c:pt>
                <c:pt idx="2">
                  <c:v>86.707317073170728</c:v>
                </c:pt>
                <c:pt idx="3">
                  <c:v>86.707317073170728</c:v>
                </c:pt>
                <c:pt idx="4">
                  <c:v>85</c:v>
                </c:pt>
                <c:pt idx="5">
                  <c:v>85.365853658536579</c:v>
                </c:pt>
                <c:pt idx="6">
                  <c:v>84.512195121951208</c:v>
                </c:pt>
                <c:pt idx="7">
                  <c:v>84.878048780487575</c:v>
                </c:pt>
                <c:pt idx="8">
                  <c:v>83.902439024390247</c:v>
                </c:pt>
                <c:pt idx="9">
                  <c:v>84.024390243902445</c:v>
                </c:pt>
                <c:pt idx="10">
                  <c:v>85.365853658536579</c:v>
                </c:pt>
                <c:pt idx="11">
                  <c:v>85.731707317073159</c:v>
                </c:pt>
                <c:pt idx="12">
                  <c:v>83.658536585365852</c:v>
                </c:pt>
                <c:pt idx="13">
                  <c:v>82.317073170731689</c:v>
                </c:pt>
                <c:pt idx="14">
                  <c:v>83.780487804878049</c:v>
                </c:pt>
                <c:pt idx="15">
                  <c:v>83.902439024390247</c:v>
                </c:pt>
                <c:pt idx="16">
                  <c:v>86.951219512195124</c:v>
                </c:pt>
                <c:pt idx="17">
                  <c:v>84.634146341463378</c:v>
                </c:pt>
                <c:pt idx="18">
                  <c:v>82.804878048780267</c:v>
                </c:pt>
                <c:pt idx="19">
                  <c:v>82.682926829268283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dLbls/>
        <c:marker val="1"/>
        <c:axId val="868316288"/>
        <c:axId val="868317824"/>
      </c:lineChart>
      <c:catAx>
        <c:axId val="868316288"/>
        <c:scaling>
          <c:orientation val="minMax"/>
        </c:scaling>
        <c:delete val="1"/>
        <c:axPos val="b"/>
        <c:numFmt formatCode="General" sourceLinked="0"/>
        <c:tickLblPos val="none"/>
        <c:crossAx val="868317824"/>
        <c:crosses val="autoZero"/>
        <c:auto val="1"/>
        <c:lblAlgn val="ctr"/>
        <c:lblOffset val="100"/>
      </c:catAx>
      <c:valAx>
        <c:axId val="868317824"/>
        <c:scaling>
          <c:orientation val="minMax"/>
          <c:max val="98"/>
          <c:min val="63"/>
        </c:scaling>
        <c:axPos val="l"/>
        <c:numFmt formatCode="###0.0" sourceLinked="1"/>
        <c:majorTickMark val="none"/>
        <c:tickLblPos val="none"/>
        <c:spPr>
          <a:ln>
            <a:noFill/>
          </a:ln>
        </c:spPr>
        <c:crossAx val="868316288"/>
        <c:crosses val="autoZero"/>
        <c:crossBetween val="between"/>
        <c:majorUnit val="0.1"/>
      </c:valAx>
    </c:plotArea>
    <c:legend>
      <c:legendPos val="r"/>
      <c:legendEntry>
        <c:idx val="0"/>
        <c:txPr>
          <a:bodyPr/>
          <a:lstStyle/>
          <a:p>
            <a:pPr>
              <a:defRPr sz="10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0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000" b="0" i="0" u="none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47015406103625368"/>
          <c:y val="4.6533868609193556E-3"/>
          <c:w val="0.52189325262222863"/>
          <c:h val="9.5766381766381761E-2"/>
        </c:manualLayout>
      </c:layout>
      <c:overlay val="1"/>
      <c:txPr>
        <a:bodyPr/>
        <a:lstStyle/>
        <a:p>
          <a:pPr>
            <a:defRPr sz="10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1"/>
          <c:order val="0"/>
          <c:tx>
            <c:strRef>
              <c:f>Sheet1!$A$4</c:f>
              <c:strCache>
                <c:ptCount val="1"/>
                <c:pt idx="0">
                  <c:v>정부고객</c:v>
                </c:pt>
              </c:strCache>
            </c:strRef>
          </c:tx>
          <c:spPr>
            <a:ln w="28575">
              <a:solidFill>
                <a:srgbClr val="BFBFBF"/>
              </a:solidFill>
            </a:ln>
          </c:spPr>
          <c:marker>
            <c:symbol val="square"/>
            <c:size val="5"/>
            <c:spPr>
              <a:solidFill>
                <a:srgbClr val="BFBFBF"/>
              </a:solidFill>
              <a:ln w="25400">
                <a:solidFill>
                  <a:srgbClr val="BFBFBF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 i="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79.019607843137265</c:v>
                </c:pt>
                <c:pt idx="1">
                  <c:v>80.784313725490193</c:v>
                </c:pt>
                <c:pt idx="2">
                  <c:v>84.313725490196077</c:v>
                </c:pt>
                <c:pt idx="3">
                  <c:v>83.333333333333258</c:v>
                </c:pt>
                <c:pt idx="4">
                  <c:v>81.568627450980387</c:v>
                </c:pt>
                <c:pt idx="5">
                  <c:v>81.960784313725227</c:v>
                </c:pt>
                <c:pt idx="6">
                  <c:v>80.588235294117666</c:v>
                </c:pt>
                <c:pt idx="7">
                  <c:v>82.156862745098039</c:v>
                </c:pt>
                <c:pt idx="8">
                  <c:v>80.196078431372555</c:v>
                </c:pt>
                <c:pt idx="9">
                  <c:v>80</c:v>
                </c:pt>
                <c:pt idx="10">
                  <c:v>81.960784313725227</c:v>
                </c:pt>
                <c:pt idx="11">
                  <c:v>82.352941176470054</c:v>
                </c:pt>
                <c:pt idx="12">
                  <c:v>79.019607843137265</c:v>
                </c:pt>
                <c:pt idx="13">
                  <c:v>78.431372549019613</c:v>
                </c:pt>
                <c:pt idx="14">
                  <c:v>80.392156862745082</c:v>
                </c:pt>
                <c:pt idx="15">
                  <c:v>80.392156862745082</c:v>
                </c:pt>
                <c:pt idx="16">
                  <c:v>83.137254901961043</c:v>
                </c:pt>
                <c:pt idx="17">
                  <c:v>80</c:v>
                </c:pt>
                <c:pt idx="18">
                  <c:v>78.235294117647072</c:v>
                </c:pt>
                <c:pt idx="19">
                  <c:v>78.235294117647072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ser>
          <c:idx val="0"/>
          <c:order val="1"/>
          <c:tx>
            <c:strRef>
              <c:f>Sheet1!$A$5</c:f>
              <c:strCache>
                <c:ptCount val="1"/>
                <c:pt idx="0">
                  <c:v>산·학·연 고객</c:v>
                </c:pt>
              </c:strCache>
            </c:strRef>
          </c:tx>
          <c:spPr>
            <a:ln w="28575">
              <a:solidFill>
                <a:srgbClr val="7F7F7F"/>
              </a:solidFill>
            </a:ln>
          </c:spPr>
          <c:marker>
            <c:symbol val="circle"/>
            <c:size val="6"/>
            <c:spPr>
              <a:solidFill>
                <a:srgbClr val="7F7F7F"/>
              </a:solidFill>
              <a:ln w="25400">
                <a:solidFill>
                  <a:srgbClr val="7F7F7F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ko-KR" altLang="en-US" sz="1000" b="1" i="0" u="none" strike="noStrike" kern="1200" baseline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7F7F7F"/>
                    </a:solidFill>
                    <a:latin typeface="+mn-ea"/>
                    <a:ea typeface="+mn-ea"/>
                    <a:cs typeface="+mn-cs"/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Sheet1!$B$5:$U$5</c:f>
              <c:numCache>
                <c:formatCode>#,##0.0</c:formatCode>
                <c:ptCount val="20"/>
                <c:pt idx="0">
                  <c:v>88.387096774193552</c:v>
                </c:pt>
                <c:pt idx="1">
                  <c:v>89.677419354838648</c:v>
                </c:pt>
                <c:pt idx="2">
                  <c:v>90.645161290322577</c:v>
                </c:pt>
                <c:pt idx="3">
                  <c:v>92.258064516128741</c:v>
                </c:pt>
                <c:pt idx="4">
                  <c:v>90.645161290322577</c:v>
                </c:pt>
                <c:pt idx="5">
                  <c:v>90.967741935483858</c:v>
                </c:pt>
                <c:pt idx="6">
                  <c:v>90.967741935483858</c:v>
                </c:pt>
                <c:pt idx="7">
                  <c:v>89.354838709677409</c:v>
                </c:pt>
                <c:pt idx="8">
                  <c:v>90</c:v>
                </c:pt>
                <c:pt idx="9">
                  <c:v>90.645161290322577</c:v>
                </c:pt>
                <c:pt idx="10">
                  <c:v>90.967741935483858</c:v>
                </c:pt>
                <c:pt idx="11">
                  <c:v>91.290322580645167</c:v>
                </c:pt>
                <c:pt idx="12">
                  <c:v>91.290322580645167</c:v>
                </c:pt>
                <c:pt idx="13">
                  <c:v>88.709677419354819</c:v>
                </c:pt>
                <c:pt idx="14">
                  <c:v>89.354838709677409</c:v>
                </c:pt>
                <c:pt idx="15">
                  <c:v>89.677419354838648</c:v>
                </c:pt>
                <c:pt idx="16">
                  <c:v>93.225806451612883</c:v>
                </c:pt>
                <c:pt idx="17">
                  <c:v>92.258064516128741</c:v>
                </c:pt>
                <c:pt idx="18">
                  <c:v>90.322580645161281</c:v>
                </c:pt>
                <c:pt idx="19">
                  <c:v>90</c:v>
                </c:pt>
              </c:numCache>
            </c:numRef>
          </c:val>
        </c:ser>
        <c:dLbls/>
        <c:marker val="1"/>
        <c:axId val="340626816"/>
        <c:axId val="340632704"/>
      </c:lineChart>
      <c:catAx>
        <c:axId val="340626816"/>
        <c:scaling>
          <c:orientation val="minMax"/>
        </c:scaling>
        <c:delete val="1"/>
        <c:axPos val="b"/>
        <c:numFmt formatCode="General" sourceLinked="0"/>
        <c:tickLblPos val="none"/>
        <c:crossAx val="340632704"/>
        <c:crosses val="autoZero"/>
        <c:auto val="1"/>
        <c:lblAlgn val="ctr"/>
        <c:lblOffset val="100"/>
      </c:catAx>
      <c:valAx>
        <c:axId val="340632704"/>
        <c:scaling>
          <c:orientation val="minMax"/>
          <c:max val="96"/>
          <c:min val="7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340626816"/>
        <c:crosses val="autoZero"/>
        <c:crossBetween val="between"/>
        <c:majorUnit val="0.1"/>
      </c:valAx>
    </c:plotArea>
    <c:legend>
      <c:legendPos val="r"/>
      <c:legendEntry>
        <c:idx val="0"/>
        <c:txPr>
          <a:bodyPr/>
          <a:lstStyle/>
          <a:p>
            <a:pPr>
              <a:defRPr sz="1000" b="0" i="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76656969481468495"/>
          <c:y val="4.6533868609193556E-3"/>
          <c:w val="0.23343030518531674"/>
          <c:h val="0.10500071225071229"/>
        </c:manualLayout>
      </c:layout>
      <c:overlay val="1"/>
      <c:txPr>
        <a:bodyPr/>
        <a:lstStyle/>
        <a:p>
          <a:pPr>
            <a:defRPr sz="10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3140439521025254"/>
          <c:y val="9.9042190413396569E-2"/>
          <c:w val="0.8412630628400859"/>
          <c:h val="0.6670122352279535"/>
        </c:manualLayout>
      </c:layout>
      <c:lineChart>
        <c:grouping val="standard"/>
        <c:ser>
          <c:idx val="0"/>
          <c:order val="0"/>
          <c:tx>
            <c:strRef>
              <c:f>Sheet1!$B$1</c:f>
              <c:strCache>
                <c:ptCount val="1"/>
                <c:pt idx="0">
                  <c:v>2014년 
KCSI-ST 점수</c:v>
                </c:pt>
              </c:strCache>
            </c:strRef>
          </c:tx>
          <c:spPr>
            <a:ln>
              <a:solidFill>
                <a:schemeClr val="tx1">
                  <a:lumMod val="50000"/>
                  <a:lumOff val="50000"/>
                </a:schemeClr>
              </a:solidFill>
            </a:ln>
          </c:spPr>
          <c:marker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dLbl>
              <c:idx val="1"/>
              <c:dLblPos val="t"/>
              <c:showVal val="1"/>
            </c:dLbl>
            <c:dLbl>
              <c:idx val="2"/>
              <c:dLblPos val="t"/>
              <c:showVal val="1"/>
            </c:dLbl>
            <c:dLbl>
              <c:idx val="3"/>
              <c:dLblPos val="t"/>
              <c:showVal val="1"/>
            </c:dLbl>
            <c:dLbl>
              <c:idx val="5"/>
              <c:dLblPos val="t"/>
              <c:showVal val="1"/>
            </c:dLbl>
            <c:dLbl>
              <c:idx val="7"/>
              <c:dLblPos val="t"/>
              <c:showVal val="1"/>
            </c:dLbl>
            <c:dLbl>
              <c:idx val="8"/>
              <c:dLblPos val="t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</a:defRPr>
                </a:pPr>
                <a:endParaRPr lang="ko-KR"/>
              </a:p>
            </c:txPr>
            <c:dLblPos val="b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Sheet1!$B$2:$B$12</c:f>
              <c:numCache>
                <c:formatCode>####.0</c:formatCode>
                <c:ptCount val="11"/>
                <c:pt idx="0">
                  <c:v>70.238095142857148</c:v>
                </c:pt>
                <c:pt idx="1">
                  <c:v>100</c:v>
                </c:pt>
                <c:pt idx="2">
                  <c:v>84.444444333333337</c:v>
                </c:pt>
                <c:pt idx="3">
                  <c:v>86.944444500000159</c:v>
                </c:pt>
                <c:pt idx="5">
                  <c:v>89.848484727272734</c:v>
                </c:pt>
                <c:pt idx="6">
                  <c:v>90.277777499999857</c:v>
                </c:pt>
                <c:pt idx="7">
                  <c:v>87.08333325000001</c:v>
                </c:pt>
                <c:pt idx="8">
                  <c:v>38.333333000000003</c:v>
                </c:pt>
                <c:pt idx="9">
                  <c:v>72.698412571428307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2015년 
KCSI-EHS 점수</c:v>
                </c:pt>
              </c:strCache>
            </c:strRef>
          </c:tx>
          <c:spPr>
            <a:ln>
              <a:solidFill>
                <a:srgbClr val="B00000"/>
              </a:solidFill>
            </a:ln>
          </c:spPr>
          <c:marker>
            <c:spPr>
              <a:solidFill>
                <a:srgbClr val="B00000"/>
              </a:solidFill>
              <a:ln>
                <a:solidFill>
                  <a:srgbClr val="B00000"/>
                </a:solidFill>
              </a:ln>
            </c:spPr>
          </c:marker>
          <c:dLbls>
            <c:dLbl>
              <c:idx val="1"/>
              <c:layout>
                <c:manualLayout>
                  <c:x val="-2.1336949706322442E-2"/>
                  <c:y val="0.18492146732235848"/>
                </c:manualLayout>
              </c:layout>
              <c:dLblPos val="r"/>
              <c:showVal val="1"/>
            </c:dLbl>
            <c:dLbl>
              <c:idx val="2"/>
              <c:layout>
                <c:manualLayout>
                  <c:x val="-2.1336949706322442E-2"/>
                  <c:y val="0.17465945470735494"/>
                </c:manualLayout>
              </c:layout>
              <c:dLblPos val="r"/>
              <c:showVal val="1"/>
            </c:dLbl>
            <c:dLbl>
              <c:idx val="3"/>
              <c:dLblPos val="b"/>
              <c:showVal val="1"/>
            </c:dLbl>
            <c:dLbl>
              <c:idx val="5"/>
              <c:layout>
                <c:manualLayout>
                  <c:x val="-2.1336949706322442E-2"/>
                  <c:y val="0.18492146732235848"/>
                </c:manualLayout>
              </c:layout>
              <c:dLblPos val="r"/>
              <c:showVal val="1"/>
            </c:dLbl>
            <c:dLbl>
              <c:idx val="7"/>
              <c:dLblPos val="b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C00000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Sheet1!$C$2:$C$12</c:f>
              <c:numCache>
                <c:formatCode>####.0</c:formatCode>
                <c:ptCount val="11"/>
                <c:pt idx="0">
                  <c:v>82.973611111111111</c:v>
                </c:pt>
                <c:pt idx="1">
                  <c:v>75.522500000000008</c:v>
                </c:pt>
                <c:pt idx="2">
                  <c:v>82.760227272727292</c:v>
                </c:pt>
                <c:pt idx="3">
                  <c:v>85.337500000000006</c:v>
                </c:pt>
                <c:pt idx="5">
                  <c:v>84.251250000000027</c:v>
                </c:pt>
                <c:pt idx="6">
                  <c:v>93.496428571428581</c:v>
                </c:pt>
                <c:pt idx="7">
                  <c:v>82.558928571428353</c:v>
                </c:pt>
                <c:pt idx="8">
                  <c:v>76.374999999999986</c:v>
                </c:pt>
                <c:pt idx="9">
                  <c:v>75.152083333333096</c:v>
                </c:pt>
                <c:pt idx="10">
                  <c:v>95.887500000000003</c:v>
                </c:pt>
              </c:numCache>
            </c:numRef>
          </c:val>
        </c:ser>
        <c:dLbls/>
        <c:marker val="1"/>
        <c:axId val="398313344"/>
        <c:axId val="398314880"/>
      </c:lineChart>
      <c:catAx>
        <c:axId val="398313344"/>
        <c:scaling>
          <c:orientation val="minMax"/>
        </c:scaling>
        <c:axPos val="b"/>
        <c:numFmt formatCode="General" sourceLinked="1"/>
        <c:tickLblPos val="nextTo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defRPr>
            </a:pPr>
            <a:endParaRPr lang="ko-KR"/>
          </a:p>
        </c:txPr>
        <c:crossAx val="398314880"/>
        <c:crosses val="autoZero"/>
        <c:auto val="1"/>
        <c:lblAlgn val="ctr"/>
        <c:lblOffset val="100"/>
      </c:catAx>
      <c:valAx>
        <c:axId val="398314880"/>
        <c:scaling>
          <c:orientation val="minMax"/>
          <c:max val="110"/>
          <c:min val="30"/>
        </c:scaling>
        <c:delete val="1"/>
        <c:axPos val="l"/>
        <c:numFmt formatCode="####.0" sourceLinked="1"/>
        <c:majorTickMark val="cross"/>
        <c:tickLblPos val="none"/>
        <c:crossAx val="398313344"/>
        <c:crosses val="autoZero"/>
        <c:crossBetween val="between"/>
      </c:valAx>
    </c:plotArea>
    <c:legend>
      <c:legendPos val="l"/>
      <c:legendEntry>
        <c:idx val="1"/>
        <c:txPr>
          <a:bodyPr/>
          <a:lstStyle/>
          <a:p>
            <a:pPr>
              <a:defRPr sz="800" b="1" u="sng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7.672843641443051E-3"/>
          <c:y val="0.14787842695195355"/>
          <c:w val="0.10038637097554567"/>
          <c:h val="0.64121629765120425"/>
        </c:manualLayout>
      </c:layout>
      <c:txPr>
        <a:bodyPr/>
        <a:lstStyle/>
        <a:p>
          <a:pPr>
            <a:defRPr sz="800" b="1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40</c:v>
                </c:pt>
                <c:pt idx="1">
                  <c:v>10</c:v>
                </c:pt>
                <c:pt idx="2">
                  <c:v>4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8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10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(12.2%)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0.12195121951219511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27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(32.9%)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0.3292682926829274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45</a:t>
                    </a:r>
                    <a:r>
                      <a:rPr lang="ko-KR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명</a:t>
                    </a: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(54.9%)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0.54878048780487865</c:v>
                </c:pt>
              </c:numCache>
            </c:numRef>
          </c:val>
        </c:ser>
        <c:dLbls/>
        <c:gapWidth val="90"/>
        <c:overlap val="100"/>
        <c:axId val="399570048"/>
        <c:axId val="399571584"/>
      </c:barChart>
      <c:catAx>
        <c:axId val="399570048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399571584"/>
        <c:crosses val="autoZero"/>
        <c:auto val="1"/>
        <c:lblAlgn val="ctr"/>
        <c:lblOffset val="100"/>
      </c:catAx>
      <c:valAx>
        <c:axId val="399571584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399570048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62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bg1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8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과정</c:v>
                </c:pt>
                <c:pt idx="1">
                  <c:v>결과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14</c:v>
                </c:pt>
                <c:pt idx="1">
                  <c:v>11</c:v>
                </c:pt>
                <c:pt idx="2">
                  <c:v>2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14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10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(12.2%)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0.12195121951219511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27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(32.9%)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0.32926829268292751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45</a:t>
                    </a:r>
                    <a:r>
                      <a:rPr lang="ko-KR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명</a:t>
                    </a: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(54.9%)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0.54878048780487865</c:v>
                </c:pt>
              </c:numCache>
            </c:numRef>
          </c:val>
        </c:ser>
        <c:dLbls/>
        <c:gapWidth val="90"/>
        <c:overlap val="100"/>
        <c:axId val="401947264"/>
        <c:axId val="401953152"/>
      </c:barChart>
      <c:catAx>
        <c:axId val="401947264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01953152"/>
        <c:crosses val="autoZero"/>
        <c:auto val="1"/>
        <c:lblAlgn val="ctr"/>
        <c:lblOffset val="100"/>
      </c:catAx>
      <c:valAx>
        <c:axId val="401953152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01947264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73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rgbClr val="B0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8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</c:v>
                </c:pt>
                <c:pt idx="1">
                  <c:v>3</c:v>
                </c:pt>
                <c:pt idx="2">
                  <c:v>1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14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10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(12.2%)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0.12195121951219511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27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(32.9%)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0.32926829268292751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45</a:t>
                    </a:r>
                    <a:r>
                      <a:rPr lang="ko-KR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명</a:t>
                    </a: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(54.9%)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0.54878048780487865</c:v>
                </c:pt>
              </c:numCache>
            </c:numRef>
          </c:val>
        </c:ser>
        <c:dLbls/>
        <c:gapWidth val="90"/>
        <c:overlap val="100"/>
        <c:axId val="436751360"/>
        <c:axId val="436765440"/>
      </c:barChart>
      <c:catAx>
        <c:axId val="436751360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36765440"/>
        <c:crosses val="autoZero"/>
        <c:auto val="1"/>
        <c:lblAlgn val="ctr"/>
        <c:lblOffset val="100"/>
      </c:catAx>
      <c:valAx>
        <c:axId val="436765440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36751360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73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9D9D9"/>
            </a:solidFill>
            <a:effectLst/>
          </c:spPr>
          <c:dPt>
            <c:idx val="0"/>
            <c:spPr>
              <a:solidFill>
                <a:srgbClr val="B00000"/>
              </a:solidFill>
              <a:effectLst/>
            </c:spPr>
          </c:dPt>
          <c:dPt>
            <c:idx val="3"/>
            <c:spPr>
              <a:solidFill>
                <a:srgbClr val="BFBFBF"/>
              </a:solidFill>
              <a:effectLst/>
            </c:spPr>
          </c:dPt>
          <c:dPt>
            <c:idx val="4"/>
            <c:spPr>
              <a:solidFill>
                <a:srgbClr val="BFBFBF"/>
              </a:solidFill>
              <a:effectLst/>
            </c:spPr>
          </c:dPt>
          <c:dPt>
            <c:idx val="5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6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7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10"/>
            <c:spPr>
              <a:solidFill>
                <a:srgbClr val="BFBFBF"/>
              </a:solidFill>
              <a:effectLst/>
            </c:spPr>
          </c:dPt>
          <c:dPt>
            <c:idx val="11"/>
            <c:spPr>
              <a:solidFill>
                <a:srgbClr val="BFBFBF"/>
              </a:solidFill>
              <a:effectLst/>
            </c:spPr>
          </c:dPt>
          <c:dPt>
            <c:idx val="12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13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16"/>
            <c:spPr>
              <a:solidFill>
                <a:srgbClr val="BFBFBF"/>
              </a:solidFill>
              <a:effectLst/>
            </c:spPr>
          </c:dPt>
          <c:dPt>
            <c:idx val="17"/>
            <c:spPr>
              <a:solidFill>
                <a:srgbClr val="BFBFBF"/>
              </a:solidFill>
              <a:effectLst/>
            </c:spPr>
          </c:dPt>
          <c:dPt>
            <c:idx val="18"/>
            <c:spPr>
              <a:solidFill>
                <a:schemeClr val="bg1">
                  <a:lumMod val="85000"/>
                </a:schemeClr>
              </a:solidFill>
              <a:effectLst/>
            </c:spPr>
          </c:dPt>
          <c:cat>
            <c:strRef>
              <c:f>Sheet1!$A$2:$A$22</c:f>
              <c:strCache>
                <c:ptCount val="21"/>
                <c:pt idx="0">
                  <c:v>전체</c:v>
                </c:pt>
                <c:pt idx="3">
                  <c:v>정부</c:v>
                </c:pt>
                <c:pt idx="4">
                  <c:v>산학연</c:v>
                </c:pt>
                <c:pt idx="5">
                  <c:v>대학/교육기관</c:v>
                </c:pt>
                <c:pt idx="6">
                  <c:v>공기업등공공기관</c:v>
                </c:pt>
                <c:pt idx="7">
                  <c:v>연구기관</c:v>
                </c:pt>
                <c:pt idx="8">
                  <c:v>민간기업</c:v>
                </c:pt>
                <c:pt idx="9">
                  <c:v>NGO등비영리기관</c:v>
                </c:pt>
                <c:pt idx="10">
                  <c:v>남성</c:v>
                </c:pt>
                <c:pt idx="11">
                  <c:v>여성</c:v>
                </c:pt>
                <c:pt idx="12">
                  <c:v>20대</c:v>
                </c:pt>
                <c:pt idx="13">
                  <c:v>40대</c:v>
                </c:pt>
                <c:pt idx="14">
                  <c:v>50대</c:v>
                </c:pt>
                <c:pt idx="15">
                  <c:v>60세이상</c:v>
                </c:pt>
                <c:pt idx="16">
                  <c:v>기존</c:v>
                </c:pt>
                <c:pt idx="17">
                  <c:v>신규</c:v>
                </c:pt>
                <c:pt idx="18">
                  <c:v>서울/인천/경기</c:v>
                </c:pt>
                <c:pt idx="19">
                  <c:v>대전/충청/세종</c:v>
                </c:pt>
                <c:pt idx="20">
                  <c:v>강원/제주</c:v>
                </c:pt>
              </c:strCache>
            </c:strRef>
          </c:cat>
          <c:val>
            <c:numRef>
              <c:f>Sheet1!$B$2:$B$22</c:f>
              <c:numCache>
                <c:formatCode>#,##0.0</c:formatCode>
                <c:ptCount val="21"/>
                <c:pt idx="0" formatCode="0.0_ ">
                  <c:v>87.026190476190479</c:v>
                </c:pt>
                <c:pt idx="1">
                  <c:v>87</c:v>
                </c:pt>
                <c:pt idx="4">
                  <c:v>87.026190476190479</c:v>
                </c:pt>
                <c:pt idx="5">
                  <c:v>74.2</c:v>
                </c:pt>
                <c:pt idx="6">
                  <c:v>97.337500000000006</c:v>
                </c:pt>
                <c:pt idx="7">
                  <c:v>94.495000000000005</c:v>
                </c:pt>
                <c:pt idx="8">
                  <c:v>88.753124999999997</c:v>
                </c:pt>
                <c:pt idx="9">
                  <c:v>95.329166666666652</c:v>
                </c:pt>
                <c:pt idx="10">
                  <c:v>89.939473684210697</c:v>
                </c:pt>
                <c:pt idx="11">
                  <c:v>59.349999999999994</c:v>
                </c:pt>
                <c:pt idx="12">
                  <c:v>98</c:v>
                </c:pt>
                <c:pt idx="13">
                  <c:v>86.2596153846155</c:v>
                </c:pt>
                <c:pt idx="14">
                  <c:v>85.114583333333329</c:v>
                </c:pt>
                <c:pt idx="15">
                  <c:v>97.487499999999997</c:v>
                </c:pt>
                <c:pt idx="16">
                  <c:v>96.348214285714405</c:v>
                </c:pt>
                <c:pt idx="17">
                  <c:v>82.365178571428387</c:v>
                </c:pt>
                <c:pt idx="18">
                  <c:v>85.783593750000023</c:v>
                </c:pt>
                <c:pt idx="19">
                  <c:v>93.753124999999997</c:v>
                </c:pt>
                <c:pt idx="20">
                  <c:v>80</c:v>
                </c:pt>
              </c:numCache>
            </c:numRef>
          </c:val>
        </c:ser>
        <c:dLbls/>
        <c:gapWidth val="50"/>
        <c:axId val="439844224"/>
        <c:axId val="439854208"/>
      </c:barChart>
      <c:catAx>
        <c:axId val="439844224"/>
        <c:scaling>
          <c:orientation val="maxMin"/>
        </c:scaling>
        <c:delete val="1"/>
        <c:axPos val="l"/>
        <c:numFmt formatCode="General" sourceLinked="0"/>
        <c:tickLblPos val="none"/>
        <c:crossAx val="439854208"/>
        <c:crosses val="autoZero"/>
        <c:auto val="1"/>
        <c:lblAlgn val="ctr"/>
        <c:lblOffset val="100"/>
      </c:catAx>
      <c:valAx>
        <c:axId val="439854208"/>
        <c:scaling>
          <c:orientation val="minMax"/>
          <c:max val="100"/>
          <c:min val="10"/>
        </c:scaling>
        <c:delete val="1"/>
        <c:axPos val="t"/>
        <c:numFmt formatCode="0.0_ " sourceLinked="1"/>
        <c:majorTickMark val="none"/>
        <c:tickLblPos val="none"/>
        <c:crossAx val="439844224"/>
        <c:crosses val="autoZero"/>
        <c:crossBetween val="between"/>
      </c:valAx>
      <c:spPr>
        <a:ln>
          <a:noFill/>
        </a:ln>
      </c:spPr>
    </c:plotArea>
    <c:plotVisOnly val="1"/>
    <c:dispBlanksAs val="gap"/>
  </c:chart>
  <c:spPr>
    <a:ln>
      <a:noFill/>
    </a:ln>
  </c:spPr>
  <c:txPr>
    <a:bodyPr/>
    <a:lstStyle/>
    <a:p>
      <a:pPr>
        <a:defRPr sz="1800"/>
      </a:pPr>
      <a:endParaRPr lang="ko-KR"/>
    </a:p>
  </c:txPr>
  <c:externalData r:id="rId1"/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위탁/공동연구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Sheet1!$B$5:$M$5</c:f>
              <c:numCache>
                <c:formatCode>General</c:formatCode>
                <c:ptCount val="12"/>
                <c:pt idx="0" formatCode="#,##0.0">
                  <c:v>87</c:v>
                </c:pt>
                <c:pt idx="1">
                  <c:v>88.5</c:v>
                </c:pt>
                <c:pt idx="2" formatCode="#,##0.0">
                  <c:v>88.1</c:v>
                </c:pt>
                <c:pt idx="3" formatCode="#,##0.0">
                  <c:v>88.8</c:v>
                </c:pt>
                <c:pt idx="4" formatCode="#,##0.0">
                  <c:v>88.6</c:v>
                </c:pt>
                <c:pt idx="5" formatCode="#,##0.0">
                  <c:v>85.5</c:v>
                </c:pt>
                <c:pt idx="6" formatCode="#,##0.0">
                  <c:v>85.2</c:v>
                </c:pt>
                <c:pt idx="7" formatCode="#,##0.0">
                  <c:v>83.8</c:v>
                </c:pt>
                <c:pt idx="8" formatCode="#,##0.0">
                  <c:v>85.2</c:v>
                </c:pt>
                <c:pt idx="9" formatCode="#,##0.0">
                  <c:v>88.1</c:v>
                </c:pt>
                <c:pt idx="10" formatCode="#,##0.0">
                  <c:v>86.4</c:v>
                </c:pt>
                <c:pt idx="11" formatCode="#,##0.0">
                  <c:v>89.8</c:v>
                </c:pt>
              </c:numCache>
            </c:numRef>
          </c:val>
        </c:ser>
        <c:dLbls/>
        <c:overlap val="-20"/>
        <c:axId val="440429952"/>
        <c:axId val="440865920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위탁/공동연구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0.0_ </c:formatCode>
                <c:ptCount val="12"/>
                <c:pt idx="0">
                  <c:v>88.5</c:v>
                </c:pt>
                <c:pt idx="1">
                  <c:v>89.1</c:v>
                </c:pt>
                <c:pt idx="2">
                  <c:v>88.8</c:v>
                </c:pt>
                <c:pt idx="3">
                  <c:v>89.1</c:v>
                </c:pt>
                <c:pt idx="4">
                  <c:v>89.5</c:v>
                </c:pt>
                <c:pt idx="5">
                  <c:v>87.8</c:v>
                </c:pt>
                <c:pt idx="6">
                  <c:v>88.2</c:v>
                </c:pt>
                <c:pt idx="7">
                  <c:v>87</c:v>
                </c:pt>
                <c:pt idx="8">
                  <c:v>86.8</c:v>
                </c:pt>
                <c:pt idx="9">
                  <c:v>89</c:v>
                </c:pt>
                <c:pt idx="10">
                  <c:v>88.7</c:v>
                </c:pt>
                <c:pt idx="11">
                  <c:v>89.3</c:v>
                </c:pt>
              </c:numCache>
            </c:numRef>
          </c:val>
        </c:ser>
        <c:dLbls/>
        <c:marker val="1"/>
        <c:axId val="440429952"/>
        <c:axId val="440865920"/>
      </c:lineChart>
      <c:catAx>
        <c:axId val="440429952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40865920"/>
        <c:crosses val="autoZero"/>
        <c:auto val="1"/>
        <c:lblAlgn val="ctr"/>
        <c:lblOffset val="100"/>
      </c:catAx>
      <c:valAx>
        <c:axId val="440865920"/>
        <c:scaling>
          <c:orientation val="minMax"/>
          <c:max val="100"/>
          <c:min val="3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40429952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41760410731244302"/>
          <c:y val="1.0300970789309938E-4"/>
          <c:w val="0.58239589268755965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411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위탁/공동연구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solidFill>
                      <a:schemeClr val="tx1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Sheet1!$B$1:$I$1</c:f>
              <c:strCache>
                <c:ptCount val="8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</c:strCache>
            </c:strRef>
          </c:cat>
          <c:val>
            <c:numRef>
              <c:f>Sheet1!$B$5:$K$5</c:f>
              <c:numCache>
                <c:formatCode>#,##0.0</c:formatCode>
                <c:ptCount val="10"/>
                <c:pt idx="0">
                  <c:v>86.7</c:v>
                </c:pt>
                <c:pt idx="1">
                  <c:v>90</c:v>
                </c:pt>
                <c:pt idx="2">
                  <c:v>87.4</c:v>
                </c:pt>
                <c:pt idx="3">
                  <c:v>88.3</c:v>
                </c:pt>
                <c:pt idx="4">
                  <c:v>89.3</c:v>
                </c:pt>
                <c:pt idx="5">
                  <c:v>90</c:v>
                </c:pt>
                <c:pt idx="6">
                  <c:v>88.8</c:v>
                </c:pt>
                <c:pt idx="7">
                  <c:v>86.7</c:v>
                </c:pt>
                <c:pt idx="8">
                  <c:v>89.3</c:v>
                </c:pt>
                <c:pt idx="9">
                  <c:v>87.9</c:v>
                </c:pt>
              </c:numCache>
            </c:numRef>
          </c:val>
        </c:ser>
        <c:dLbls/>
        <c:overlap val="-20"/>
        <c:axId val="450319488"/>
        <c:axId val="450321024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위탁/공동연구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</c:strCache>
            </c:strRef>
          </c:cat>
          <c:val>
            <c:numRef>
              <c:f>Sheet1!$B$2:$K$2</c:f>
              <c:numCache>
                <c:formatCode>0.0_ </c:formatCode>
                <c:ptCount val="10"/>
                <c:pt idx="0">
                  <c:v>87.7</c:v>
                </c:pt>
                <c:pt idx="1">
                  <c:v>90.4</c:v>
                </c:pt>
                <c:pt idx="2">
                  <c:v>89</c:v>
                </c:pt>
                <c:pt idx="3">
                  <c:v>88.1</c:v>
                </c:pt>
                <c:pt idx="4">
                  <c:v>89.7</c:v>
                </c:pt>
                <c:pt idx="5">
                  <c:v>90.1</c:v>
                </c:pt>
                <c:pt idx="6">
                  <c:v>89</c:v>
                </c:pt>
                <c:pt idx="7">
                  <c:v>87.1</c:v>
                </c:pt>
                <c:pt idx="8">
                  <c:v>91.1</c:v>
                </c:pt>
                <c:pt idx="9">
                  <c:v>87.9</c:v>
                </c:pt>
              </c:numCache>
            </c:numRef>
          </c:val>
        </c:ser>
        <c:dLbls/>
        <c:marker val="1"/>
        <c:axId val="450319488"/>
        <c:axId val="450321024"/>
      </c:lineChart>
      <c:catAx>
        <c:axId val="450319488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50321024"/>
        <c:crosses val="autoZero"/>
        <c:auto val="1"/>
        <c:lblAlgn val="ctr"/>
        <c:lblOffset val="100"/>
      </c:catAx>
      <c:valAx>
        <c:axId val="450321024"/>
        <c:scaling>
          <c:orientation val="minMax"/>
          <c:max val="100"/>
          <c:min val="3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50319488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18091134751773205"/>
          <c:y val="3.0458757807852481E-3"/>
          <c:w val="0.81908871152456164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2"/>
          <c:order val="0"/>
          <c:tx>
            <c:strRef>
              <c:f>Sheet1!$A$2</c:f>
              <c:strCache>
                <c:ptCount val="1"/>
                <c:pt idx="0">
                  <c:v>조사대상 기관 내 최고점</c:v>
                </c:pt>
              </c:strCache>
            </c:strRef>
          </c:tx>
          <c:spPr>
            <a:ln w="19050">
              <a:noFill/>
              <a:headEnd type="none"/>
            </a:ln>
          </c:spPr>
          <c:marker>
            <c:symbol val="diamond"/>
            <c:size val="5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32"/>
              <c:tx>
                <c:rich>
                  <a:bodyPr/>
                  <a:lstStyle/>
                  <a:p>
                    <a:r>
                      <a:rPr lang="en-US" altLang="en-US" sz="1000" b="0" dirty="0" smtClean="0"/>
                      <a:t>8</a:t>
                    </a:r>
                    <a:r>
                      <a:rPr lang="en-US" altLang="en-US" sz="1000" dirty="0" smtClean="0"/>
                      <a:t>7.4 </a:t>
                    </a:r>
                    <a:endParaRPr lang="en-US" altLang="en-US" dirty="0"/>
                  </a:p>
                </c:rich>
              </c:tx>
              <c:dLblPos val="t"/>
              <c:showVal val="1"/>
            </c:dLbl>
            <c:numFmt formatCode="#,##0.0_);\(#,##0.0\)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Sheet1!$B$1:$T$1</c:f>
              <c:strCache>
                <c:ptCount val="19"/>
                <c:pt idx="0">
                  <c:v>연구과제에 대한 활동 체계적으로 운영</c:v>
                </c:pt>
                <c:pt idx="1">
                  <c:v>연구과제를 수행할 적절한 전문 인력과 관련 조직 갖춤</c:v>
                </c:pt>
                <c:pt idx="2">
                  <c:v>연구과제의 안내/문의/협의에 대한 담당자 접촉 용이</c:v>
                </c:pt>
                <c:pt idx="3">
                  <c:v>고객문의 및 협의사항에 대해 친절하게 응대</c:v>
                </c:pt>
                <c:pt idx="4">
                  <c:v>연구과제 수행에 있어 필요한 정보 제공·교류</c:v>
                </c:pt>
                <c:pt idx="5">
                  <c:v>고객의 의견 및 건의사항 반영 위해 노력</c:v>
                </c:pt>
                <c:pt idx="6">
                  <c:v>고객의 입장 이해</c:v>
                </c:pt>
                <c:pt idx="7">
                  <c:v>고객과 협력 위해 노력</c:v>
                </c:pt>
                <c:pt idx="8">
                  <c:v>연구과제의 추진 배경 및 목적 제시</c:v>
                </c:pt>
                <c:pt idx="9">
                  <c:v>연구과제 범위 및 내용 제시</c:v>
                </c:pt>
                <c:pt idx="10">
                  <c:v>고객의 연구역량 강화 도움</c:v>
                </c:pt>
                <c:pt idx="11">
                  <c:v>사회요구 및 정책수용에 적절하게 대응하는 연구결과물</c:v>
                </c:pt>
                <c:pt idx="12">
                  <c:v>연구 결과물의 활용도 제고 노력</c:v>
                </c:pt>
                <c:pt idx="13">
                  <c:v>연구과제 수행에 대한 적절한 피드백</c:v>
                </c:pt>
                <c:pt idx="14">
                  <c:v>고객관계 형성 및 유지 위해 노력</c:v>
                </c:pt>
                <c:pt idx="15">
                  <c:v>연구과제 수행에 대한 책임감 보유</c:v>
                </c:pt>
                <c:pt idx="16">
                  <c:v>기관 설립목적에 부합하는 사명감 보유</c:v>
                </c:pt>
                <c:pt idx="17">
                  <c:v>연구과제 수행을 통한 해당분야의 정책적/학문적 발전 선도</c:v>
                </c:pt>
                <c:pt idx="18">
                  <c:v>연구결과의 사회적 공유 및 성과 확산 위해 노력</c:v>
                </c:pt>
              </c:strCache>
            </c:strRef>
          </c:cat>
          <c:val>
            <c:numRef>
              <c:f>Sheet1!$B$2:$T$2</c:f>
              <c:numCache>
                <c:formatCode>#,##0.0</c:formatCode>
                <c:ptCount val="19"/>
                <c:pt idx="0" formatCode="###0.0">
                  <c:v>95</c:v>
                </c:pt>
                <c:pt idx="1">
                  <c:v>100</c:v>
                </c:pt>
                <c:pt idx="2">
                  <c:v>100</c:v>
                </c:pt>
                <c:pt idx="3">
                  <c:v>100</c:v>
                </c:pt>
                <c:pt idx="4" formatCode="###0.0">
                  <c:v>94.285714285714292</c:v>
                </c:pt>
                <c:pt idx="5" formatCode="###0.0">
                  <c:v>100</c:v>
                </c:pt>
                <c:pt idx="6" formatCode="###0.0">
                  <c:v>100</c:v>
                </c:pt>
                <c:pt idx="7">
                  <c:v>100</c:v>
                </c:pt>
                <c:pt idx="8">
                  <c:v>100</c:v>
                </c:pt>
                <c:pt idx="9" formatCode="###0.0">
                  <c:v>100</c:v>
                </c:pt>
                <c:pt idx="10">
                  <c:v>100</c:v>
                </c:pt>
                <c:pt idx="11" formatCode="###0.0">
                  <c:v>100</c:v>
                </c:pt>
                <c:pt idx="12">
                  <c:v>96.428571428571416</c:v>
                </c:pt>
                <c:pt idx="13" formatCode="###0.0">
                  <c:v>96.666666666666671</c:v>
                </c:pt>
                <c:pt idx="14" formatCode="###0.0">
                  <c:v>100</c:v>
                </c:pt>
                <c:pt idx="15">
                  <c:v>100</c:v>
                </c:pt>
                <c:pt idx="16" formatCode="###0.0">
                  <c:v>100</c:v>
                </c:pt>
                <c:pt idx="17">
                  <c:v>93.333333333333314</c:v>
                </c:pt>
                <c:pt idx="18" formatCode="###0.0">
                  <c:v>93.571428571428555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4008-4762-BAA9-E3394406B6FC}"/>
            </c:ext>
          </c:extLst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조사대상 기관 내 최하점</c:v>
                </c:pt>
              </c:strCache>
            </c:strRef>
          </c:tx>
          <c:spPr>
            <a:ln>
              <a:noFill/>
            </a:ln>
          </c:spPr>
          <c:marker>
            <c:symbol val="diamond"/>
            <c:size val="5"/>
            <c:spPr>
              <a:solidFill>
                <a:schemeClr val="tx1">
                  <a:lumMod val="65000"/>
                  <a:lumOff val="35000"/>
                </a:schemeClr>
              </a:solidFill>
              <a:ln w="25400">
                <a:solidFill>
                  <a:schemeClr val="tx1">
                    <a:lumMod val="65000"/>
                    <a:lumOff val="35000"/>
                  </a:schemeClr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Sheet1!$B$1:$T$1</c:f>
              <c:strCache>
                <c:ptCount val="19"/>
                <c:pt idx="0">
                  <c:v>연구과제에 대한 활동 체계적으로 운영</c:v>
                </c:pt>
                <c:pt idx="1">
                  <c:v>연구과제를 수행할 적절한 전문 인력과 관련 조직 갖춤</c:v>
                </c:pt>
                <c:pt idx="2">
                  <c:v>연구과제의 안내/문의/협의에 대한 담당자 접촉 용이</c:v>
                </c:pt>
                <c:pt idx="3">
                  <c:v>고객문의 및 협의사항에 대해 친절하게 응대</c:v>
                </c:pt>
                <c:pt idx="4">
                  <c:v>연구과제 수행에 있어 필요한 정보 제공·교류</c:v>
                </c:pt>
                <c:pt idx="5">
                  <c:v>고객의 의견 및 건의사항 반영 위해 노력</c:v>
                </c:pt>
                <c:pt idx="6">
                  <c:v>고객의 입장 이해</c:v>
                </c:pt>
                <c:pt idx="7">
                  <c:v>고객과 협력 위해 노력</c:v>
                </c:pt>
                <c:pt idx="8">
                  <c:v>연구과제의 추진 배경 및 목적 제시</c:v>
                </c:pt>
                <c:pt idx="9">
                  <c:v>연구과제 범위 및 내용 제시</c:v>
                </c:pt>
                <c:pt idx="10">
                  <c:v>고객의 연구역량 강화 도움</c:v>
                </c:pt>
                <c:pt idx="11">
                  <c:v>사회요구 및 정책수용에 적절하게 대응하는 연구결과물</c:v>
                </c:pt>
                <c:pt idx="12">
                  <c:v>연구 결과물의 활용도 제고 노력</c:v>
                </c:pt>
                <c:pt idx="13">
                  <c:v>연구과제 수행에 대한 적절한 피드백</c:v>
                </c:pt>
                <c:pt idx="14">
                  <c:v>고객관계 형성 및 유지 위해 노력</c:v>
                </c:pt>
                <c:pt idx="15">
                  <c:v>연구과제 수행에 대한 책임감 보유</c:v>
                </c:pt>
                <c:pt idx="16">
                  <c:v>기관 설립목적에 부합하는 사명감 보유</c:v>
                </c:pt>
                <c:pt idx="17">
                  <c:v>연구과제 수행을 통한 해당분야의 정책적/학문적 발전 선도</c:v>
                </c:pt>
                <c:pt idx="18">
                  <c:v>연구결과의 사회적 공유 및 성과 확산 위해 노력</c:v>
                </c:pt>
              </c:strCache>
            </c:strRef>
          </c:cat>
          <c:val>
            <c:numRef>
              <c:f>Sheet1!$B$3:$T$3</c:f>
              <c:numCache>
                <c:formatCode>###0.0</c:formatCode>
                <c:ptCount val="19"/>
                <c:pt idx="0">
                  <c:v>80</c:v>
                </c:pt>
                <c:pt idx="1">
                  <c:v>80.624999999999986</c:v>
                </c:pt>
                <c:pt idx="2">
                  <c:v>80</c:v>
                </c:pt>
                <c:pt idx="3">
                  <c:v>85</c:v>
                </c:pt>
                <c:pt idx="4">
                  <c:v>65</c:v>
                </c:pt>
                <c:pt idx="5">
                  <c:v>70</c:v>
                </c:pt>
                <c:pt idx="6">
                  <c:v>75</c:v>
                </c:pt>
                <c:pt idx="7">
                  <c:v>75</c:v>
                </c:pt>
                <c:pt idx="8">
                  <c:v>81.25</c:v>
                </c:pt>
                <c:pt idx="9">
                  <c:v>76.666666666666671</c:v>
                </c:pt>
                <c:pt idx="10">
                  <c:v>80</c:v>
                </c:pt>
                <c:pt idx="11">
                  <c:v>85</c:v>
                </c:pt>
                <c:pt idx="12">
                  <c:v>70</c:v>
                </c:pt>
                <c:pt idx="13">
                  <c:v>75</c:v>
                </c:pt>
                <c:pt idx="14">
                  <c:v>75</c:v>
                </c:pt>
                <c:pt idx="15">
                  <c:v>80</c:v>
                </c:pt>
                <c:pt idx="16">
                  <c:v>75</c:v>
                </c:pt>
                <c:pt idx="17">
                  <c:v>75</c:v>
                </c:pt>
                <c:pt idx="18">
                  <c:v>70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6-4008-4762-BAA9-E3394406B6FC}"/>
            </c:ext>
          </c:extLst>
        </c:ser>
        <c:ser>
          <c:idx val="1"/>
          <c:order val="2"/>
          <c:tx>
            <c:strRef>
              <c:f>Sheet1!$A$4</c:f>
              <c:strCache>
                <c:ptCount val="1"/>
                <c:pt idx="0">
                  <c:v>산업연구원</c:v>
                </c:pt>
              </c:strCache>
            </c:strRef>
          </c:tx>
          <c:spPr>
            <a:ln w="28575">
              <a:solidFill>
                <a:srgbClr val="B00000"/>
              </a:solidFill>
            </a:ln>
          </c:spPr>
          <c:marker>
            <c:symbol val="square"/>
            <c:size val="5"/>
            <c:spPr>
              <a:solidFill>
                <a:srgbClr val="B00000"/>
              </a:solidFill>
              <a:ln w="25400"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 i="0">
                    <a:gradFill>
                      <a:gsLst>
                        <a:gs pos="0">
                          <a:srgbClr val="B00000"/>
                        </a:gs>
                        <a:gs pos="100000">
                          <a:srgbClr val="B00000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Sheet1!$B$1:$T$1</c:f>
              <c:strCache>
                <c:ptCount val="19"/>
                <c:pt idx="0">
                  <c:v>연구과제에 대한 활동 체계적으로 운영</c:v>
                </c:pt>
                <c:pt idx="1">
                  <c:v>연구과제를 수행할 적절한 전문 인력과 관련 조직 갖춤</c:v>
                </c:pt>
                <c:pt idx="2">
                  <c:v>연구과제의 안내/문의/협의에 대한 담당자 접촉 용이</c:v>
                </c:pt>
                <c:pt idx="3">
                  <c:v>고객문의 및 협의사항에 대해 친절하게 응대</c:v>
                </c:pt>
                <c:pt idx="4">
                  <c:v>연구과제 수행에 있어 필요한 정보 제공·교류</c:v>
                </c:pt>
                <c:pt idx="5">
                  <c:v>고객의 의견 및 건의사항 반영 위해 노력</c:v>
                </c:pt>
                <c:pt idx="6">
                  <c:v>고객의 입장 이해</c:v>
                </c:pt>
                <c:pt idx="7">
                  <c:v>고객과 협력 위해 노력</c:v>
                </c:pt>
                <c:pt idx="8">
                  <c:v>연구과제의 추진 배경 및 목적 제시</c:v>
                </c:pt>
                <c:pt idx="9">
                  <c:v>연구과제 범위 및 내용 제시</c:v>
                </c:pt>
                <c:pt idx="10">
                  <c:v>고객의 연구역량 강화 도움</c:v>
                </c:pt>
                <c:pt idx="11">
                  <c:v>사회요구 및 정책수용에 적절하게 대응하는 연구결과물</c:v>
                </c:pt>
                <c:pt idx="12">
                  <c:v>연구 결과물의 활용도 제고 노력</c:v>
                </c:pt>
                <c:pt idx="13">
                  <c:v>연구과제 수행에 대한 적절한 피드백</c:v>
                </c:pt>
                <c:pt idx="14">
                  <c:v>고객관계 형성 및 유지 위해 노력</c:v>
                </c:pt>
                <c:pt idx="15">
                  <c:v>연구과제 수행에 대한 책임감 보유</c:v>
                </c:pt>
                <c:pt idx="16">
                  <c:v>기관 설립목적에 부합하는 사명감 보유</c:v>
                </c:pt>
                <c:pt idx="17">
                  <c:v>연구과제 수행을 통한 해당분야의 정책적/학문적 발전 선도</c:v>
                </c:pt>
                <c:pt idx="18">
                  <c:v>연구결과의 사회적 공유 및 성과 확산 위해 노력</c:v>
                </c:pt>
              </c:strCache>
            </c:strRef>
          </c:cat>
          <c:val>
            <c:numRef>
              <c:f>Sheet1!$B$4:$T$4</c:f>
              <c:numCache>
                <c:formatCode>#,##0.0</c:formatCode>
                <c:ptCount val="19"/>
                <c:pt idx="0">
                  <c:v>87.142857142857125</c:v>
                </c:pt>
                <c:pt idx="1">
                  <c:v>86.190476190476161</c:v>
                </c:pt>
                <c:pt idx="2">
                  <c:v>89.523809523809518</c:v>
                </c:pt>
                <c:pt idx="3">
                  <c:v>90.476190476190482</c:v>
                </c:pt>
                <c:pt idx="4">
                  <c:v>88.095238095238102</c:v>
                </c:pt>
                <c:pt idx="5">
                  <c:v>86.666666666666671</c:v>
                </c:pt>
                <c:pt idx="6">
                  <c:v>88.571428571428555</c:v>
                </c:pt>
                <c:pt idx="7">
                  <c:v>88.095238095238102</c:v>
                </c:pt>
                <c:pt idx="8">
                  <c:v>90</c:v>
                </c:pt>
                <c:pt idx="9">
                  <c:v>88.571428571428555</c:v>
                </c:pt>
                <c:pt idx="10">
                  <c:v>90</c:v>
                </c:pt>
                <c:pt idx="11">
                  <c:v>89.523809523809518</c:v>
                </c:pt>
                <c:pt idx="12">
                  <c:v>88.095238095238102</c:v>
                </c:pt>
                <c:pt idx="13">
                  <c:v>85.238095238095241</c:v>
                </c:pt>
                <c:pt idx="14">
                  <c:v>88.095238095238102</c:v>
                </c:pt>
                <c:pt idx="15">
                  <c:v>90.476190476190482</c:v>
                </c:pt>
                <c:pt idx="16">
                  <c:v>88.095238095238102</c:v>
                </c:pt>
                <c:pt idx="17">
                  <c:v>86.666666666666671</c:v>
                </c:pt>
                <c:pt idx="18">
                  <c:v>89.047619047619079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dLbls/>
        <c:marker val="1"/>
        <c:axId val="452798720"/>
        <c:axId val="452825088"/>
      </c:lineChart>
      <c:catAx>
        <c:axId val="452798720"/>
        <c:scaling>
          <c:orientation val="minMax"/>
        </c:scaling>
        <c:delete val="1"/>
        <c:axPos val="b"/>
        <c:numFmt formatCode="General" sourceLinked="0"/>
        <c:tickLblPos val="none"/>
        <c:crossAx val="452825088"/>
        <c:crosses val="autoZero"/>
        <c:auto val="1"/>
        <c:lblAlgn val="ctr"/>
        <c:lblOffset val="100"/>
      </c:catAx>
      <c:valAx>
        <c:axId val="452825088"/>
        <c:scaling>
          <c:orientation val="minMax"/>
          <c:max val="105"/>
          <c:min val="55"/>
        </c:scaling>
        <c:axPos val="l"/>
        <c:numFmt formatCode="###0.0" sourceLinked="1"/>
        <c:majorTickMark val="none"/>
        <c:tickLblPos val="none"/>
        <c:spPr>
          <a:ln>
            <a:noFill/>
          </a:ln>
        </c:spPr>
        <c:crossAx val="452798720"/>
        <c:crosses val="autoZero"/>
        <c:crossBetween val="between"/>
        <c:majorUnit val="0.1"/>
      </c:valAx>
    </c:plotArea>
    <c:legend>
      <c:legendPos val="t"/>
      <c:legendEntry>
        <c:idx val="0"/>
        <c:txPr>
          <a:bodyPr/>
          <a:lstStyle/>
          <a:p>
            <a:pPr>
              <a:defRPr sz="1000" b="0" i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000" b="0" i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000" b="0" i="0" u="none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52309276155717754"/>
          <c:y val="0"/>
          <c:w val="0.4765434914841849"/>
          <c:h val="7.8628561253561283E-2"/>
        </c:manualLayout>
      </c:layout>
      <c:txPr>
        <a:bodyPr/>
        <a:lstStyle/>
        <a:p>
          <a:pPr>
            <a:defRPr sz="1000" b="0" i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3140439521025254"/>
          <c:y val="9.9042190413396569E-2"/>
          <c:w val="0.8412630628400859"/>
          <c:h val="0.6670122352279535"/>
        </c:manualLayout>
      </c:layout>
      <c:lineChart>
        <c:grouping val="standard"/>
        <c:ser>
          <c:idx val="0"/>
          <c:order val="0"/>
          <c:tx>
            <c:strRef>
              <c:f>Sheet1!$B$1</c:f>
              <c:strCache>
                <c:ptCount val="1"/>
                <c:pt idx="0">
                  <c:v>2014년 
KCSI-EHS 점수</c:v>
                </c:pt>
              </c:strCache>
            </c:strRef>
          </c:tx>
          <c:spPr>
            <a:ln>
              <a:solidFill>
                <a:schemeClr val="tx1">
                  <a:lumMod val="50000"/>
                  <a:lumOff val="50000"/>
                </a:schemeClr>
              </a:solidFill>
            </a:ln>
          </c:spPr>
          <c:marker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dLbl>
              <c:idx val="5"/>
              <c:layout>
                <c:manualLayout>
                  <c:x val="-2.1336949706322442E-2"/>
                  <c:y val="-0.13361140424734194"/>
                </c:manualLayout>
              </c:layout>
              <c:dLblPos val="r"/>
              <c:showVal val="1"/>
            </c:dLbl>
            <c:dLbl>
              <c:idx val="10"/>
              <c:layout>
                <c:manualLayout>
                  <c:x val="-2.1336949706322442E-2"/>
                  <c:y val="-0.16439744209235208"/>
                </c:manualLayout>
              </c:layout>
              <c:dLblPos val="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</a:defRPr>
                </a:pPr>
                <a:endParaRPr lang="ko-KR"/>
              </a:p>
            </c:txPr>
            <c:dLblPos val="b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Sheet1!$B$2:$B$12</c:f>
              <c:numCache>
                <c:formatCode>####.0</c:formatCode>
                <c:ptCount val="11"/>
                <c:pt idx="1">
                  <c:v>71.666667000000004</c:v>
                </c:pt>
                <c:pt idx="2">
                  <c:v>92.083333500000009</c:v>
                </c:pt>
                <c:pt idx="5">
                  <c:v>84.228395055555325</c:v>
                </c:pt>
                <c:pt idx="6">
                  <c:v>84.102564076923059</c:v>
                </c:pt>
                <c:pt idx="7">
                  <c:v>91.111111000000022</c:v>
                </c:pt>
                <c:pt idx="9">
                  <c:v>93.611110999999994</c:v>
                </c:pt>
                <c:pt idx="10">
                  <c:v>96.944444500000159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2015년 
KCSI-EHS 점수</c:v>
                </c:pt>
              </c:strCache>
            </c:strRef>
          </c:tx>
          <c:spPr>
            <a:ln>
              <a:solidFill>
                <a:srgbClr val="B00000"/>
              </a:solidFill>
            </a:ln>
          </c:spPr>
          <c:marker>
            <c:spPr>
              <a:solidFill>
                <a:srgbClr val="B00000"/>
              </a:solidFill>
              <a:ln>
                <a:solidFill>
                  <a:srgbClr val="B00000"/>
                </a:solidFill>
              </a:ln>
            </c:spPr>
          </c:marker>
          <c:dLbls>
            <c:dLbl>
              <c:idx val="5"/>
              <c:layout>
                <c:manualLayout>
                  <c:x val="-2.1336949706322442E-2"/>
                  <c:y val="0.12334939163233848"/>
                </c:manualLayout>
              </c:layout>
              <c:dLblPos val="r"/>
              <c:showVal val="1"/>
            </c:dLbl>
            <c:dLbl>
              <c:idx val="10"/>
              <c:layout>
                <c:manualLayout>
                  <c:x val="-2.1336949706322442E-2"/>
                  <c:y val="0.15413542947734879"/>
                </c:manualLayout>
              </c:layout>
              <c:dLblPos val="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C00000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Sheet1!$C$2:$C$12</c:f>
              <c:numCache>
                <c:formatCode>####.0</c:formatCode>
                <c:ptCount val="11"/>
                <c:pt idx="0">
                  <c:v>91.3125</c:v>
                </c:pt>
                <c:pt idx="1">
                  <c:v>94.8125</c:v>
                </c:pt>
                <c:pt idx="2">
                  <c:v>99.8</c:v>
                </c:pt>
                <c:pt idx="5">
                  <c:v>75.767500000000027</c:v>
                </c:pt>
                <c:pt idx="6">
                  <c:v>93.265000000000001</c:v>
                </c:pt>
                <c:pt idx="7">
                  <c:v>99.8</c:v>
                </c:pt>
                <c:pt idx="9">
                  <c:v>100</c:v>
                </c:pt>
                <c:pt idx="10">
                  <c:v>94.57</c:v>
                </c:pt>
              </c:numCache>
            </c:numRef>
          </c:val>
        </c:ser>
        <c:dLbls/>
        <c:marker val="1"/>
        <c:axId val="457124480"/>
        <c:axId val="457130368"/>
      </c:lineChart>
      <c:catAx>
        <c:axId val="457124480"/>
        <c:scaling>
          <c:orientation val="minMax"/>
        </c:scaling>
        <c:axPos val="b"/>
        <c:numFmt formatCode="General" sourceLinked="1"/>
        <c:tickLblPos val="nextTo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defRPr>
            </a:pPr>
            <a:endParaRPr lang="ko-KR"/>
          </a:p>
        </c:txPr>
        <c:crossAx val="457130368"/>
        <c:crosses val="autoZero"/>
        <c:auto val="1"/>
        <c:lblAlgn val="ctr"/>
        <c:lblOffset val="100"/>
      </c:catAx>
      <c:valAx>
        <c:axId val="457130368"/>
        <c:scaling>
          <c:orientation val="minMax"/>
          <c:max val="110"/>
          <c:min val="50"/>
        </c:scaling>
        <c:delete val="1"/>
        <c:axPos val="l"/>
        <c:numFmt formatCode="General" sourceLinked="1"/>
        <c:majorTickMark val="cross"/>
        <c:tickLblPos val="none"/>
        <c:crossAx val="457124480"/>
        <c:crosses val="autoZero"/>
        <c:crossBetween val="between"/>
      </c:valAx>
    </c:plotArea>
    <c:legend>
      <c:legendPos val="l"/>
      <c:legendEntry>
        <c:idx val="1"/>
        <c:txPr>
          <a:bodyPr/>
          <a:lstStyle/>
          <a:p>
            <a:pPr>
              <a:defRPr sz="800" b="1" u="sng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7.6728436414430492E-3"/>
          <c:y val="0.14787842695195355"/>
          <c:w val="0.10038637097554567"/>
          <c:h val="0.64121629765120425"/>
        </c:manualLayout>
      </c:layout>
      <c:txPr>
        <a:bodyPr/>
        <a:lstStyle/>
        <a:p>
          <a:pPr>
            <a:defRPr sz="800" b="1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</c:v>
                </c:pt>
                <c:pt idx="1">
                  <c:v>4</c:v>
                </c:pt>
                <c:pt idx="2">
                  <c:v>5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11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3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(14.3%)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0.14285714285714324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1.3605443634414661E-3"/>
                  <c:y val="1.8976581781811785E-5"/>
                </c:manualLayout>
              </c:layout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(9.5%)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9.5238095238095247E-2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16</a:t>
                    </a:r>
                    <a:r>
                      <a:rPr lang="ko-KR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명</a:t>
                    </a: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(76.2%)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0.76190476190476186</c:v>
                </c:pt>
              </c:numCache>
            </c:numRef>
          </c:val>
        </c:ser>
        <c:dLbls/>
        <c:gapWidth val="90"/>
        <c:overlap val="100"/>
        <c:axId val="457561984"/>
        <c:axId val="457563520"/>
      </c:barChart>
      <c:catAx>
        <c:axId val="457561984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57563520"/>
        <c:crosses val="autoZero"/>
        <c:auto val="1"/>
        <c:lblAlgn val="ctr"/>
        <c:lblOffset val="100"/>
      </c:catAx>
      <c:valAx>
        <c:axId val="457563520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57561984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68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bg1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2"/>
                <c:pt idx="0">
                  <c:v>결과</c:v>
                </c:pt>
                <c:pt idx="1">
                  <c:v>사회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1</c:v>
                </c:pt>
                <c:pt idx="1">
                  <c:v>1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11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3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(14.3%)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0.14285714285714324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1.3605443634414661E-3"/>
                  <c:y val="1.8976581781811785E-5"/>
                </c:manualLayout>
              </c:layout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(9.5%)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9.5238095238095247E-2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16</a:t>
                    </a:r>
                    <a:r>
                      <a:rPr lang="ko-KR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명</a:t>
                    </a: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(76.2%)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0.76190476190476186</c:v>
                </c:pt>
              </c:numCache>
            </c:numRef>
          </c:val>
        </c:ser>
        <c:dLbls/>
        <c:gapWidth val="90"/>
        <c:overlap val="100"/>
        <c:axId val="461084928"/>
        <c:axId val="457973760"/>
      </c:barChart>
      <c:catAx>
        <c:axId val="461084928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57973760"/>
        <c:crosses val="autoZero"/>
        <c:auto val="1"/>
        <c:lblAlgn val="ctr"/>
        <c:lblOffset val="100"/>
      </c:catAx>
      <c:valAx>
        <c:axId val="457973760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61084928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68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rgbClr val="B0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Sheet1!$A$2:$A$3</c:f>
              <c:strCache>
                <c:ptCount val="2"/>
                <c:pt idx="0">
                  <c:v>결과</c:v>
                </c:pt>
                <c:pt idx="1">
                  <c:v>과정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</c:v>
                </c:pt>
                <c:pt idx="1">
                  <c:v>1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11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 spc="-50" baseline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3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(14.3%)</a:t>
                    </a:r>
                    <a:endParaRPr lang="ko-KR" altLang="en-US" sz="1050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spc="-50" baseline="0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0.14285714285714324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1.3605443634414661E-3"/>
                  <c:y val="1.8976581781811785E-5"/>
                </c:manualLayout>
              </c:layout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2</a:t>
                    </a:r>
                    <a:r>
                      <a:rPr lang="ko-KR" altLang="en-US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명</a:t>
                    </a:r>
                    <a:r>
                      <a:rPr lang="en-US" altLang="ko-KR" sz="105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rPr>
                      <a:t>(9.5%)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9.5238095238095247E-2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16</a:t>
                    </a:r>
                    <a:r>
                      <a:rPr lang="ko-KR" altLang="en-US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명</a:t>
                    </a:r>
                    <a:r>
                      <a:rPr lang="en-US" altLang="ko-KR" sz="105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rPr>
                      <a:t>(76.2%)</a:t>
                    </a:r>
                    <a:endParaRPr lang="en-US" altLang="en-US" dirty="0">
                      <a:ln>
                        <a:solidFill>
                          <a:schemeClr val="tx1">
                            <a:alpha val="0"/>
                          </a:schemeClr>
                        </a:solidFill>
                      </a:ln>
                    </a:endParaRPr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0.76190476190476186</c:v>
                </c:pt>
              </c:numCache>
            </c:numRef>
          </c:val>
        </c:ser>
        <c:dLbls/>
        <c:gapWidth val="90"/>
        <c:overlap val="100"/>
        <c:axId val="461382400"/>
        <c:axId val="461383936"/>
      </c:barChart>
      <c:catAx>
        <c:axId val="461382400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61383936"/>
        <c:crosses val="autoZero"/>
        <c:auto val="1"/>
        <c:lblAlgn val="ctr"/>
        <c:lblOffset val="100"/>
      </c:catAx>
      <c:valAx>
        <c:axId val="461383936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61382400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68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9D9D9"/>
            </a:solidFill>
            <a:effectLst/>
          </c:spPr>
          <c:dPt>
            <c:idx val="0"/>
            <c:spPr>
              <a:solidFill>
                <a:srgbClr val="B00000"/>
              </a:solidFill>
              <a:effectLst/>
            </c:spPr>
          </c:dPt>
          <c:dPt>
            <c:idx val="3"/>
            <c:spPr>
              <a:solidFill>
                <a:srgbClr val="BFBFBF"/>
              </a:solidFill>
              <a:effectLst/>
            </c:spPr>
          </c:dPt>
          <c:dPt>
            <c:idx val="4"/>
            <c:spPr>
              <a:solidFill>
                <a:srgbClr val="BFBFBF"/>
              </a:solidFill>
              <a:effectLst/>
            </c:spPr>
          </c:dPt>
          <c:dPt>
            <c:idx val="5"/>
            <c:spPr>
              <a:solidFill>
                <a:srgbClr val="BFBFBF"/>
              </a:solidFill>
              <a:effectLst/>
            </c:spPr>
          </c:dPt>
          <c:dPt>
            <c:idx val="6"/>
            <c:spPr>
              <a:solidFill>
                <a:srgbClr val="BFBFBF"/>
              </a:solidFill>
              <a:effectLst/>
            </c:spPr>
          </c:dPt>
          <c:dPt>
            <c:idx val="7"/>
            <c:spPr>
              <a:solidFill>
                <a:srgbClr val="BFBFBF"/>
              </a:solidFill>
              <a:effectLst/>
            </c:spPr>
          </c:dPt>
          <c:dPt>
            <c:idx val="8"/>
            <c:spPr>
              <a:solidFill>
                <a:srgbClr val="BFBFBF"/>
              </a:solidFill>
              <a:effectLst/>
            </c:spPr>
          </c:dPt>
          <c:dPt>
            <c:idx val="11"/>
            <c:spPr>
              <a:solidFill>
                <a:srgbClr val="BFBFBF"/>
              </a:solidFill>
              <a:effectLst/>
            </c:spPr>
          </c:dPt>
          <c:dPt>
            <c:idx val="12"/>
            <c:spPr>
              <a:solidFill>
                <a:srgbClr val="BFBFBF"/>
              </a:solidFill>
              <a:effectLst/>
            </c:spPr>
          </c:dPt>
          <c:dPt>
            <c:idx val="13"/>
            <c:spPr>
              <a:solidFill>
                <a:srgbClr val="BFBFBF"/>
              </a:solidFill>
              <a:effectLst/>
            </c:spPr>
          </c:dPt>
          <c:dPt>
            <c:idx val="14"/>
            <c:spPr>
              <a:solidFill>
                <a:srgbClr val="BFBFBF"/>
              </a:solidFill>
              <a:effectLst/>
            </c:spPr>
          </c:dPt>
          <c:dPt>
            <c:idx val="16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17"/>
            <c:spPr>
              <a:solidFill>
                <a:srgbClr val="BFBFBF"/>
              </a:solidFill>
              <a:effectLst/>
            </c:spPr>
          </c:dPt>
          <c:dPt>
            <c:idx val="18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19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20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21"/>
            <c:spPr>
              <a:solidFill>
                <a:srgbClr val="BFBFBF"/>
              </a:solidFill>
              <a:effectLst/>
            </c:spPr>
          </c:dPt>
          <c:dPt>
            <c:idx val="22"/>
            <c:spPr>
              <a:solidFill>
                <a:srgbClr val="BFBFBF"/>
              </a:solidFill>
              <a:effectLst/>
            </c:spPr>
          </c:dPt>
          <c:cat>
            <c:strRef>
              <c:f>Sheet1!$A$2:$A$24</c:f>
              <c:strCache>
                <c:ptCount val="23"/>
                <c:pt idx="0">
                  <c:v>전체</c:v>
                </c:pt>
                <c:pt idx="1">
                  <c:v>정부</c:v>
                </c:pt>
                <c:pt idx="2">
                  <c:v>산학연</c:v>
                </c:pt>
                <c:pt idx="3">
                  <c:v>정부부처</c:v>
                </c:pt>
                <c:pt idx="4">
                  <c:v>대학/교육기관</c:v>
                </c:pt>
                <c:pt idx="5">
                  <c:v>공기업등공공기관</c:v>
                </c:pt>
                <c:pt idx="6">
                  <c:v>연구기관</c:v>
                </c:pt>
                <c:pt idx="7">
                  <c:v>민간기업</c:v>
                </c:pt>
                <c:pt idx="8">
                  <c:v>기타</c:v>
                </c:pt>
                <c:pt idx="9">
                  <c:v>남성</c:v>
                </c:pt>
                <c:pt idx="10">
                  <c:v>여섯</c:v>
                </c:pt>
                <c:pt idx="11">
                  <c:v>30대</c:v>
                </c:pt>
                <c:pt idx="12">
                  <c:v>40대</c:v>
                </c:pt>
                <c:pt idx="13">
                  <c:v>50대</c:v>
                </c:pt>
                <c:pt idx="14">
                  <c:v>60세이상</c:v>
                </c:pt>
                <c:pt idx="15">
                  <c:v>기존</c:v>
                </c:pt>
                <c:pt idx="16">
                  <c:v>신규</c:v>
                </c:pt>
                <c:pt idx="17">
                  <c:v>서울/인천/경기</c:v>
                </c:pt>
                <c:pt idx="18">
                  <c:v>부산/울산/경남</c:v>
                </c:pt>
                <c:pt idx="19">
                  <c:v>대구/경북</c:v>
                </c:pt>
                <c:pt idx="20">
                  <c:v>대전/충청/세종</c:v>
                </c:pt>
                <c:pt idx="21">
                  <c:v>광주/전남/전북</c:v>
                </c:pt>
                <c:pt idx="22">
                  <c:v>강원/제주</c:v>
                </c:pt>
              </c:strCache>
            </c:strRef>
          </c:cat>
          <c:val>
            <c:numRef>
              <c:f>Sheet1!$B$2:$B$24</c:f>
              <c:numCache>
                <c:formatCode>#,##0.0</c:formatCode>
                <c:ptCount val="23"/>
                <c:pt idx="0">
                  <c:v>87.944921874999977</c:v>
                </c:pt>
                <c:pt idx="1">
                  <c:v>94.256249999999994</c:v>
                </c:pt>
                <c:pt idx="2">
                  <c:v>87.524166666666645</c:v>
                </c:pt>
                <c:pt idx="3">
                  <c:v>97.85</c:v>
                </c:pt>
                <c:pt idx="4">
                  <c:v>89.680952380952348</c:v>
                </c:pt>
                <c:pt idx="5">
                  <c:v>83.324999999999989</c:v>
                </c:pt>
                <c:pt idx="6">
                  <c:v>78.72</c:v>
                </c:pt>
                <c:pt idx="7">
                  <c:v>89.6</c:v>
                </c:pt>
                <c:pt idx="8">
                  <c:v>93.637500000000003</c:v>
                </c:pt>
                <c:pt idx="9">
                  <c:v>87.944921874999977</c:v>
                </c:pt>
                <c:pt idx="10">
                  <c:v>0</c:v>
                </c:pt>
                <c:pt idx="11">
                  <c:v>94.324999999999989</c:v>
                </c:pt>
                <c:pt idx="12">
                  <c:v>89.387500000000003</c:v>
                </c:pt>
                <c:pt idx="13">
                  <c:v>87.128472222221902</c:v>
                </c:pt>
                <c:pt idx="14">
                  <c:v>87.896428571428558</c:v>
                </c:pt>
                <c:pt idx="15">
                  <c:v>88.27258064516127</c:v>
                </c:pt>
                <c:pt idx="16">
                  <c:v>77.787499999999994</c:v>
                </c:pt>
                <c:pt idx="17">
                  <c:v>86.851250000000007</c:v>
                </c:pt>
                <c:pt idx="18">
                  <c:v>93.960000000000022</c:v>
                </c:pt>
                <c:pt idx="19">
                  <c:v>84.691666666666663</c:v>
                </c:pt>
                <c:pt idx="20">
                  <c:v>86.887500000000003</c:v>
                </c:pt>
                <c:pt idx="21">
                  <c:v>86.974999999999994</c:v>
                </c:pt>
                <c:pt idx="22">
                  <c:v>92.5</c:v>
                </c:pt>
              </c:numCache>
            </c:numRef>
          </c:val>
        </c:ser>
        <c:dLbls/>
        <c:gapWidth val="50"/>
        <c:axId val="471941888"/>
        <c:axId val="471943424"/>
      </c:barChart>
      <c:catAx>
        <c:axId val="471941888"/>
        <c:scaling>
          <c:orientation val="maxMin"/>
        </c:scaling>
        <c:delete val="1"/>
        <c:axPos val="l"/>
        <c:numFmt formatCode="General" sourceLinked="0"/>
        <c:tickLblPos val="none"/>
        <c:crossAx val="471943424"/>
        <c:crosses val="autoZero"/>
        <c:auto val="1"/>
        <c:lblAlgn val="ctr"/>
        <c:lblOffset val="100"/>
      </c:catAx>
      <c:valAx>
        <c:axId val="471943424"/>
        <c:scaling>
          <c:orientation val="minMax"/>
          <c:max val="105"/>
          <c:min val="10"/>
        </c:scaling>
        <c:delete val="1"/>
        <c:axPos val="t"/>
        <c:numFmt formatCode="#,##0.0" sourceLinked="1"/>
        <c:majorTickMark val="none"/>
        <c:tickLblPos val="none"/>
        <c:crossAx val="471941888"/>
        <c:crosses val="autoZero"/>
        <c:crossBetween val="between"/>
      </c:valAx>
      <c:spPr>
        <a:ln>
          <a:noFill/>
        </a:ln>
      </c:spPr>
    </c:plotArea>
    <c:plotVisOnly val="1"/>
    <c:dispBlanksAs val="gap"/>
  </c:chart>
  <c:spPr>
    <a:ln>
      <a:noFill/>
    </a:ln>
  </c:spPr>
  <c:txPr>
    <a:bodyPr/>
    <a:lstStyle/>
    <a:p>
      <a:pPr>
        <a:defRPr sz="1800"/>
      </a:pPr>
      <a:endParaRPr lang="ko-KR"/>
    </a:p>
  </c:txPr>
  <c:externalData r:id="rId1"/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정보제공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Sheet1!$B$5:$M$5</c:f>
              <c:numCache>
                <c:formatCode>#,##0.0</c:formatCode>
                <c:ptCount val="12"/>
                <c:pt idx="0">
                  <c:v>87.944921874999977</c:v>
                </c:pt>
                <c:pt idx="1">
                  <c:v>88.6</c:v>
                </c:pt>
                <c:pt idx="2">
                  <c:v>87.5390625</c:v>
                </c:pt>
                <c:pt idx="3">
                  <c:v>88.6171875</c:v>
                </c:pt>
                <c:pt idx="4">
                  <c:v>89.921875</c:v>
                </c:pt>
                <c:pt idx="5">
                  <c:v>87.3125</c:v>
                </c:pt>
                <c:pt idx="6">
                  <c:v>88.437500000000128</c:v>
                </c:pt>
                <c:pt idx="7">
                  <c:v>86.25</c:v>
                </c:pt>
                <c:pt idx="8">
                  <c:v>87.5</c:v>
                </c:pt>
                <c:pt idx="9">
                  <c:v>85.937500000000128</c:v>
                </c:pt>
                <c:pt idx="10">
                  <c:v>89.531250000000128</c:v>
                </c:pt>
                <c:pt idx="11">
                  <c:v>89.84375</c:v>
                </c:pt>
              </c:numCache>
            </c:numRef>
          </c:val>
        </c:ser>
        <c:dLbls/>
        <c:overlap val="-20"/>
        <c:axId val="472547712"/>
        <c:axId val="472549248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정보제공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General</c:formatCode>
                <c:ptCount val="12"/>
                <c:pt idx="0">
                  <c:v>84.9</c:v>
                </c:pt>
                <c:pt idx="1">
                  <c:v>85.1</c:v>
                </c:pt>
                <c:pt idx="2" formatCode="0.0_ ">
                  <c:v>83</c:v>
                </c:pt>
                <c:pt idx="3">
                  <c:v>86.2</c:v>
                </c:pt>
                <c:pt idx="4">
                  <c:v>86.7</c:v>
                </c:pt>
                <c:pt idx="5">
                  <c:v>84.8</c:v>
                </c:pt>
                <c:pt idx="6">
                  <c:v>85.3</c:v>
                </c:pt>
                <c:pt idx="7" formatCode="0.0_ ">
                  <c:v>85</c:v>
                </c:pt>
                <c:pt idx="8">
                  <c:v>85.5</c:v>
                </c:pt>
                <c:pt idx="9" formatCode="0.0_ ">
                  <c:v>83</c:v>
                </c:pt>
                <c:pt idx="10">
                  <c:v>86.8</c:v>
                </c:pt>
                <c:pt idx="11">
                  <c:v>86.4</c:v>
                </c:pt>
              </c:numCache>
            </c:numRef>
          </c:val>
        </c:ser>
        <c:dLbls/>
        <c:marker val="1"/>
        <c:axId val="472547712"/>
        <c:axId val="472549248"/>
      </c:lineChart>
      <c:catAx>
        <c:axId val="472547712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72549248"/>
        <c:crosses val="autoZero"/>
        <c:auto val="1"/>
        <c:lblAlgn val="ctr"/>
        <c:lblOffset val="100"/>
      </c:catAx>
      <c:valAx>
        <c:axId val="472549248"/>
        <c:scaling>
          <c:orientation val="minMax"/>
          <c:max val="100"/>
          <c:min val="3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72547712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30604190408357085"/>
          <c:y val="2.1490725776241292E-2"/>
          <c:w val="0.69395809591642921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511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정보제공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Sheet1!$B$1:$I$1</c:f>
              <c:strCache>
                <c:ptCount val="8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편리성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</c:strCache>
            </c:strRef>
          </c:cat>
          <c:val>
            <c:numRef>
              <c:f>Sheet1!$B$5:$K$5</c:f>
              <c:numCache>
                <c:formatCode>#,##0.0</c:formatCode>
                <c:ptCount val="10"/>
                <c:pt idx="0">
                  <c:v>91.5625</c:v>
                </c:pt>
                <c:pt idx="1">
                  <c:v>82.96875</c:v>
                </c:pt>
                <c:pt idx="2">
                  <c:v>84.6875</c:v>
                </c:pt>
                <c:pt idx="3">
                  <c:v>90.937500000000128</c:v>
                </c:pt>
                <c:pt idx="4">
                  <c:v>90.15625</c:v>
                </c:pt>
                <c:pt idx="5">
                  <c:v>88.124999999999986</c:v>
                </c:pt>
                <c:pt idx="6">
                  <c:v>87.65625</c:v>
                </c:pt>
                <c:pt idx="7">
                  <c:v>88.124999999999986</c:v>
                </c:pt>
                <c:pt idx="8">
                  <c:v>90.781250000000128</c:v>
                </c:pt>
                <c:pt idx="9">
                  <c:v>89.0625</c:v>
                </c:pt>
              </c:numCache>
            </c:numRef>
          </c:val>
        </c:ser>
        <c:dLbls/>
        <c:overlap val="-20"/>
        <c:axId val="473957120"/>
        <c:axId val="473958656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정보제공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편리성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</c:strCache>
            </c:strRef>
          </c:cat>
          <c:val>
            <c:numRef>
              <c:f>Sheet1!$B$2:$K$2</c:f>
              <c:numCache>
                <c:formatCode>0.0_ </c:formatCode>
                <c:ptCount val="10"/>
                <c:pt idx="0">
                  <c:v>85.870713279713783</c:v>
                </c:pt>
                <c:pt idx="1">
                  <c:v>80.315570650096248</c:v>
                </c:pt>
                <c:pt idx="2">
                  <c:v>81.691051345874882</c:v>
                </c:pt>
                <c:pt idx="3">
                  <c:v>84.037132800663358</c:v>
                </c:pt>
                <c:pt idx="4">
                  <c:v>87.769499575648126</c:v>
                </c:pt>
                <c:pt idx="5">
                  <c:v>87.432118751535569</c:v>
                </c:pt>
                <c:pt idx="6">
                  <c:v>85.315904132465846</c:v>
                </c:pt>
                <c:pt idx="7">
                  <c:v>83.305800660898015</c:v>
                </c:pt>
                <c:pt idx="8">
                  <c:v>86.929160837001149</c:v>
                </c:pt>
                <c:pt idx="9">
                  <c:v>86.523094859376002</c:v>
                </c:pt>
              </c:numCache>
            </c:numRef>
          </c:val>
        </c:ser>
        <c:dLbls/>
        <c:marker val="1"/>
        <c:axId val="473957120"/>
        <c:axId val="473958656"/>
      </c:lineChart>
      <c:catAx>
        <c:axId val="473957120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73958656"/>
        <c:crosses val="autoZero"/>
        <c:auto val="1"/>
        <c:lblAlgn val="ctr"/>
        <c:lblOffset val="100"/>
      </c:catAx>
      <c:valAx>
        <c:axId val="473958656"/>
        <c:scaling>
          <c:orientation val="minMax"/>
          <c:max val="100"/>
          <c:min val="3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73957120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28149054373522481"/>
          <c:y val="2.1490725776241292E-2"/>
          <c:w val="0.71850945626478313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2"/>
          <c:order val="0"/>
          <c:tx>
            <c:strRef>
              <c:f>Sheet1!$A$2</c:f>
              <c:strCache>
                <c:ptCount val="1"/>
                <c:pt idx="0">
                  <c:v>조사대상 기관 내 최고점</c:v>
                </c:pt>
              </c:strCache>
            </c:strRef>
          </c:tx>
          <c:spPr>
            <a:ln w="19050">
              <a:noFill/>
              <a:headEnd type="none"/>
            </a:ln>
          </c:spPr>
          <c:marker>
            <c:symbol val="diamond"/>
            <c:size val="5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32"/>
              <c:tx>
                <c:rich>
                  <a:bodyPr/>
                  <a:lstStyle/>
                  <a:p>
                    <a:r>
                      <a:rPr lang="en-US" altLang="en-US" sz="1000" b="0" dirty="0" smtClean="0"/>
                      <a:t>8</a:t>
                    </a:r>
                    <a:r>
                      <a:rPr lang="en-US" altLang="en-US" sz="1000" dirty="0" smtClean="0"/>
                      <a:t>7.4 </a:t>
                    </a:r>
                    <a:endParaRPr lang="en-US" altLang="en-US" dirty="0"/>
                  </a:p>
                </c:rich>
              </c:tx>
              <c:dLblPos val="t"/>
              <c:showVal val="1"/>
            </c:dLbl>
            <c:numFmt formatCode="#,##0.0_);\(#,##0.0\)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[과정품질4-편리성1]</c:v>
                </c:pt>
                <c:pt idx="7">
                  <c:v>[과정품질4-편리성2]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Sheet1!$B$2:$U$2</c:f>
              <c:numCache>
                <c:formatCode>0.0_ </c:formatCode>
                <c:ptCount val="20"/>
                <c:pt idx="0">
                  <c:v>92.5</c:v>
                </c:pt>
                <c:pt idx="1">
                  <c:v>92.352941176470281</c:v>
                </c:pt>
                <c:pt idx="2">
                  <c:v>89.722222222222229</c:v>
                </c:pt>
                <c:pt idx="3">
                  <c:v>90.277777777777658</c:v>
                </c:pt>
                <c:pt idx="4">
                  <c:v>90.277777777777658</c:v>
                </c:pt>
                <c:pt idx="5">
                  <c:v>89.166666666666671</c:v>
                </c:pt>
                <c:pt idx="6">
                  <c:v>92.5</c:v>
                </c:pt>
                <c:pt idx="7">
                  <c:v>92.222222222222229</c:v>
                </c:pt>
                <c:pt idx="8">
                  <c:v>95.294117647058826</c:v>
                </c:pt>
                <c:pt idx="9">
                  <c:v>93.333333333333258</c:v>
                </c:pt>
                <c:pt idx="10">
                  <c:v>93.611111111111114</c:v>
                </c:pt>
                <c:pt idx="11">
                  <c:v>93.055555555555458</c:v>
                </c:pt>
                <c:pt idx="12">
                  <c:v>91.666666666666671</c:v>
                </c:pt>
                <c:pt idx="13">
                  <c:v>91.470588235294088</c:v>
                </c:pt>
                <c:pt idx="14">
                  <c:v>92.222222222222229</c:v>
                </c:pt>
                <c:pt idx="15">
                  <c:v>91.111111111111114</c:v>
                </c:pt>
                <c:pt idx="16">
                  <c:v>93.888888888888644</c:v>
                </c:pt>
                <c:pt idx="17">
                  <c:v>93.888888888888644</c:v>
                </c:pt>
                <c:pt idx="18">
                  <c:v>93.611111111111114</c:v>
                </c:pt>
                <c:pt idx="19">
                  <c:v>92.5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4008-4762-BAA9-E3394406B6FC}"/>
            </c:ext>
          </c:extLst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조사대상 기관 내 최하점</c:v>
                </c:pt>
              </c:strCache>
            </c:strRef>
          </c:tx>
          <c:spPr>
            <a:ln>
              <a:noFill/>
            </a:ln>
          </c:spPr>
          <c:marker>
            <c:symbol val="diamond"/>
            <c:size val="5"/>
            <c:spPr>
              <a:solidFill>
                <a:schemeClr val="tx1">
                  <a:lumMod val="65000"/>
                  <a:lumOff val="35000"/>
                </a:schemeClr>
              </a:solidFill>
              <a:ln w="25400">
                <a:solidFill>
                  <a:schemeClr val="tx1">
                    <a:lumMod val="65000"/>
                    <a:lumOff val="35000"/>
                  </a:schemeClr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[과정품질4-편리성1]</c:v>
                </c:pt>
                <c:pt idx="7">
                  <c:v>[과정품질4-편리성2]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Sheet1!$B$3:$U$3</c:f>
              <c:numCache>
                <c:formatCode>0.0_ </c:formatCode>
                <c:ptCount val="20"/>
                <c:pt idx="0">
                  <c:v>74.347826086956516</c:v>
                </c:pt>
                <c:pt idx="1">
                  <c:v>78.260869565217689</c:v>
                </c:pt>
                <c:pt idx="2">
                  <c:v>68.571428571428427</c:v>
                </c:pt>
                <c:pt idx="3">
                  <c:v>70</c:v>
                </c:pt>
                <c:pt idx="4">
                  <c:v>70.869565217391298</c:v>
                </c:pt>
                <c:pt idx="5">
                  <c:v>70</c:v>
                </c:pt>
                <c:pt idx="6">
                  <c:v>76.874999999999986</c:v>
                </c:pt>
                <c:pt idx="7">
                  <c:v>75.277777777777658</c:v>
                </c:pt>
                <c:pt idx="8">
                  <c:v>80.285714285714292</c:v>
                </c:pt>
                <c:pt idx="9">
                  <c:v>81.428571428571388</c:v>
                </c:pt>
                <c:pt idx="10">
                  <c:v>80.857142857142819</c:v>
                </c:pt>
                <c:pt idx="11">
                  <c:v>74.347826086956516</c:v>
                </c:pt>
                <c:pt idx="12">
                  <c:v>78.571428571428427</c:v>
                </c:pt>
                <c:pt idx="13">
                  <c:v>76.086956521739111</c:v>
                </c:pt>
                <c:pt idx="14">
                  <c:v>79.142857142856926</c:v>
                </c:pt>
                <c:pt idx="15">
                  <c:v>72.307692307692278</c:v>
                </c:pt>
                <c:pt idx="16">
                  <c:v>81.5</c:v>
                </c:pt>
                <c:pt idx="17">
                  <c:v>78.857142857142819</c:v>
                </c:pt>
                <c:pt idx="18">
                  <c:v>79.565217391304344</c:v>
                </c:pt>
                <c:pt idx="19">
                  <c:v>79.565217391304344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6-4008-4762-BAA9-E3394406B6FC}"/>
            </c:ext>
          </c:extLst>
        </c:ser>
        <c:ser>
          <c:idx val="1"/>
          <c:order val="2"/>
          <c:tx>
            <c:strRef>
              <c:f>Sheet1!$A$4</c:f>
              <c:strCache>
                <c:ptCount val="1"/>
                <c:pt idx="0">
                  <c:v>산업연구원</c:v>
                </c:pt>
              </c:strCache>
            </c:strRef>
          </c:tx>
          <c:spPr>
            <a:ln w="28575">
              <a:solidFill>
                <a:srgbClr val="B00000"/>
              </a:solidFill>
            </a:ln>
          </c:spPr>
          <c:marker>
            <c:symbol val="square"/>
            <c:size val="5"/>
            <c:spPr>
              <a:solidFill>
                <a:srgbClr val="B00000"/>
              </a:solidFill>
              <a:ln w="25400"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 i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rgbClr val="B00000"/>
                        </a:gs>
                        <a:gs pos="100000">
                          <a:srgbClr val="B00000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[과정품질4-편리성1]</c:v>
                </c:pt>
                <c:pt idx="7">
                  <c:v>[과정품질4-편리성2]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92.5</c:v>
                </c:pt>
                <c:pt idx="1">
                  <c:v>90.624999999999986</c:v>
                </c:pt>
                <c:pt idx="2">
                  <c:v>82.1875</c:v>
                </c:pt>
                <c:pt idx="3">
                  <c:v>83.75</c:v>
                </c:pt>
                <c:pt idx="4">
                  <c:v>85.624999999999986</c:v>
                </c:pt>
                <c:pt idx="5">
                  <c:v>83.75</c:v>
                </c:pt>
                <c:pt idx="6">
                  <c:v>92.5</c:v>
                </c:pt>
                <c:pt idx="7">
                  <c:v>89.374999999999986</c:v>
                </c:pt>
                <c:pt idx="8">
                  <c:v>90.937500000000128</c:v>
                </c:pt>
                <c:pt idx="9">
                  <c:v>89.374999999999986</c:v>
                </c:pt>
                <c:pt idx="10">
                  <c:v>89.0625</c:v>
                </c:pt>
                <c:pt idx="11">
                  <c:v>87.1875</c:v>
                </c:pt>
                <c:pt idx="12">
                  <c:v>88.437500000000128</c:v>
                </c:pt>
                <c:pt idx="13">
                  <c:v>86.874999999999986</c:v>
                </c:pt>
                <c:pt idx="14">
                  <c:v>90</c:v>
                </c:pt>
                <c:pt idx="15">
                  <c:v>86.25</c:v>
                </c:pt>
                <c:pt idx="16">
                  <c:v>90.937500000000128</c:v>
                </c:pt>
                <c:pt idx="17">
                  <c:v>90.624999999999986</c:v>
                </c:pt>
                <c:pt idx="18">
                  <c:v>88.75</c:v>
                </c:pt>
                <c:pt idx="19">
                  <c:v>89.374999999999986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dLbls/>
        <c:marker val="1"/>
        <c:axId val="472057728"/>
        <c:axId val="472059264"/>
      </c:lineChart>
      <c:catAx>
        <c:axId val="472057728"/>
        <c:scaling>
          <c:orientation val="minMax"/>
        </c:scaling>
        <c:delete val="1"/>
        <c:axPos val="b"/>
        <c:numFmt formatCode="General" sourceLinked="0"/>
        <c:tickLblPos val="none"/>
        <c:crossAx val="472059264"/>
        <c:crosses val="autoZero"/>
        <c:auto val="1"/>
        <c:lblAlgn val="ctr"/>
        <c:lblOffset val="100"/>
      </c:catAx>
      <c:valAx>
        <c:axId val="472059264"/>
        <c:scaling>
          <c:orientation val="minMax"/>
          <c:max val="97"/>
          <c:min val="63"/>
        </c:scaling>
        <c:axPos val="l"/>
        <c:numFmt formatCode="0.0_ " sourceLinked="1"/>
        <c:majorTickMark val="none"/>
        <c:tickLblPos val="none"/>
        <c:spPr>
          <a:ln>
            <a:noFill/>
          </a:ln>
        </c:spPr>
        <c:crossAx val="472057728"/>
        <c:crosses val="autoZero"/>
        <c:crossBetween val="between"/>
        <c:majorUnit val="0.1"/>
      </c:valAx>
    </c:plotArea>
    <c:legend>
      <c:legendPos val="t"/>
      <c:legendEntry>
        <c:idx val="0"/>
        <c:txPr>
          <a:bodyPr/>
          <a:lstStyle/>
          <a:p>
            <a:pPr>
              <a:defRPr sz="8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8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800" b="0" i="0" u="none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57437814274128141"/>
          <c:y val="0"/>
          <c:w val="0.42547323600973236"/>
          <c:h val="6.8330128205128224E-2"/>
        </c:manualLayout>
      </c:layout>
      <c:txPr>
        <a:bodyPr/>
        <a:lstStyle/>
        <a:p>
          <a:pPr>
            <a:defRPr sz="8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1"/>
          <c:order val="0"/>
          <c:tx>
            <c:strRef>
              <c:f>Sheet1!$A$4</c:f>
              <c:strCache>
                <c:ptCount val="1"/>
                <c:pt idx="0">
                  <c:v>정부 고객</c:v>
                </c:pt>
              </c:strCache>
            </c:strRef>
          </c:tx>
          <c:spPr>
            <a:ln w="28575">
              <a:solidFill>
                <a:srgbClr val="BFBFBF"/>
              </a:solidFill>
            </a:ln>
          </c:spPr>
          <c:marker>
            <c:symbol val="square"/>
            <c:size val="5"/>
            <c:spPr>
              <a:solidFill>
                <a:srgbClr val="BFBFBF"/>
              </a:solidFill>
              <a:ln w="25400">
                <a:solidFill>
                  <a:srgbClr val="BFBFBF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 i="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100</c:v>
                </c:pt>
                <c:pt idx="1">
                  <c:v>95</c:v>
                </c:pt>
                <c:pt idx="2">
                  <c:v>90</c:v>
                </c:pt>
                <c:pt idx="3">
                  <c:v>95</c:v>
                </c:pt>
                <c:pt idx="4">
                  <c:v>95</c:v>
                </c:pt>
                <c:pt idx="5">
                  <c:v>95</c:v>
                </c:pt>
                <c:pt idx="6">
                  <c:v>100</c:v>
                </c:pt>
                <c:pt idx="7">
                  <c:v>95</c:v>
                </c:pt>
                <c:pt idx="8">
                  <c:v>100</c:v>
                </c:pt>
                <c:pt idx="9">
                  <c:v>95</c:v>
                </c:pt>
                <c:pt idx="10">
                  <c:v>90</c:v>
                </c:pt>
                <c:pt idx="11">
                  <c:v>95</c:v>
                </c:pt>
                <c:pt idx="12">
                  <c:v>100</c:v>
                </c:pt>
                <c:pt idx="13">
                  <c:v>100</c:v>
                </c:pt>
                <c:pt idx="14">
                  <c:v>95</c:v>
                </c:pt>
                <c:pt idx="15">
                  <c:v>90</c:v>
                </c:pt>
                <c:pt idx="16">
                  <c:v>95</c:v>
                </c:pt>
                <c:pt idx="17">
                  <c:v>100</c:v>
                </c:pt>
                <c:pt idx="18">
                  <c:v>95</c:v>
                </c:pt>
                <c:pt idx="19">
                  <c:v>90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ser>
          <c:idx val="0"/>
          <c:order val="1"/>
          <c:tx>
            <c:strRef>
              <c:f>Sheet1!$A$5</c:f>
              <c:strCache>
                <c:ptCount val="1"/>
                <c:pt idx="0">
                  <c:v>산·학·연 고객</c:v>
                </c:pt>
              </c:strCache>
            </c:strRef>
          </c:tx>
          <c:spPr>
            <a:ln w="28575">
              <a:solidFill>
                <a:srgbClr val="7F7F7F"/>
              </a:solidFill>
            </a:ln>
          </c:spPr>
          <c:marker>
            <c:symbol val="circle"/>
            <c:size val="6"/>
            <c:spPr>
              <a:solidFill>
                <a:srgbClr val="7F7F7F"/>
              </a:solidFill>
              <a:ln w="25400">
                <a:solidFill>
                  <a:srgbClr val="7F7F7F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ko-KR" altLang="en-US" sz="1000" b="1" i="0" u="none" strike="noStrike" kern="1200" baseline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7F7F7F"/>
                    </a:solidFill>
                    <a:latin typeface="+mn-ea"/>
                    <a:ea typeface="+mn-ea"/>
                    <a:cs typeface="+mn-cs"/>
                  </a:defRPr>
                </a:pPr>
                <a:endParaRPr lang="ko-KR"/>
              </a:p>
            </c:txPr>
            <c:dLblPos val="b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Sheet1!$B$5:$U$5</c:f>
              <c:numCache>
                <c:formatCode>#,##0.0</c:formatCode>
                <c:ptCount val="20"/>
                <c:pt idx="0">
                  <c:v>92</c:v>
                </c:pt>
                <c:pt idx="1">
                  <c:v>90.333333333333258</c:v>
                </c:pt>
                <c:pt idx="2">
                  <c:v>81.666666666666671</c:v>
                </c:pt>
                <c:pt idx="3">
                  <c:v>83</c:v>
                </c:pt>
                <c:pt idx="4">
                  <c:v>85</c:v>
                </c:pt>
                <c:pt idx="5">
                  <c:v>83</c:v>
                </c:pt>
                <c:pt idx="6">
                  <c:v>92</c:v>
                </c:pt>
                <c:pt idx="7">
                  <c:v>89</c:v>
                </c:pt>
                <c:pt idx="8">
                  <c:v>90.333333333333258</c:v>
                </c:pt>
                <c:pt idx="9">
                  <c:v>89</c:v>
                </c:pt>
                <c:pt idx="10">
                  <c:v>89</c:v>
                </c:pt>
                <c:pt idx="11">
                  <c:v>86.666666666666671</c:v>
                </c:pt>
                <c:pt idx="12">
                  <c:v>87.666666666666671</c:v>
                </c:pt>
                <c:pt idx="13">
                  <c:v>86</c:v>
                </c:pt>
                <c:pt idx="14">
                  <c:v>89.666666666666671</c:v>
                </c:pt>
                <c:pt idx="15">
                  <c:v>86</c:v>
                </c:pt>
                <c:pt idx="16">
                  <c:v>90.666666666666671</c:v>
                </c:pt>
                <c:pt idx="17">
                  <c:v>90</c:v>
                </c:pt>
                <c:pt idx="18">
                  <c:v>88.333333333333258</c:v>
                </c:pt>
                <c:pt idx="19">
                  <c:v>89.333333333333258</c:v>
                </c:pt>
              </c:numCache>
            </c:numRef>
          </c:val>
        </c:ser>
        <c:dLbls/>
        <c:marker val="1"/>
        <c:axId val="476734592"/>
        <c:axId val="476736128"/>
      </c:lineChart>
      <c:catAx>
        <c:axId val="476734592"/>
        <c:scaling>
          <c:orientation val="minMax"/>
        </c:scaling>
        <c:delete val="1"/>
        <c:axPos val="b"/>
        <c:numFmt formatCode="General" sourceLinked="0"/>
        <c:tickLblPos val="none"/>
        <c:crossAx val="476736128"/>
        <c:crosses val="autoZero"/>
        <c:auto val="1"/>
        <c:lblAlgn val="ctr"/>
        <c:lblOffset val="100"/>
      </c:catAx>
      <c:valAx>
        <c:axId val="476736128"/>
        <c:scaling>
          <c:orientation val="minMax"/>
          <c:max val="105"/>
          <c:min val="78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76734592"/>
        <c:crosses val="autoZero"/>
        <c:crossBetween val="between"/>
        <c:majorUnit val="0.1"/>
      </c:valAx>
    </c:plotArea>
    <c:legend>
      <c:legendPos val="r"/>
      <c:legendEntry>
        <c:idx val="0"/>
        <c:txPr>
          <a:bodyPr/>
          <a:lstStyle/>
          <a:p>
            <a:pPr>
              <a:defRPr sz="1000" b="0" i="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76656969481468495"/>
          <c:y val="4.6533868609193556E-3"/>
          <c:w val="0.23343030518531696"/>
          <c:h val="0.10500071225071229"/>
        </c:manualLayout>
      </c:layout>
      <c:overlay val="1"/>
      <c:txPr>
        <a:bodyPr/>
        <a:lstStyle/>
        <a:p>
          <a:pPr>
            <a:defRPr sz="10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3140439521025254"/>
          <c:y val="9.9042190413396569E-2"/>
          <c:w val="0.8412630628400859"/>
          <c:h val="0.6670122352279535"/>
        </c:manualLayout>
      </c:layout>
      <c:lineChart>
        <c:grouping val="standard"/>
        <c:ser>
          <c:idx val="0"/>
          <c:order val="0"/>
          <c:tx>
            <c:strRef>
              <c:f>Sheet1!$B$1</c:f>
              <c:strCache>
                <c:ptCount val="1"/>
                <c:pt idx="0">
                  <c:v>2014년 
KCSI-ST 점수</c:v>
                </c:pt>
              </c:strCache>
            </c:strRef>
          </c:tx>
          <c:spPr>
            <a:ln>
              <a:solidFill>
                <a:schemeClr val="tx1">
                  <a:lumMod val="50000"/>
                  <a:lumOff val="50000"/>
                </a:schemeClr>
              </a:solidFill>
            </a:ln>
          </c:spPr>
          <c:marker>
            <c:spPr>
              <a:solidFill>
                <a:schemeClr val="tx1">
                  <a:lumMod val="50000"/>
                  <a:lumOff val="50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Sheet1!$B$2:$B$12</c:f>
              <c:numCache>
                <c:formatCode>General</c:formatCode>
                <c:ptCount val="11"/>
                <c:pt idx="0" formatCode="###0.0">
                  <c:v>94.305555499999983</c:v>
                </c:pt>
                <c:pt idx="4" formatCode="###0.0">
                  <c:v>94.222222200000004</c:v>
                </c:pt>
                <c:pt idx="5" formatCode="###0.0">
                  <c:v>88.024691555555549</c:v>
                </c:pt>
                <c:pt idx="6" formatCode="###0.0">
                  <c:v>96.85185199999998</c:v>
                </c:pt>
                <c:pt idx="7" formatCode="###0.0">
                  <c:v>91.495726461538467</c:v>
                </c:pt>
                <c:pt idx="10" formatCode="###0.0">
                  <c:v>100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2015년 
KCSI-EHS 점수</c:v>
                </c:pt>
              </c:strCache>
            </c:strRef>
          </c:tx>
          <c:spPr>
            <a:ln>
              <a:solidFill>
                <a:srgbClr val="B00000"/>
              </a:solidFill>
            </a:ln>
          </c:spPr>
          <c:marker>
            <c:spPr>
              <a:solidFill>
                <a:srgbClr val="B00000"/>
              </a:solidFill>
              <a:ln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C00000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b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Sheet1!$C$2:$C$12</c:f>
              <c:numCache>
                <c:formatCode>####.0</c:formatCode>
                <c:ptCount val="11"/>
                <c:pt idx="0">
                  <c:v>84.031250000000142</c:v>
                </c:pt>
                <c:pt idx="1">
                  <c:v>88.6</c:v>
                </c:pt>
                <c:pt idx="4">
                  <c:v>86.325000000000003</c:v>
                </c:pt>
                <c:pt idx="5">
                  <c:v>85.577083333333249</c:v>
                </c:pt>
                <c:pt idx="6">
                  <c:v>87.85</c:v>
                </c:pt>
                <c:pt idx="7">
                  <c:v>91.140277777777783</c:v>
                </c:pt>
                <c:pt idx="9">
                  <c:v>89.71875</c:v>
                </c:pt>
              </c:numCache>
            </c:numRef>
          </c:val>
        </c:ser>
        <c:dLbls/>
        <c:marker val="1"/>
        <c:axId val="479915392"/>
        <c:axId val="480564352"/>
      </c:lineChart>
      <c:catAx>
        <c:axId val="479915392"/>
        <c:scaling>
          <c:orientation val="minMax"/>
        </c:scaling>
        <c:axPos val="b"/>
        <c:numFmt formatCode="General" sourceLinked="1"/>
        <c:tickLblPos val="nextTo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defRPr>
            </a:pPr>
            <a:endParaRPr lang="ko-KR"/>
          </a:p>
        </c:txPr>
        <c:crossAx val="480564352"/>
        <c:crosses val="autoZero"/>
        <c:auto val="1"/>
        <c:lblAlgn val="ctr"/>
        <c:lblOffset val="100"/>
      </c:catAx>
      <c:valAx>
        <c:axId val="480564352"/>
        <c:scaling>
          <c:orientation val="minMax"/>
          <c:max val="110"/>
          <c:min val="50"/>
        </c:scaling>
        <c:delete val="1"/>
        <c:axPos val="l"/>
        <c:numFmt formatCode="###0.0" sourceLinked="1"/>
        <c:majorTickMark val="cross"/>
        <c:tickLblPos val="none"/>
        <c:crossAx val="479915392"/>
        <c:crosses val="autoZero"/>
        <c:crossBetween val="between"/>
      </c:valAx>
    </c:plotArea>
    <c:legend>
      <c:legendPos val="l"/>
      <c:legendEntry>
        <c:idx val="1"/>
        <c:txPr>
          <a:bodyPr/>
          <a:lstStyle/>
          <a:p>
            <a:pPr>
              <a:defRPr sz="800" b="1" u="sng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7.6728436414430501E-3"/>
          <c:y val="0.14787842695195355"/>
          <c:w val="0.10038637097554567"/>
          <c:h val="0.64121629765120425"/>
        </c:manualLayout>
      </c:layout>
      <c:txPr>
        <a:bodyPr/>
        <a:lstStyle/>
        <a:p>
          <a:pPr>
            <a:defRPr sz="800" b="1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퍼센트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3"/>
            <c:spPr>
              <a:solidFill>
                <a:schemeClr val="bg1">
                  <a:lumMod val="8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0.0%</c:formatCode>
                <c:ptCount val="3"/>
                <c:pt idx="0">
                  <c:v>0.80952380952380965</c:v>
                </c:pt>
                <c:pt idx="1">
                  <c:v>9.5238095238095247E-2</c:v>
                </c:pt>
                <c:pt idx="2">
                  <c:v>9.5238095238095247E-2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3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en-US" dirty="0" smtClean="0"/>
                      <a:t>11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34.4%)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0.34375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en-US" dirty="0" smtClean="0"/>
                      <a:t>21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65.6%)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0.65625000000000111</c:v>
                </c:pt>
              </c:numCache>
            </c:numRef>
          </c:val>
        </c:ser>
        <c:dLbls/>
        <c:gapWidth val="90"/>
        <c:overlap val="100"/>
        <c:axId val="480900992"/>
        <c:axId val="480902528"/>
      </c:barChart>
      <c:catAx>
        <c:axId val="480900992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80902528"/>
        <c:crosses val="autoZero"/>
        <c:auto val="1"/>
        <c:lblAlgn val="ctr"/>
        <c:lblOffset val="100"/>
      </c:catAx>
      <c:valAx>
        <c:axId val="480902528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80900992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54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3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en-US" dirty="0" smtClean="0"/>
                      <a:t>11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34.4%)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0.34375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en-US" dirty="0" smtClean="0"/>
                      <a:t>21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65.6%)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0.65625000000000111</c:v>
                </c:pt>
              </c:numCache>
            </c:numRef>
          </c:val>
        </c:ser>
        <c:dLbls/>
        <c:gapWidth val="90"/>
        <c:overlap val="100"/>
        <c:axId val="481998720"/>
        <c:axId val="482000256"/>
      </c:barChart>
      <c:catAx>
        <c:axId val="481998720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82000256"/>
        <c:crosses val="autoZero"/>
        <c:auto val="1"/>
        <c:lblAlgn val="ctr"/>
        <c:lblOffset val="100"/>
      </c:catAx>
      <c:valAx>
        <c:axId val="482000256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81998720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54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퍼센트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3"/>
            <c:spPr>
              <a:solidFill>
                <a:schemeClr val="bg1">
                  <a:lumMod val="8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0.0%</c:formatCode>
                <c:ptCount val="3"/>
                <c:pt idx="0">
                  <c:v>0.55555555555555569</c:v>
                </c:pt>
                <c:pt idx="1">
                  <c:v>0.44444444444444442</c:v>
                </c:pt>
                <c:pt idx="2">
                  <c:v>0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9D9D9"/>
            </a:solidFill>
            <a:effectLst/>
          </c:spPr>
          <c:dPt>
            <c:idx val="0"/>
            <c:spPr>
              <a:solidFill>
                <a:srgbClr val="B00000"/>
              </a:solidFill>
              <a:effectLst/>
            </c:spPr>
          </c:dPt>
          <c:dPt>
            <c:idx val="3"/>
            <c:spPr>
              <a:solidFill>
                <a:srgbClr val="BFBFBF"/>
              </a:solidFill>
              <a:effectLst/>
            </c:spPr>
          </c:dPt>
          <c:dPt>
            <c:idx val="4"/>
            <c:spPr>
              <a:solidFill>
                <a:srgbClr val="BFBFBF"/>
              </a:solidFill>
              <a:effectLst/>
            </c:spPr>
          </c:dPt>
          <c:dPt>
            <c:idx val="5"/>
            <c:spPr>
              <a:solidFill>
                <a:srgbClr val="BFBFBF"/>
              </a:solidFill>
              <a:effectLst/>
            </c:spPr>
          </c:dPt>
          <c:dPt>
            <c:idx val="6"/>
            <c:spPr>
              <a:solidFill>
                <a:srgbClr val="BFBFBF"/>
              </a:solidFill>
              <a:effectLst/>
            </c:spPr>
          </c:dPt>
          <c:dPt>
            <c:idx val="7"/>
            <c:spPr>
              <a:solidFill>
                <a:srgbClr val="BFBFBF"/>
              </a:solidFill>
              <a:effectLst/>
            </c:spPr>
          </c:dPt>
          <c:dPt>
            <c:idx val="8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9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10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11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12"/>
            <c:spPr>
              <a:solidFill>
                <a:srgbClr val="BFBFBF"/>
              </a:solidFill>
              <a:effectLst/>
            </c:spPr>
          </c:dPt>
          <c:dPt>
            <c:idx val="13"/>
            <c:spPr>
              <a:solidFill>
                <a:srgbClr val="BFBFBF"/>
              </a:solidFill>
              <a:effectLst/>
            </c:spPr>
          </c:dPt>
          <c:dPt>
            <c:idx val="15"/>
            <c:spPr>
              <a:solidFill>
                <a:schemeClr val="bg1">
                  <a:lumMod val="85000"/>
                </a:schemeClr>
              </a:solidFill>
              <a:effectLst/>
            </c:spPr>
          </c:dPt>
          <c:dPt>
            <c:idx val="16"/>
            <c:spPr>
              <a:solidFill>
                <a:srgbClr val="BFBFBF"/>
              </a:solidFill>
              <a:effectLst/>
            </c:spPr>
          </c:dPt>
          <c:dPt>
            <c:idx val="17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18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19"/>
            <c:spPr>
              <a:solidFill>
                <a:schemeClr val="bg1">
                  <a:lumMod val="75000"/>
                </a:schemeClr>
              </a:solidFill>
              <a:effectLst/>
            </c:spPr>
          </c:dPt>
          <c:dPt>
            <c:idx val="20"/>
            <c:spPr>
              <a:solidFill>
                <a:schemeClr val="bg1">
                  <a:lumMod val="75000"/>
                </a:schemeClr>
              </a:solidFill>
              <a:effectLst/>
            </c:spPr>
          </c:dPt>
          <c:cat>
            <c:strRef>
              <c:f>Sheet1!$A$2:$A$22</c:f>
              <c:strCache>
                <c:ptCount val="21"/>
                <c:pt idx="0">
                  <c:v>전체</c:v>
                </c:pt>
                <c:pt idx="1">
                  <c:v>정부</c:v>
                </c:pt>
                <c:pt idx="2">
                  <c:v>산학연</c:v>
                </c:pt>
                <c:pt idx="3">
                  <c:v>정부부처</c:v>
                </c:pt>
                <c:pt idx="4">
                  <c:v>대학/교육기관</c:v>
                </c:pt>
                <c:pt idx="5">
                  <c:v>연구기관</c:v>
                </c:pt>
                <c:pt idx="6">
                  <c:v>NGO등비영리기관</c:v>
                </c:pt>
                <c:pt idx="7">
                  <c:v>기타</c:v>
                </c:pt>
                <c:pt idx="8">
                  <c:v>남성</c:v>
                </c:pt>
                <c:pt idx="9">
                  <c:v>여성</c:v>
                </c:pt>
                <c:pt idx="10">
                  <c:v>30대</c:v>
                </c:pt>
                <c:pt idx="11">
                  <c:v>40대</c:v>
                </c:pt>
                <c:pt idx="12">
                  <c:v>50대</c:v>
                </c:pt>
                <c:pt idx="13">
                  <c:v>60세이상</c:v>
                </c:pt>
                <c:pt idx="14">
                  <c:v>기존</c:v>
                </c:pt>
                <c:pt idx="15">
                  <c:v>신규</c:v>
                </c:pt>
                <c:pt idx="16">
                  <c:v>서울/인천/경기</c:v>
                </c:pt>
                <c:pt idx="17">
                  <c:v>부산/울산/경남</c:v>
                </c:pt>
                <c:pt idx="18">
                  <c:v>대전/충청/세종</c:v>
                </c:pt>
                <c:pt idx="19">
                  <c:v>광주/전남/전북</c:v>
                </c:pt>
                <c:pt idx="20">
                  <c:v>강원/제주</c:v>
                </c:pt>
              </c:strCache>
            </c:strRef>
          </c:cat>
          <c:val>
            <c:numRef>
              <c:f>Sheet1!$B$2:$B$22</c:f>
              <c:numCache>
                <c:formatCode>#,##0.0</c:formatCode>
                <c:ptCount val="21"/>
                <c:pt idx="0">
                  <c:v>88.601666666666674</c:v>
                </c:pt>
                <c:pt idx="1">
                  <c:v>85.374999999999986</c:v>
                </c:pt>
                <c:pt idx="2">
                  <c:v>88.832142857142699</c:v>
                </c:pt>
                <c:pt idx="3">
                  <c:v>85.374999999999986</c:v>
                </c:pt>
                <c:pt idx="4">
                  <c:v>91.38000000000001</c:v>
                </c:pt>
                <c:pt idx="5">
                  <c:v>85.598214285714477</c:v>
                </c:pt>
                <c:pt idx="6">
                  <c:v>94.174999999999983</c:v>
                </c:pt>
                <c:pt idx="7">
                  <c:v>93.387500000000003</c:v>
                </c:pt>
                <c:pt idx="8">
                  <c:v>88.601666666666674</c:v>
                </c:pt>
                <c:pt idx="9" formatCode="General">
                  <c:v>0</c:v>
                </c:pt>
                <c:pt idx="10">
                  <c:v>85.374999999999986</c:v>
                </c:pt>
                <c:pt idx="11">
                  <c:v>89.865624999999994</c:v>
                </c:pt>
                <c:pt idx="12">
                  <c:v>87.867187500000014</c:v>
                </c:pt>
                <c:pt idx="13">
                  <c:v>90.624999999999986</c:v>
                </c:pt>
                <c:pt idx="14">
                  <c:v>88.601666666666674</c:v>
                </c:pt>
                <c:pt idx="15" formatCode="General">
                  <c:v>0</c:v>
                </c:pt>
                <c:pt idx="16">
                  <c:v>94.315624999999997</c:v>
                </c:pt>
                <c:pt idx="17">
                  <c:v>81.893749999999983</c:v>
                </c:pt>
                <c:pt idx="18">
                  <c:v>85.997916666666697</c:v>
                </c:pt>
                <c:pt idx="19">
                  <c:v>96.681250000000006</c:v>
                </c:pt>
                <c:pt idx="20">
                  <c:v>78.624999999999986</c:v>
                </c:pt>
              </c:numCache>
            </c:numRef>
          </c:val>
        </c:ser>
        <c:dLbls/>
        <c:gapWidth val="50"/>
        <c:axId val="485934592"/>
        <c:axId val="485936128"/>
      </c:barChart>
      <c:catAx>
        <c:axId val="485934592"/>
        <c:scaling>
          <c:orientation val="maxMin"/>
        </c:scaling>
        <c:delete val="1"/>
        <c:axPos val="l"/>
        <c:numFmt formatCode="General" sourceLinked="0"/>
        <c:tickLblPos val="none"/>
        <c:crossAx val="485936128"/>
        <c:crosses val="autoZero"/>
        <c:auto val="1"/>
        <c:lblAlgn val="ctr"/>
        <c:lblOffset val="100"/>
      </c:catAx>
      <c:valAx>
        <c:axId val="485936128"/>
        <c:scaling>
          <c:orientation val="minMax"/>
          <c:max val="100"/>
          <c:min val="10"/>
        </c:scaling>
        <c:delete val="1"/>
        <c:axPos val="t"/>
        <c:numFmt formatCode="#,##0.0" sourceLinked="1"/>
        <c:majorTickMark val="none"/>
        <c:tickLblPos val="none"/>
        <c:crossAx val="485934592"/>
        <c:crosses val="autoZero"/>
        <c:crossBetween val="between"/>
      </c:valAx>
      <c:spPr>
        <a:ln>
          <a:noFill/>
        </a:ln>
      </c:spPr>
    </c:plotArea>
    <c:plotVisOnly val="1"/>
    <c:dispBlanksAs val="gap"/>
  </c:chart>
  <c:spPr>
    <a:ln>
      <a:noFill/>
    </a:ln>
  </c:spPr>
  <c:txPr>
    <a:bodyPr/>
    <a:lstStyle/>
    <a:p>
      <a:pPr>
        <a:defRPr sz="1800"/>
      </a:pPr>
      <a:endParaRPr lang="ko-KR"/>
    </a:p>
  </c:txPr>
  <c:externalData r:id="rId1"/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육성 및 촉진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Sheet1!$B$5:$M$5</c:f>
              <c:numCache>
                <c:formatCode>0.0</c:formatCode>
                <c:ptCount val="12"/>
                <c:pt idx="0">
                  <c:v>88.6</c:v>
                </c:pt>
                <c:pt idx="1">
                  <c:v>88.9</c:v>
                </c:pt>
                <c:pt idx="2">
                  <c:v>88.4</c:v>
                </c:pt>
                <c:pt idx="3">
                  <c:v>87.6</c:v>
                </c:pt>
                <c:pt idx="4">
                  <c:v>91</c:v>
                </c:pt>
                <c:pt idx="5">
                  <c:v>88.3</c:v>
                </c:pt>
                <c:pt idx="6">
                  <c:v>88</c:v>
                </c:pt>
                <c:pt idx="7">
                  <c:v>86.7</c:v>
                </c:pt>
                <c:pt idx="8">
                  <c:v>89.3</c:v>
                </c:pt>
                <c:pt idx="9">
                  <c:v>89.3</c:v>
                </c:pt>
                <c:pt idx="10" formatCode="General">
                  <c:v>90.3</c:v>
                </c:pt>
                <c:pt idx="11" formatCode="General">
                  <c:v>89.7</c:v>
                </c:pt>
              </c:numCache>
            </c:numRef>
          </c:val>
        </c:ser>
        <c:dLbls/>
        <c:overlap val="-20"/>
        <c:axId val="486563840"/>
        <c:axId val="486565376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육성 및 촉진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0.0_ </c:formatCode>
                <c:ptCount val="12"/>
                <c:pt idx="0">
                  <c:v>86.269443012436383</c:v>
                </c:pt>
                <c:pt idx="1">
                  <c:v>87.111870237448869</c:v>
                </c:pt>
                <c:pt idx="2">
                  <c:v>86.773675745534419</c:v>
                </c:pt>
                <c:pt idx="3">
                  <c:v>86.876221014469664</c:v>
                </c:pt>
                <c:pt idx="4">
                  <c:v>87.798445449647758</c:v>
                </c:pt>
                <c:pt idx="5">
                  <c:v>85.427015787424068</c:v>
                </c:pt>
                <c:pt idx="6">
                  <c:v>85.838208656382548</c:v>
                </c:pt>
                <c:pt idx="7">
                  <c:v>84.673226289782392</c:v>
                </c:pt>
                <c:pt idx="8">
                  <c:v>85.15275934170127</c:v>
                </c:pt>
                <c:pt idx="9">
                  <c:v>85.632675992871327</c:v>
                </c:pt>
                <c:pt idx="10">
                  <c:v>86.240523933935449</c:v>
                </c:pt>
                <c:pt idx="11">
                  <c:v>87.640753184270267</c:v>
                </c:pt>
              </c:numCache>
            </c:numRef>
          </c:val>
        </c:ser>
        <c:dLbls/>
        <c:marker val="1"/>
        <c:axId val="486563840"/>
        <c:axId val="486565376"/>
      </c:lineChart>
      <c:catAx>
        <c:axId val="486563840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86565376"/>
        <c:crosses val="autoZero"/>
        <c:auto val="1"/>
        <c:lblAlgn val="ctr"/>
        <c:lblOffset val="100"/>
      </c:catAx>
      <c:valAx>
        <c:axId val="486565376"/>
        <c:scaling>
          <c:orientation val="minMax"/>
          <c:max val="100"/>
          <c:min val="30"/>
        </c:scaling>
        <c:axPos val="l"/>
        <c:numFmt formatCode="0.0" sourceLinked="1"/>
        <c:majorTickMark val="none"/>
        <c:tickLblPos val="none"/>
        <c:spPr>
          <a:ln>
            <a:noFill/>
          </a:ln>
        </c:spPr>
        <c:crossAx val="486563840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32262547483381127"/>
          <c:y val="2.1490725776241292E-2"/>
          <c:w val="0.67737452516619556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4827904647993548"/>
        </c:manualLayout>
      </c:layout>
      <c:barChart>
        <c:barDir val="col"/>
        <c:grouping val="clustered"/>
        <c:ser>
          <c:idx val="2"/>
          <c:order val="1"/>
          <c:tx>
            <c:strRef>
              <c:f>Sheet1!$A$5</c:f>
              <c:strCache>
                <c:ptCount val="1"/>
                <c:pt idx="0">
                  <c:v>산업연구원 육성 및 촉진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0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inBase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Sheet1!$B$1:$I$1</c:f>
              <c:strCache>
                <c:ptCount val="8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</c:strCache>
            </c:strRef>
          </c:cat>
          <c:val>
            <c:numRef>
              <c:f>Sheet1!$B$5:$K$5</c:f>
              <c:numCache>
                <c:formatCode>#,##0.0</c:formatCode>
                <c:ptCount val="10"/>
                <c:pt idx="0">
                  <c:v>87</c:v>
                </c:pt>
                <c:pt idx="1">
                  <c:v>88.666666666666671</c:v>
                </c:pt>
                <c:pt idx="2">
                  <c:v>89.333333333333258</c:v>
                </c:pt>
                <c:pt idx="3">
                  <c:v>88.666666666666671</c:v>
                </c:pt>
                <c:pt idx="4">
                  <c:v>89</c:v>
                </c:pt>
                <c:pt idx="5">
                  <c:v>90.333333333333258</c:v>
                </c:pt>
                <c:pt idx="6">
                  <c:v>85.666666666666671</c:v>
                </c:pt>
                <c:pt idx="7">
                  <c:v>84.333333333333258</c:v>
                </c:pt>
                <c:pt idx="8">
                  <c:v>91.666666666666671</c:v>
                </c:pt>
                <c:pt idx="9">
                  <c:v>90.333333333333258</c:v>
                </c:pt>
              </c:numCache>
            </c:numRef>
          </c:val>
        </c:ser>
        <c:dLbls/>
        <c:overlap val="-20"/>
        <c:axId val="486442112"/>
        <c:axId val="486443648"/>
      </c:barChart>
      <c:lineChart>
        <c:grouping val="standar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육성 및 촉진</c:v>
                </c:pt>
              </c:strCache>
            </c:strRef>
          </c:tx>
          <c:spPr>
            <a:ln w="19050">
              <a:solidFill>
                <a:srgbClr val="B00000"/>
              </a:solidFill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5400">
                <a:solidFill>
                  <a:srgbClr val="B00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</c:strCache>
            </c:strRef>
          </c:cat>
          <c:val>
            <c:numRef>
              <c:f>Sheet1!$B$2:$K$2</c:f>
              <c:numCache>
                <c:formatCode>0.0</c:formatCode>
                <c:ptCount val="10"/>
                <c:pt idx="0">
                  <c:v>87.6</c:v>
                </c:pt>
                <c:pt idx="1">
                  <c:v>87</c:v>
                </c:pt>
                <c:pt idx="2">
                  <c:v>85.9</c:v>
                </c:pt>
                <c:pt idx="3">
                  <c:v>86.6</c:v>
                </c:pt>
                <c:pt idx="4">
                  <c:v>89.1</c:v>
                </c:pt>
                <c:pt idx="5">
                  <c:v>88.3</c:v>
                </c:pt>
                <c:pt idx="6">
                  <c:v>86.4</c:v>
                </c:pt>
                <c:pt idx="7">
                  <c:v>82.5</c:v>
                </c:pt>
                <c:pt idx="8">
                  <c:v>88.5</c:v>
                </c:pt>
                <c:pt idx="9">
                  <c:v>87.1</c:v>
                </c:pt>
              </c:numCache>
            </c:numRef>
          </c:val>
        </c:ser>
        <c:dLbls/>
        <c:marker val="1"/>
        <c:axId val="486442112"/>
        <c:axId val="486443648"/>
      </c:lineChart>
      <c:catAx>
        <c:axId val="486442112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86443648"/>
        <c:crosses val="autoZero"/>
        <c:auto val="1"/>
        <c:lblAlgn val="ctr"/>
        <c:lblOffset val="100"/>
      </c:catAx>
      <c:valAx>
        <c:axId val="486443648"/>
        <c:scaling>
          <c:orientation val="minMax"/>
          <c:max val="100"/>
          <c:min val="3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86442112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30250709219858157"/>
          <c:y val="2.1490725776241292E-2"/>
          <c:w val="0.69749290780141848"/>
          <c:h val="7.069020153133702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2"/>
          <c:order val="0"/>
          <c:tx>
            <c:strRef>
              <c:f>Sheet1!$A$2</c:f>
              <c:strCache>
                <c:ptCount val="1"/>
                <c:pt idx="0">
                  <c:v>조사대상 기관 내 최고점</c:v>
                </c:pt>
              </c:strCache>
            </c:strRef>
          </c:tx>
          <c:spPr>
            <a:ln w="19050">
              <a:noFill/>
              <a:headEnd type="none"/>
            </a:ln>
          </c:spPr>
          <c:marker>
            <c:symbol val="diamond"/>
            <c:size val="5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32"/>
              <c:tx>
                <c:rich>
                  <a:bodyPr/>
                  <a:lstStyle/>
                  <a:p>
                    <a:r>
                      <a:rPr lang="en-US" altLang="en-US" sz="1000" b="0" dirty="0" smtClean="0"/>
                      <a:t>8</a:t>
                    </a:r>
                    <a:r>
                      <a:rPr lang="en-US" altLang="en-US" sz="1000" dirty="0" smtClean="0"/>
                      <a:t>7.4 </a:t>
                    </a:r>
                    <a:endParaRPr lang="en-US" altLang="en-US" dirty="0"/>
                  </a:p>
                </c:rich>
              </c:tx>
              <c:dLblPos val="t"/>
              <c:showVal val="1"/>
              <c:extLst>
                <c:ext xmlns:c15="http://schemas.microsoft.com/office/drawing/2012/chart" uri="{CE6537A1-D6FC-4f65-9D91-7224C49458BB}"/>
              </c:extLst>
            </c:dLbl>
            <c:numFmt formatCode="#,##0.0_);\(#,##0.0\)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t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[과정품질4-편리성1]</c:v>
                </c:pt>
                <c:pt idx="7">
                  <c:v>[과정품질4-편리성2]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Sheet1!$B$2:$U$2</c:f>
              <c:numCache>
                <c:formatCode>###0.0</c:formatCode>
                <c:ptCount val="20"/>
                <c:pt idx="0">
                  <c:v>95.517241379310505</c:v>
                </c:pt>
                <c:pt idx="1">
                  <c:v>94.827586206896399</c:v>
                </c:pt>
                <c:pt idx="2">
                  <c:v>94.482758620689438</c:v>
                </c:pt>
                <c:pt idx="3">
                  <c:v>96.206896551724014</c:v>
                </c:pt>
                <c:pt idx="4">
                  <c:v>96.206896551724014</c:v>
                </c:pt>
                <c:pt idx="5">
                  <c:v>95.862068965517267</c:v>
                </c:pt>
                <c:pt idx="6">
                  <c:v>93.888888888888644</c:v>
                </c:pt>
                <c:pt idx="7">
                  <c:v>91.666666666666671</c:v>
                </c:pt>
                <c:pt idx="8">
                  <c:v>95.517241379310505</c:v>
                </c:pt>
                <c:pt idx="9">
                  <c:v>96.896551724137936</c:v>
                </c:pt>
                <c:pt idx="10">
                  <c:v>95.862068965517267</c:v>
                </c:pt>
                <c:pt idx="11">
                  <c:v>95.517241379310505</c:v>
                </c:pt>
                <c:pt idx="12">
                  <c:v>94.827586206896399</c:v>
                </c:pt>
                <c:pt idx="13">
                  <c:v>93.793103448276128</c:v>
                </c:pt>
                <c:pt idx="14">
                  <c:v>93.793103448276128</c:v>
                </c:pt>
                <c:pt idx="15">
                  <c:v>96.206896551724014</c:v>
                </c:pt>
                <c:pt idx="16">
                  <c:v>96.206896551724014</c:v>
                </c:pt>
                <c:pt idx="17">
                  <c:v>96.206896551724014</c:v>
                </c:pt>
                <c:pt idx="18">
                  <c:v>93.07692307692308</c:v>
                </c:pt>
                <c:pt idx="19">
                  <c:v>93.448275862068968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4008-4762-BAA9-E3394406B6FC}"/>
            </c:ext>
          </c:extLst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조사대상 기관 내 최하점</c:v>
                </c:pt>
              </c:strCache>
            </c:strRef>
          </c:tx>
          <c:spPr>
            <a:ln>
              <a:noFill/>
            </a:ln>
          </c:spPr>
          <c:marker>
            <c:symbol val="diamond"/>
            <c:size val="5"/>
            <c:spPr>
              <a:solidFill>
                <a:schemeClr val="tx1">
                  <a:lumMod val="65000"/>
                  <a:lumOff val="35000"/>
                </a:schemeClr>
              </a:solidFill>
              <a:ln w="25400">
                <a:solidFill>
                  <a:schemeClr val="tx1">
                    <a:lumMod val="65000"/>
                    <a:lumOff val="35000"/>
                  </a:schemeClr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[과정품질4-편리성1]</c:v>
                </c:pt>
                <c:pt idx="7">
                  <c:v>[과정품질4-편리성2]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Sheet1!$B$3:$U$3</c:f>
              <c:numCache>
                <c:formatCode>###0.0</c:formatCode>
                <c:ptCount val="20"/>
                <c:pt idx="0">
                  <c:v>81.851851851851634</c:v>
                </c:pt>
                <c:pt idx="1">
                  <c:v>80.714285714285722</c:v>
                </c:pt>
                <c:pt idx="2">
                  <c:v>76.333333333333258</c:v>
                </c:pt>
                <c:pt idx="3">
                  <c:v>78.333333333333258</c:v>
                </c:pt>
                <c:pt idx="4">
                  <c:v>77.333333333333258</c:v>
                </c:pt>
                <c:pt idx="5">
                  <c:v>75.333333333333258</c:v>
                </c:pt>
                <c:pt idx="6">
                  <c:v>81.785714285714292</c:v>
                </c:pt>
                <c:pt idx="7">
                  <c:v>77.5</c:v>
                </c:pt>
                <c:pt idx="8">
                  <c:v>77.5</c:v>
                </c:pt>
                <c:pt idx="9">
                  <c:v>80.714285714285722</c:v>
                </c:pt>
                <c:pt idx="10">
                  <c:v>82.142857142856926</c:v>
                </c:pt>
                <c:pt idx="11">
                  <c:v>78.888888888888644</c:v>
                </c:pt>
                <c:pt idx="12">
                  <c:v>75.357142857142819</c:v>
                </c:pt>
                <c:pt idx="13">
                  <c:v>76.071428571428427</c:v>
                </c:pt>
                <c:pt idx="14">
                  <c:v>73.333333333333258</c:v>
                </c:pt>
                <c:pt idx="15">
                  <c:v>73.928571428571388</c:v>
                </c:pt>
                <c:pt idx="16">
                  <c:v>82.142857142856926</c:v>
                </c:pt>
                <c:pt idx="17">
                  <c:v>79.285714285714292</c:v>
                </c:pt>
                <c:pt idx="18">
                  <c:v>78.928571428571388</c:v>
                </c:pt>
                <c:pt idx="19">
                  <c:v>79.285714285714292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6-4008-4762-BAA9-E3394406B6FC}"/>
            </c:ext>
          </c:extLst>
        </c:ser>
        <c:ser>
          <c:idx val="1"/>
          <c:order val="2"/>
          <c:tx>
            <c:strRef>
              <c:f>Sheet1!$A$4</c:f>
              <c:strCache>
                <c:ptCount val="1"/>
                <c:pt idx="0">
                  <c:v>산업연구원</c:v>
                </c:pt>
              </c:strCache>
            </c:strRef>
          </c:tx>
          <c:spPr>
            <a:ln w="28575">
              <a:solidFill>
                <a:srgbClr val="B00000"/>
              </a:solidFill>
            </a:ln>
          </c:spPr>
          <c:marker>
            <c:symbol val="square"/>
            <c:size val="5"/>
            <c:spPr>
              <a:solidFill>
                <a:srgbClr val="B00000"/>
              </a:solidFill>
              <a:ln w="25400"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 i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gradFill>
                      <a:gsLst>
                        <a:gs pos="0">
                          <a:srgbClr val="B00000"/>
                        </a:gs>
                        <a:gs pos="100000">
                          <a:srgbClr val="B00000"/>
                        </a:gs>
                      </a:gsLst>
                      <a:lin ang="5400000" scaled="0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[과정품질4-편리성1]</c:v>
                </c:pt>
                <c:pt idx="7">
                  <c:v>[과정품질4-편리성2]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86</c:v>
                </c:pt>
                <c:pt idx="1">
                  <c:v>88</c:v>
                </c:pt>
                <c:pt idx="2">
                  <c:v>88</c:v>
                </c:pt>
                <c:pt idx="3">
                  <c:v>89.333333333333258</c:v>
                </c:pt>
                <c:pt idx="4">
                  <c:v>92</c:v>
                </c:pt>
                <c:pt idx="5">
                  <c:v>86.666666666666671</c:v>
                </c:pt>
                <c:pt idx="6">
                  <c:v>91.333333333333258</c:v>
                </c:pt>
                <c:pt idx="7">
                  <c:v>86</c:v>
                </c:pt>
                <c:pt idx="8">
                  <c:v>90</c:v>
                </c:pt>
                <c:pt idx="9">
                  <c:v>88</c:v>
                </c:pt>
                <c:pt idx="10">
                  <c:v>92</c:v>
                </c:pt>
                <c:pt idx="11">
                  <c:v>88.666666666666671</c:v>
                </c:pt>
                <c:pt idx="12">
                  <c:v>86</c:v>
                </c:pt>
                <c:pt idx="13">
                  <c:v>85.333333333333258</c:v>
                </c:pt>
                <c:pt idx="14">
                  <c:v>83.333333333333258</c:v>
                </c:pt>
                <c:pt idx="15">
                  <c:v>85.333333333333258</c:v>
                </c:pt>
                <c:pt idx="16">
                  <c:v>90.666666666666671</c:v>
                </c:pt>
                <c:pt idx="17">
                  <c:v>92.666666666666671</c:v>
                </c:pt>
                <c:pt idx="18">
                  <c:v>91.333333333333258</c:v>
                </c:pt>
                <c:pt idx="19">
                  <c:v>89.333333333333258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dLbls/>
        <c:marker val="1"/>
        <c:axId val="487565568"/>
        <c:axId val="487583744"/>
      </c:lineChart>
      <c:catAx>
        <c:axId val="487565568"/>
        <c:scaling>
          <c:orientation val="minMax"/>
        </c:scaling>
        <c:delete val="1"/>
        <c:axPos val="b"/>
        <c:numFmt formatCode="General" sourceLinked="0"/>
        <c:tickLblPos val="none"/>
        <c:crossAx val="487583744"/>
        <c:crosses val="autoZero"/>
        <c:auto val="1"/>
        <c:lblAlgn val="ctr"/>
        <c:lblOffset val="100"/>
      </c:catAx>
      <c:valAx>
        <c:axId val="487583744"/>
        <c:scaling>
          <c:orientation val="minMax"/>
          <c:max val="103"/>
          <c:min val="68"/>
        </c:scaling>
        <c:axPos val="l"/>
        <c:numFmt formatCode="###0.0" sourceLinked="1"/>
        <c:majorTickMark val="none"/>
        <c:tickLblPos val="none"/>
        <c:spPr>
          <a:ln>
            <a:noFill/>
          </a:ln>
        </c:spPr>
        <c:crossAx val="487565568"/>
        <c:crosses val="autoZero"/>
        <c:crossBetween val="between"/>
        <c:majorUnit val="0.1"/>
      </c:valAx>
    </c:plotArea>
    <c:legend>
      <c:legendPos val="r"/>
      <c:legendEntry>
        <c:idx val="0"/>
        <c:txPr>
          <a:bodyPr/>
          <a:lstStyle/>
          <a:p>
            <a:pPr>
              <a:defRPr sz="10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000" b="0" i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000" b="0" i="0" u="none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47015406103625401"/>
          <c:y val="4.6533868609193556E-3"/>
          <c:w val="0.52189325262222863"/>
          <c:h val="9.5766381766381761E-2"/>
        </c:manualLayout>
      </c:layout>
      <c:overlay val="1"/>
      <c:txPr>
        <a:bodyPr/>
        <a:lstStyle/>
        <a:p>
          <a:pPr>
            <a:defRPr sz="10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.14287215099715103"/>
          <c:w val="1"/>
          <c:h val="0.857127849002849"/>
        </c:manualLayout>
      </c:layout>
      <c:lineChart>
        <c:grouping val="standard"/>
        <c:ser>
          <c:idx val="1"/>
          <c:order val="0"/>
          <c:tx>
            <c:strRef>
              <c:f>Sheet1!$A$4</c:f>
              <c:strCache>
                <c:ptCount val="1"/>
                <c:pt idx="0">
                  <c:v>정부 고객</c:v>
                </c:pt>
              </c:strCache>
            </c:strRef>
          </c:tx>
          <c:spPr>
            <a:ln w="28575">
              <a:solidFill>
                <a:srgbClr val="BFBFBF"/>
              </a:solidFill>
            </a:ln>
          </c:spPr>
          <c:marker>
            <c:symbol val="square"/>
            <c:size val="5"/>
            <c:spPr>
              <a:solidFill>
                <a:srgbClr val="BFBFBF"/>
              </a:solidFill>
              <a:ln w="25400">
                <a:solidFill>
                  <a:srgbClr val="BFBFBF"/>
                </a:solidFill>
              </a:ln>
            </c:spPr>
          </c:marker>
          <c:dLbls>
            <c:dLbl>
              <c:idx val="1"/>
              <c:layout/>
              <c:dLblPos val="t"/>
              <c:showVal val="1"/>
            </c:dLbl>
            <c:dLbl>
              <c:idx val="2"/>
              <c:layout/>
              <c:dLblPos val="t"/>
              <c:showVal val="1"/>
            </c:dLbl>
            <c:dLbl>
              <c:idx val="4"/>
              <c:layout/>
              <c:dLblPos val="t"/>
              <c:showVal val="1"/>
            </c:dLbl>
            <c:dLbl>
              <c:idx val="7"/>
              <c:layout/>
              <c:dLblPos val="t"/>
              <c:showVal val="1"/>
            </c:dLbl>
            <c:dLbl>
              <c:idx val="9"/>
              <c:layout/>
              <c:dLblPos val="t"/>
              <c:showVal val="1"/>
            </c:dLbl>
            <c:dLbl>
              <c:idx val="12"/>
              <c:layout/>
              <c:dLblPos val="t"/>
              <c:showVal val="1"/>
            </c:dLbl>
            <c:dLbl>
              <c:idx val="15"/>
              <c:layout/>
              <c:dLblPos val="t"/>
              <c:showVal val="1"/>
            </c:dLbl>
            <c:dLbl>
              <c:idx val="17"/>
              <c:layout/>
              <c:dLblPos val="t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 i="0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bg1">
                        <a:lumMod val="65000"/>
                      </a:schemeClr>
                    </a:solidFill>
                    <a:latin typeface="+mn-ea"/>
                    <a:ea typeface="+mn-ea"/>
                  </a:defRPr>
                </a:pPr>
                <a:endParaRPr lang="ko-KR"/>
              </a:p>
            </c:txPr>
            <c:dLblPos val="b"/>
            <c:showVal val="1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Sheet1!$B$1:$U$1</c:f>
              <c:strCache>
                <c:ptCount val="20"/>
                <c:pt idx="0">
                  <c:v>[과정품질1-체계성1]</c:v>
                </c:pt>
                <c:pt idx="1">
                  <c:v>[과정품질1-체계성2]</c:v>
                </c:pt>
                <c:pt idx="2">
                  <c:v>[과정품질2-대응성1]</c:v>
                </c:pt>
                <c:pt idx="3">
                  <c:v>[과정품질2-대응성2]</c:v>
                </c:pt>
                <c:pt idx="4">
                  <c:v>[과정품질3-소통성1]</c:v>
                </c:pt>
                <c:pt idx="5">
                  <c:v>[과정품질3-소통성2]</c:v>
                </c:pt>
                <c:pt idx="6">
                  <c:v>[과정품질4-공감성1]</c:v>
                </c:pt>
                <c:pt idx="7">
                  <c:v>[과정품질4-공감성2]</c:v>
                </c:pt>
                <c:pt idx="8">
                  <c:v>[결과품질1-전문성1]</c:v>
                </c:pt>
                <c:pt idx="9">
                  <c:v>[결과품질1-전문성2]</c:v>
                </c:pt>
                <c:pt idx="10">
                  <c:v>[결과품질2-편익성1]</c:v>
                </c:pt>
                <c:pt idx="11">
                  <c:v>[결과품질2-편익성2]</c:v>
                </c:pt>
                <c:pt idx="12">
                  <c:v>[결과품질3-활용성1]</c:v>
                </c:pt>
                <c:pt idx="13">
                  <c:v>[결과품질3-활용성2]</c:v>
                </c:pt>
                <c:pt idx="14">
                  <c:v>[결과품질4-지속성1]</c:v>
                </c:pt>
                <c:pt idx="15">
                  <c:v>[결과품질4-지속성2]</c:v>
                </c:pt>
                <c:pt idx="16">
                  <c:v>[사회적품질1-책임성1]</c:v>
                </c:pt>
                <c:pt idx="17">
                  <c:v>[사회적품질1-책임성2]</c:v>
                </c:pt>
                <c:pt idx="18">
                  <c:v>[사회적품질2-공익성1]</c:v>
                </c:pt>
                <c:pt idx="19">
                  <c:v>[사회적품질2-공익성2]</c:v>
                </c:pt>
              </c:strCache>
            </c:strRef>
          </c:cat>
          <c:val>
            <c:numRef>
              <c:f>Sheet1!$B$4:$U$4</c:f>
              <c:numCache>
                <c:formatCode>#,##0.0</c:formatCode>
                <c:ptCount val="20"/>
                <c:pt idx="0">
                  <c:v>80</c:v>
                </c:pt>
                <c:pt idx="1">
                  <c:v>90</c:v>
                </c:pt>
                <c:pt idx="2">
                  <c:v>90</c:v>
                </c:pt>
                <c:pt idx="3">
                  <c:v>80</c:v>
                </c:pt>
                <c:pt idx="4">
                  <c:v>100</c:v>
                </c:pt>
                <c:pt idx="5">
                  <c:v>80</c:v>
                </c:pt>
                <c:pt idx="6">
                  <c:v>90</c:v>
                </c:pt>
                <c:pt idx="7">
                  <c:v>90</c:v>
                </c:pt>
                <c:pt idx="8">
                  <c:v>80</c:v>
                </c:pt>
                <c:pt idx="9">
                  <c:v>90</c:v>
                </c:pt>
                <c:pt idx="10">
                  <c:v>70</c:v>
                </c:pt>
                <c:pt idx="11">
                  <c:v>80</c:v>
                </c:pt>
                <c:pt idx="12">
                  <c:v>90</c:v>
                </c:pt>
                <c:pt idx="13">
                  <c:v>80</c:v>
                </c:pt>
                <c:pt idx="14">
                  <c:v>80</c:v>
                </c:pt>
                <c:pt idx="15">
                  <c:v>90</c:v>
                </c:pt>
                <c:pt idx="16">
                  <c:v>90</c:v>
                </c:pt>
                <c:pt idx="17">
                  <c:v>100</c:v>
                </c:pt>
                <c:pt idx="18">
                  <c:v>90</c:v>
                </c:pt>
                <c:pt idx="19">
                  <c:v>80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7-4008-4762-BAA9-E3394406B6FC}"/>
            </c:ext>
          </c:extLst>
        </c:ser>
        <c:ser>
          <c:idx val="0"/>
          <c:order val="1"/>
          <c:tx>
            <c:strRef>
              <c:f>Sheet1!$A$5</c:f>
              <c:strCache>
                <c:ptCount val="1"/>
                <c:pt idx="0">
                  <c:v>산·학·연 고객</c:v>
                </c:pt>
              </c:strCache>
            </c:strRef>
          </c:tx>
          <c:spPr>
            <a:ln w="28575">
              <a:solidFill>
                <a:srgbClr val="7F7F7F"/>
              </a:solidFill>
            </a:ln>
          </c:spPr>
          <c:marker>
            <c:symbol val="circle"/>
            <c:size val="6"/>
            <c:spPr>
              <a:solidFill>
                <a:srgbClr val="7F7F7F"/>
              </a:solidFill>
              <a:ln w="25400">
                <a:solidFill>
                  <a:srgbClr val="7F7F7F"/>
                </a:solidFill>
              </a:ln>
            </c:spPr>
          </c:marker>
          <c:dLbls>
            <c:dLbl>
              <c:idx val="1"/>
              <c:layout/>
              <c:dLblPos val="b"/>
              <c:showVal val="1"/>
            </c:dLbl>
            <c:dLbl>
              <c:idx val="2"/>
              <c:layout/>
              <c:dLblPos val="b"/>
              <c:showVal val="1"/>
            </c:dLbl>
            <c:dLbl>
              <c:idx val="4"/>
              <c:layout/>
              <c:dLblPos val="b"/>
              <c:showVal val="1"/>
            </c:dLbl>
            <c:dLbl>
              <c:idx val="7"/>
              <c:layout/>
              <c:dLblPos val="b"/>
              <c:showVal val="1"/>
            </c:dLbl>
            <c:dLbl>
              <c:idx val="9"/>
              <c:layout/>
              <c:dLblPos val="b"/>
              <c:showVal val="1"/>
            </c:dLbl>
            <c:dLbl>
              <c:idx val="12"/>
              <c:layout/>
              <c:dLblPos val="b"/>
              <c:showVal val="1"/>
            </c:dLbl>
            <c:dLbl>
              <c:idx val="15"/>
              <c:layout/>
              <c:dLblPos val="b"/>
              <c:showVal val="1"/>
            </c:dLbl>
            <c:dLbl>
              <c:idx val="17"/>
              <c:layout/>
              <c:dLblPos val="b"/>
              <c:showVal val="1"/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ko-KR" altLang="en-US" sz="1000" b="1" i="0" u="none" strike="noStrike" kern="1200" baseline="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7F7F7F"/>
                    </a:solidFill>
                    <a:latin typeface="+mn-ea"/>
                    <a:ea typeface="+mn-ea"/>
                    <a:cs typeface="+mn-cs"/>
                  </a:defRPr>
                </a:pPr>
                <a:endParaRPr lang="ko-KR"/>
              </a:p>
            </c:txPr>
            <c:dLblPos val="t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val>
            <c:numRef>
              <c:f>Sheet1!$B$5:$U$5</c:f>
              <c:numCache>
                <c:formatCode>#,##0.0</c:formatCode>
                <c:ptCount val="20"/>
                <c:pt idx="0">
                  <c:v>86.428571428571388</c:v>
                </c:pt>
                <c:pt idx="1">
                  <c:v>87.857142857142819</c:v>
                </c:pt>
                <c:pt idx="2">
                  <c:v>87.857142857142819</c:v>
                </c:pt>
                <c:pt idx="3">
                  <c:v>90</c:v>
                </c:pt>
                <c:pt idx="4">
                  <c:v>91.428571428571388</c:v>
                </c:pt>
                <c:pt idx="5">
                  <c:v>87.142857142856855</c:v>
                </c:pt>
                <c:pt idx="6">
                  <c:v>91.428571428571388</c:v>
                </c:pt>
                <c:pt idx="7">
                  <c:v>85.714285714285722</c:v>
                </c:pt>
                <c:pt idx="8">
                  <c:v>90.714285714285722</c:v>
                </c:pt>
                <c:pt idx="9">
                  <c:v>87.857142857142819</c:v>
                </c:pt>
                <c:pt idx="10">
                  <c:v>93.571428571428385</c:v>
                </c:pt>
                <c:pt idx="11">
                  <c:v>89.285714285714292</c:v>
                </c:pt>
                <c:pt idx="12">
                  <c:v>85.714285714285722</c:v>
                </c:pt>
                <c:pt idx="13">
                  <c:v>85.714285714285722</c:v>
                </c:pt>
                <c:pt idx="14">
                  <c:v>83.571428571428385</c:v>
                </c:pt>
                <c:pt idx="15">
                  <c:v>85</c:v>
                </c:pt>
                <c:pt idx="16">
                  <c:v>90.714285714285722</c:v>
                </c:pt>
                <c:pt idx="17">
                  <c:v>92.142857142856855</c:v>
                </c:pt>
                <c:pt idx="18">
                  <c:v>91.428571428571388</c:v>
                </c:pt>
                <c:pt idx="19">
                  <c:v>90</c:v>
                </c:pt>
              </c:numCache>
            </c:numRef>
          </c:val>
        </c:ser>
        <c:dLbls/>
        <c:marker val="1"/>
        <c:axId val="487613952"/>
        <c:axId val="487615488"/>
      </c:lineChart>
      <c:catAx>
        <c:axId val="487613952"/>
        <c:scaling>
          <c:orientation val="minMax"/>
        </c:scaling>
        <c:delete val="1"/>
        <c:axPos val="b"/>
        <c:numFmt formatCode="General" sourceLinked="0"/>
        <c:tickLblPos val="none"/>
        <c:crossAx val="487615488"/>
        <c:crosses val="autoZero"/>
        <c:auto val="1"/>
        <c:lblAlgn val="ctr"/>
        <c:lblOffset val="100"/>
      </c:catAx>
      <c:valAx>
        <c:axId val="487615488"/>
        <c:scaling>
          <c:orientation val="minMax"/>
          <c:max val="105"/>
          <c:min val="60"/>
        </c:scaling>
        <c:axPos val="l"/>
        <c:numFmt formatCode="#,##0.0" sourceLinked="1"/>
        <c:majorTickMark val="none"/>
        <c:tickLblPos val="none"/>
        <c:spPr>
          <a:ln>
            <a:noFill/>
          </a:ln>
        </c:spPr>
        <c:crossAx val="487613952"/>
        <c:crosses val="autoZero"/>
        <c:crossBetween val="between"/>
        <c:majorUnit val="0.1"/>
      </c:valAx>
    </c:plotArea>
    <c:legend>
      <c:legendPos val="r"/>
      <c:legendEntry>
        <c:idx val="0"/>
        <c:txPr>
          <a:bodyPr/>
          <a:lstStyle/>
          <a:p>
            <a:pPr>
              <a:defRPr sz="1000" b="0" i="0" u="sng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76656969481468495"/>
          <c:y val="4.6533868609193556E-3"/>
          <c:w val="0.23343030518531696"/>
          <c:h val="0.10500071225071229"/>
        </c:manualLayout>
      </c:layout>
      <c:overlay val="1"/>
      <c:txPr>
        <a:bodyPr/>
        <a:lstStyle/>
        <a:p>
          <a:pPr>
            <a:defRPr sz="1000" b="0" i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800" b="0"/>
      </a:pPr>
      <a:endParaRPr lang="ko-KR"/>
    </a:p>
  </c:txPr>
  <c:externalData r:id="rId1"/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.13140439521025254"/>
          <c:y val="9.9042190413396569E-2"/>
          <c:w val="0.8412630628400859"/>
          <c:h val="0.6670122352279535"/>
        </c:manualLayout>
      </c:layout>
      <c:lineChart>
        <c:grouping val="standard"/>
        <c:ser>
          <c:idx val="1"/>
          <c:order val="0"/>
          <c:tx>
            <c:strRef>
              <c:f>Sheet1!$C$1</c:f>
              <c:strCache>
                <c:ptCount val="1"/>
                <c:pt idx="0">
                  <c:v>2015년 
KCSI-EHS 점수</c:v>
                </c:pt>
              </c:strCache>
            </c:strRef>
          </c:tx>
          <c:spPr>
            <a:ln>
              <a:solidFill>
                <a:srgbClr val="B00000"/>
              </a:solidFill>
            </a:ln>
          </c:spPr>
          <c:marker>
            <c:spPr>
              <a:solidFill>
                <a:srgbClr val="B00000"/>
              </a:solidFill>
              <a:ln>
                <a:solidFill>
                  <a:srgbClr val="B00000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 u="sng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rgbClr val="C00000"/>
                    </a:solidFill>
                    <a:latin typeface="나눔바른고딕" pitchFamily="50" charset="-127"/>
                    <a:ea typeface="나눔바른고딕" pitchFamily="50" charset="-127"/>
                  </a:defRPr>
                </a:pPr>
                <a:endParaRPr lang="ko-KR"/>
              </a:p>
            </c:txPr>
            <c:dLblPos val="b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Sheet1!$A$2:$A$12</c:f>
              <c:strCache>
                <c:ptCount val="11"/>
                <c:pt idx="0">
                  <c:v>체계성</c:v>
                </c:pt>
                <c:pt idx="1">
                  <c:v>대응성</c:v>
                </c:pt>
                <c:pt idx="2">
                  <c:v>소통성</c:v>
                </c:pt>
                <c:pt idx="3">
                  <c:v>공감성</c:v>
                </c:pt>
                <c:pt idx="4">
                  <c:v>편리성</c:v>
                </c:pt>
                <c:pt idx="5">
                  <c:v>전문성</c:v>
                </c:pt>
                <c:pt idx="6">
                  <c:v>편익성</c:v>
                </c:pt>
                <c:pt idx="7">
                  <c:v>활용성</c:v>
                </c:pt>
                <c:pt idx="8">
                  <c:v>지속성</c:v>
                </c:pt>
                <c:pt idx="9">
                  <c:v>책임성</c:v>
                </c:pt>
                <c:pt idx="10">
                  <c:v>공익성</c:v>
                </c:pt>
              </c:strCache>
            </c:strRef>
          </c:cat>
          <c:val>
            <c:numRef>
              <c:f>Sheet1!$C$2:$C$12</c:f>
              <c:numCache>
                <c:formatCode>General</c:formatCode>
                <c:ptCount val="11"/>
                <c:pt idx="0" formatCode="####.0">
                  <c:v>85.374999999999986</c:v>
                </c:pt>
                <c:pt idx="2" formatCode="####.0">
                  <c:v>85.868749999999949</c:v>
                </c:pt>
                <c:pt idx="5" formatCode="####.0">
                  <c:v>89.001562500000006</c:v>
                </c:pt>
                <c:pt idx="6" formatCode="####.0">
                  <c:v>86.070833333333141</c:v>
                </c:pt>
                <c:pt idx="7" formatCode="####.0">
                  <c:v>92.25</c:v>
                </c:pt>
                <c:pt idx="10" formatCode="####.0">
                  <c:v>85.268749999999983</c:v>
                </c:pt>
              </c:numCache>
            </c:numRef>
          </c:val>
        </c:ser>
        <c:dLbls/>
        <c:marker val="1"/>
        <c:axId val="490126336"/>
        <c:axId val="491791104"/>
      </c:lineChart>
      <c:catAx>
        <c:axId val="490126336"/>
        <c:scaling>
          <c:orientation val="minMax"/>
        </c:scaling>
        <c:axPos val="b"/>
        <c:numFmt formatCode="General" sourceLinked="1"/>
        <c:tickLblPos val="nextTo"/>
        <c:txPr>
          <a:bodyPr/>
          <a:lstStyle/>
          <a:p>
            <a:pPr>
              <a:defRPr sz="900" b="1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defRPr>
            </a:pPr>
            <a:endParaRPr lang="ko-KR"/>
          </a:p>
        </c:txPr>
        <c:crossAx val="491791104"/>
        <c:crosses val="autoZero"/>
        <c:auto val="1"/>
        <c:lblAlgn val="ctr"/>
        <c:lblOffset val="100"/>
      </c:catAx>
      <c:valAx>
        <c:axId val="491791104"/>
        <c:scaling>
          <c:orientation val="minMax"/>
          <c:max val="100"/>
          <c:min val="60"/>
        </c:scaling>
        <c:delete val="1"/>
        <c:axPos val="l"/>
        <c:numFmt formatCode="####.0" sourceLinked="1"/>
        <c:majorTickMark val="cross"/>
        <c:tickLblPos val="none"/>
        <c:crossAx val="490126336"/>
        <c:crosses val="autoZero"/>
        <c:crossBetween val="between"/>
      </c:valAx>
    </c:plotArea>
    <c:legend>
      <c:legendPos val="l"/>
      <c:legendEntry>
        <c:idx val="0"/>
        <c:txPr>
          <a:bodyPr/>
          <a:lstStyle/>
          <a:p>
            <a:pPr>
              <a:defRPr sz="800" b="1" u="sng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7.6728436414430501E-3"/>
          <c:y val="0.14787842695195355"/>
          <c:w val="0.10038637097554567"/>
          <c:h val="0.64121629765120425"/>
        </c:manualLayout>
      </c:layout>
      <c:txPr>
        <a:bodyPr/>
        <a:lstStyle/>
        <a:p>
          <a:pPr>
            <a:defRPr sz="800" b="1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퍼센트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3"/>
            <c:spPr>
              <a:solidFill>
                <a:schemeClr val="bg1">
                  <a:lumMod val="8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0.0%</c:formatCode>
                <c:ptCount val="3"/>
                <c:pt idx="0">
                  <c:v>0.73333333333333361</c:v>
                </c:pt>
                <c:pt idx="1">
                  <c:v>0.13333333333333341</c:v>
                </c:pt>
                <c:pt idx="2">
                  <c:v>0.13333333333333341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3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en-US" dirty="0" smtClean="0"/>
                      <a:t>2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13.3%)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0.13333333333333341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en-US" dirty="0" smtClean="0"/>
                      <a:t>13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86.7%)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0.8666666666666667</c:v>
                </c:pt>
              </c:numCache>
            </c:numRef>
          </c:val>
        </c:ser>
        <c:dLbls/>
        <c:gapWidth val="90"/>
        <c:overlap val="100"/>
        <c:axId val="491910272"/>
        <c:axId val="491911808"/>
      </c:barChart>
      <c:catAx>
        <c:axId val="491910272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91911808"/>
        <c:crosses val="autoZero"/>
        <c:auto val="1"/>
        <c:lblAlgn val="ctr"/>
        <c:lblOffset val="100"/>
      </c:catAx>
      <c:valAx>
        <c:axId val="491911808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91910272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54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376769984852303"/>
          <c:w val="0.74518178538695456"/>
          <c:h val="0.85623230015147778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비추천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  <a:effectLst/>
          </c:spPr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Sheet1!$B$2</c:f>
              <c:numCache>
                <c:formatCode>0.0%</c:formatCode>
                <c:ptCount val="1"/>
                <c:pt idx="0">
                  <c:v>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중립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</a:defRPr>
                    </a:pPr>
                    <a:r>
                      <a:rPr lang="en-US" altLang="en-US" dirty="0" smtClean="0"/>
                      <a:t>2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13.3%)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Sheet1!$C$2</c:f>
              <c:numCache>
                <c:formatCode>0.0%</c:formatCode>
                <c:ptCount val="1"/>
                <c:pt idx="0">
                  <c:v>0.13333333333333341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추천</c:v>
                </c:pt>
              </c:strCache>
            </c:strRef>
          </c:tx>
          <c:spPr>
            <a:solidFill>
              <a:schemeClr val="tx1"/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noFill/>
              </a:ln>
              <a:effectLst>
                <a:innerShdw blurRad="63500" dist="12700" dir="13500000">
                  <a:prstClr val="black">
                    <a:alpha val="50000"/>
                  </a:prstClr>
                </a:innerShdw>
              </a:effectLst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pPr>
                      <a:defRPr sz="1050" b="1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</a:defRPr>
                    </a:pPr>
                    <a:r>
                      <a:rPr lang="en-US" altLang="en-US" dirty="0" smtClean="0"/>
                      <a:t>13</a:t>
                    </a:r>
                    <a:r>
                      <a:rPr lang="ko-KR" altLang="en-US" dirty="0" smtClean="0"/>
                      <a:t>명</a:t>
                    </a:r>
                    <a:r>
                      <a:rPr lang="en-US" altLang="ko-KR" dirty="0" smtClean="0"/>
                      <a:t>(</a:t>
                    </a:r>
                    <a:r>
                      <a:rPr lang="en-US" altLang="en-US" dirty="0" smtClean="0"/>
                      <a:t>86.7%)</a:t>
                    </a:r>
                    <a:endParaRPr lang="en-US" altLang="en-US" dirty="0"/>
                  </a:p>
                </c:rich>
              </c:tx>
              <c:numFmt formatCode="0.0%" sourceLinked="0"/>
              <c:spPr>
                <a:noFill/>
                <a:ln>
                  <a:noFill/>
                </a:ln>
                <a:effectLst/>
              </c:spPr>
              <c:dLblPos val="ctr"/>
              <c:showVal val="1"/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전체</c:v>
                </c:pt>
              </c:strCache>
            </c:strRef>
          </c:cat>
          <c:val>
            <c:numRef>
              <c:f>Sheet1!$D$2</c:f>
              <c:numCache>
                <c:formatCode>0.0%</c:formatCode>
                <c:ptCount val="1"/>
                <c:pt idx="0">
                  <c:v>0.8666666666666667</c:v>
                </c:pt>
              </c:numCache>
            </c:numRef>
          </c:val>
        </c:ser>
        <c:dLbls/>
        <c:gapWidth val="90"/>
        <c:overlap val="100"/>
        <c:axId val="492471424"/>
        <c:axId val="492472960"/>
      </c:barChart>
      <c:catAx>
        <c:axId val="492471424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crossAx val="492472960"/>
        <c:crosses val="autoZero"/>
        <c:auto val="1"/>
        <c:lblAlgn val="ctr"/>
        <c:lblOffset val="100"/>
      </c:catAx>
      <c:valAx>
        <c:axId val="492472960"/>
        <c:scaling>
          <c:orientation val="minMax"/>
          <c:max val="1"/>
          <c:min val="0"/>
        </c:scaling>
        <c:delete val="1"/>
        <c:axPos val="t"/>
        <c:numFmt formatCode="0.0&quot;%&quot;" sourceLinked="0"/>
        <c:tickLblPos val="none"/>
        <c:crossAx val="492471424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200">
                <a:ln>
                  <a:solidFill>
                    <a:schemeClr val="tx1">
                      <a:alpha val="0"/>
                    </a:schemeClr>
                  </a:solidFill>
                </a:ln>
              </a:defRPr>
            </a:pPr>
            <a:endParaRPr lang="ko-KR"/>
          </a:p>
        </c:txPr>
      </c:legendEntry>
      <c:layout>
        <c:manualLayout>
          <c:xMode val="edge"/>
          <c:yMode val="edge"/>
          <c:x val="0.49569709097403086"/>
          <c:y val="0"/>
          <c:w val="0.36197625603688038"/>
          <c:h val="0.21433235867446554"/>
        </c:manualLayout>
      </c:layout>
      <c:txPr>
        <a:bodyPr/>
        <a:lstStyle/>
        <a:p>
          <a:pPr>
            <a:defRPr sz="1200">
              <a:ln>
                <a:solidFill>
                  <a:schemeClr val="tx1">
                    <a:alpha val="0"/>
                  </a:schemeClr>
                </a:solidFill>
              </a:ln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>
          <a:latin typeface="나눔바른고딕" pitchFamily="50" charset="-127"/>
          <a:ea typeface="나눔바른고딕" pitchFamily="50" charset="-127"/>
        </a:defRPr>
      </a:pPr>
      <a:endParaRPr lang="ko-KR"/>
    </a:p>
  </c:txPr>
  <c:externalData r:id="rId1"/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퍼센트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3"/>
            <c:spPr>
              <a:solidFill>
                <a:schemeClr val="bg1">
                  <a:lumMod val="8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결과</c:v>
                </c:pt>
                <c:pt idx="1">
                  <c:v>과정</c:v>
                </c:pt>
                <c:pt idx="2">
                  <c:v>사회적</c:v>
                </c:pt>
              </c:strCache>
            </c:strRef>
          </c:cat>
          <c:val>
            <c:numRef>
              <c:f>Sheet1!$B$2:$B$4</c:f>
              <c:numCache>
                <c:formatCode>0.0%</c:formatCode>
                <c:ptCount val="3"/>
                <c:pt idx="0">
                  <c:v>0.5</c:v>
                </c:pt>
                <c:pt idx="1">
                  <c:v>0.5</c:v>
                </c:pt>
                <c:pt idx="2">
                  <c:v>0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0"/>
          <c:tx>
            <c:strRef>
              <c:f>Sheet1!$A$2</c:f>
              <c:strCache>
                <c:ptCount val="1"/>
                <c:pt idx="0">
                  <c:v>2014년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9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0.0_ </c:formatCode>
                <c:ptCount val="12"/>
                <c:pt idx="0">
                  <c:v>86.8</c:v>
                </c:pt>
                <c:pt idx="1">
                  <c:v>87.5</c:v>
                </c:pt>
                <c:pt idx="2">
                  <c:v>88.2</c:v>
                </c:pt>
                <c:pt idx="3">
                  <c:v>87.7</c:v>
                </c:pt>
                <c:pt idx="4">
                  <c:v>86.7</c:v>
                </c:pt>
                <c:pt idx="5">
                  <c:v>86</c:v>
                </c:pt>
                <c:pt idx="6">
                  <c:v>85.7</c:v>
                </c:pt>
                <c:pt idx="7">
                  <c:v>85.3</c:v>
                </c:pt>
                <c:pt idx="8">
                  <c:v>87</c:v>
                </c:pt>
                <c:pt idx="9">
                  <c:v>0</c:v>
                </c:pt>
                <c:pt idx="10">
                  <c:v>85.5</c:v>
                </c:pt>
                <c:pt idx="11">
                  <c:v>86.6</c:v>
                </c:pt>
              </c:numCache>
            </c:numRef>
          </c:val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2015년 </c:v>
                </c:pt>
              </c:strCache>
            </c:strRef>
          </c:tx>
          <c:spPr>
            <a:solidFill>
              <a:srgbClr val="B00000"/>
            </a:solidFill>
          </c:spPr>
          <c:dLbls>
            <c:txPr>
              <a:bodyPr/>
              <a:lstStyle/>
              <a:p>
                <a:pPr>
                  <a:defRPr sz="1050" b="1" i="1" u="sng"/>
                </a:pPr>
                <a:endParaRPr lang="ko-KR"/>
              </a:p>
            </c:txPr>
            <c:dLblPos val="outEnd"/>
            <c:showVal val="1"/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Sheet1!$B$3:$M$3</c:f>
              <c:numCache>
                <c:formatCode>0.0_ </c:formatCode>
                <c:ptCount val="12"/>
                <c:pt idx="0">
                  <c:v>86.4</c:v>
                </c:pt>
                <c:pt idx="1">
                  <c:v>86.9</c:v>
                </c:pt>
                <c:pt idx="2">
                  <c:v>85.6</c:v>
                </c:pt>
                <c:pt idx="3">
                  <c:v>87.1</c:v>
                </c:pt>
                <c:pt idx="4">
                  <c:v>87.9</c:v>
                </c:pt>
                <c:pt idx="5">
                  <c:v>85.8</c:v>
                </c:pt>
                <c:pt idx="6">
                  <c:v>85.9</c:v>
                </c:pt>
                <c:pt idx="7">
                  <c:v>86.3</c:v>
                </c:pt>
                <c:pt idx="8">
                  <c:v>84.3</c:v>
                </c:pt>
                <c:pt idx="9">
                  <c:v>86.8</c:v>
                </c:pt>
                <c:pt idx="10">
                  <c:v>86.4</c:v>
                </c:pt>
                <c:pt idx="11">
                  <c:v>87.4</c:v>
                </c:pt>
              </c:numCache>
            </c:numRef>
          </c:val>
        </c:ser>
        <c:dLbls/>
        <c:gapWidth val="130"/>
        <c:overlap val="-20"/>
        <c:axId val="495420160"/>
        <c:axId val="495421696"/>
      </c:barChart>
      <c:catAx>
        <c:axId val="495420160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95421696"/>
        <c:crosses val="autoZero"/>
        <c:auto val="1"/>
        <c:lblAlgn val="ctr"/>
        <c:lblOffset val="100"/>
      </c:catAx>
      <c:valAx>
        <c:axId val="495421696"/>
        <c:scaling>
          <c:orientation val="minMax"/>
          <c:max val="100"/>
          <c:min val="30"/>
        </c:scaling>
        <c:axPos val="l"/>
        <c:numFmt formatCode="0.0_ " sourceLinked="1"/>
        <c:majorTickMark val="none"/>
        <c:tickLblPos val="none"/>
        <c:spPr>
          <a:ln>
            <a:noFill/>
          </a:ln>
        </c:spPr>
        <c:crossAx val="495420160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 i="1" u="sng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78847305318138661"/>
          <c:y val="1.0300970789309962E-4"/>
          <c:w val="0.21091880341880434"/>
          <c:h val="6.197114549321250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0"/>
          <c:tx>
            <c:strRef>
              <c:f>Sheet1!$A$2</c:f>
              <c:strCache>
                <c:ptCount val="1"/>
                <c:pt idx="0">
                  <c:v>2014년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9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  <c:pt idx="9">
                  <c:v>공익성 </c:v>
                </c:pt>
              </c:strCache>
            </c:strRef>
          </c:cat>
          <c:val>
            <c:numRef>
              <c:f>Sheet1!$B$2:$K$2</c:f>
              <c:numCache>
                <c:formatCode>0.0_ </c:formatCode>
                <c:ptCount val="10"/>
                <c:pt idx="0">
                  <c:v>86.7</c:v>
                </c:pt>
                <c:pt idx="1">
                  <c:v>89.7</c:v>
                </c:pt>
                <c:pt idx="2">
                  <c:v>88.2</c:v>
                </c:pt>
                <c:pt idx="3">
                  <c:v>0</c:v>
                </c:pt>
                <c:pt idx="4">
                  <c:v>89.4</c:v>
                </c:pt>
                <c:pt idx="5">
                  <c:v>0</c:v>
                </c:pt>
                <c:pt idx="6">
                  <c:v>85.9</c:v>
                </c:pt>
                <c:pt idx="7">
                  <c:v>0</c:v>
                </c:pt>
                <c:pt idx="8">
                  <c:v>89.4</c:v>
                </c:pt>
                <c:pt idx="9">
                  <c:v>84</c:v>
                </c:pt>
              </c:numCache>
            </c:numRef>
          </c:val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2015년 </c:v>
                </c:pt>
              </c:strCache>
            </c:strRef>
          </c:tx>
          <c:spPr>
            <a:solidFill>
              <a:srgbClr val="B00000"/>
            </a:solidFill>
          </c:spPr>
          <c:dLbls>
            <c:txPr>
              <a:bodyPr/>
              <a:lstStyle/>
              <a:p>
                <a:pPr>
                  <a:defRPr sz="1050" b="1" i="1" u="sng"/>
                </a:pPr>
                <a:endParaRPr lang="ko-KR"/>
              </a:p>
            </c:txPr>
            <c:dLblPos val="outEnd"/>
            <c:showVal val="1"/>
          </c:dLbls>
          <c:cat>
            <c:strRef>
              <c:f>Sheet1!$B$1:$K$1</c:f>
              <c:strCache>
                <c:ptCount val="10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  <c:pt idx="9">
                  <c:v>공익성 </c:v>
                </c:pt>
              </c:strCache>
            </c:strRef>
          </c:cat>
          <c:val>
            <c:numRef>
              <c:f>Sheet1!$B$3:$K$3</c:f>
              <c:numCache>
                <c:formatCode>0.0_ </c:formatCode>
                <c:ptCount val="10"/>
                <c:pt idx="0">
                  <c:v>84.3</c:v>
                </c:pt>
                <c:pt idx="1">
                  <c:v>86.9</c:v>
                </c:pt>
                <c:pt idx="2">
                  <c:v>85.9</c:v>
                </c:pt>
                <c:pt idx="3">
                  <c:v>85.2</c:v>
                </c:pt>
                <c:pt idx="4">
                  <c:v>89.4</c:v>
                </c:pt>
                <c:pt idx="5">
                  <c:v>88.2</c:v>
                </c:pt>
                <c:pt idx="6">
                  <c:v>86.2</c:v>
                </c:pt>
                <c:pt idx="7">
                  <c:v>83.5</c:v>
                </c:pt>
                <c:pt idx="8">
                  <c:v>89.8</c:v>
                </c:pt>
                <c:pt idx="9">
                  <c:v>86</c:v>
                </c:pt>
              </c:numCache>
            </c:numRef>
          </c:val>
        </c:ser>
        <c:dLbls/>
        <c:gapWidth val="130"/>
        <c:overlap val="-20"/>
        <c:axId val="495580288"/>
        <c:axId val="495581824"/>
      </c:barChart>
      <c:catAx>
        <c:axId val="495580288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95581824"/>
        <c:crosses val="autoZero"/>
        <c:auto val="1"/>
        <c:lblAlgn val="ctr"/>
        <c:lblOffset val="100"/>
      </c:catAx>
      <c:valAx>
        <c:axId val="495581824"/>
        <c:scaling>
          <c:orientation val="minMax"/>
          <c:max val="100"/>
          <c:min val="30"/>
        </c:scaling>
        <c:axPos val="l"/>
        <c:numFmt formatCode="0.0_ " sourceLinked="1"/>
        <c:majorTickMark val="none"/>
        <c:tickLblPos val="none"/>
        <c:spPr>
          <a:ln>
            <a:noFill/>
          </a:ln>
        </c:spPr>
        <c:crossAx val="495580288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 i="1" u="sng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78847305318138661"/>
          <c:y val="1.0300970789309966E-4"/>
          <c:w val="0.15815289648623104"/>
          <c:h val="6.1971145493212504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0"/>
          <c:tx>
            <c:strRef>
              <c:f>Sheet1!$A$2</c:f>
              <c:strCache>
                <c:ptCount val="1"/>
                <c:pt idx="0">
                  <c:v>2014년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9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0.0_ </c:formatCode>
                <c:ptCount val="12"/>
                <c:pt idx="0">
                  <c:v>85.8</c:v>
                </c:pt>
                <c:pt idx="1">
                  <c:v>87.8</c:v>
                </c:pt>
                <c:pt idx="2">
                  <c:v>87.7</c:v>
                </c:pt>
                <c:pt idx="3">
                  <c:v>87.7</c:v>
                </c:pt>
                <c:pt idx="4">
                  <c:v>88</c:v>
                </c:pt>
                <c:pt idx="5">
                  <c:v>83.8</c:v>
                </c:pt>
                <c:pt idx="6">
                  <c:v>83.9</c:v>
                </c:pt>
                <c:pt idx="7">
                  <c:v>83.1</c:v>
                </c:pt>
                <c:pt idx="8">
                  <c:v>84.4</c:v>
                </c:pt>
                <c:pt idx="9">
                  <c:v>0</c:v>
                </c:pt>
                <c:pt idx="10">
                  <c:v>82</c:v>
                </c:pt>
                <c:pt idx="11">
                  <c:v>86.6</c:v>
                </c:pt>
              </c:numCache>
            </c:numRef>
          </c:val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2015년 </c:v>
                </c:pt>
              </c:strCache>
            </c:strRef>
          </c:tx>
          <c:spPr>
            <a:solidFill>
              <a:srgbClr val="B00000"/>
            </a:solidFill>
          </c:spPr>
          <c:dLbls>
            <c:txPr>
              <a:bodyPr/>
              <a:lstStyle/>
              <a:p>
                <a:pPr>
                  <a:defRPr sz="1050" b="1" i="1" u="sng"/>
                </a:pPr>
                <a:endParaRPr lang="ko-KR"/>
              </a:p>
            </c:txPr>
            <c:dLblPos val="outEnd"/>
            <c:showVal val="1"/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Sheet1!$B$3:$M$3</c:f>
              <c:numCache>
                <c:formatCode>0.0_ </c:formatCode>
                <c:ptCount val="12"/>
                <c:pt idx="0">
                  <c:v>83.2</c:v>
                </c:pt>
                <c:pt idx="1">
                  <c:v>84.4</c:v>
                </c:pt>
                <c:pt idx="2">
                  <c:v>85</c:v>
                </c:pt>
                <c:pt idx="3">
                  <c:v>84.1</c:v>
                </c:pt>
                <c:pt idx="4">
                  <c:v>84.3</c:v>
                </c:pt>
                <c:pt idx="5">
                  <c:v>82.1</c:v>
                </c:pt>
                <c:pt idx="6">
                  <c:v>82.4</c:v>
                </c:pt>
                <c:pt idx="7">
                  <c:v>80.2</c:v>
                </c:pt>
                <c:pt idx="8">
                  <c:v>80</c:v>
                </c:pt>
                <c:pt idx="9">
                  <c:v>85.2</c:v>
                </c:pt>
                <c:pt idx="10">
                  <c:v>81.2</c:v>
                </c:pt>
                <c:pt idx="11">
                  <c:v>83.2</c:v>
                </c:pt>
              </c:numCache>
            </c:numRef>
          </c:val>
        </c:ser>
        <c:dLbls/>
        <c:gapWidth val="130"/>
        <c:overlap val="-20"/>
        <c:axId val="497729920"/>
        <c:axId val="497731456"/>
      </c:barChart>
      <c:catAx>
        <c:axId val="497729920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97731456"/>
        <c:crosses val="autoZero"/>
        <c:auto val="1"/>
        <c:lblAlgn val="ctr"/>
        <c:lblOffset val="100"/>
      </c:catAx>
      <c:valAx>
        <c:axId val="497731456"/>
        <c:scaling>
          <c:orientation val="minMax"/>
          <c:max val="100"/>
          <c:min val="30"/>
        </c:scaling>
        <c:axPos val="l"/>
        <c:numFmt formatCode="0.0_ " sourceLinked="1"/>
        <c:majorTickMark val="none"/>
        <c:tickLblPos val="none"/>
        <c:spPr>
          <a:ln>
            <a:noFill/>
          </a:ln>
        </c:spPr>
        <c:crossAx val="497729920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 i="1" u="sng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78847305318138661"/>
          <c:y val="1.0300970789309956E-4"/>
          <c:w val="0.21091880341880428"/>
          <c:h val="6.1971145493212552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2"/>
          <c:order val="0"/>
          <c:tx>
            <c:strRef>
              <c:f>Sheet1!$A$2</c:f>
              <c:strCache>
                <c:ptCount val="1"/>
                <c:pt idx="0">
                  <c:v>2014년</c:v>
                </c:pt>
              </c:strCache>
            </c:strRef>
          </c:tx>
          <c:spPr>
            <a:solidFill>
              <a:srgbClr val="BFBFBF"/>
            </a:solidFill>
            <a:ln w="6350">
              <a:noFill/>
            </a:ln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90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  <c:pt idx="9">
                  <c:v>공익성 </c:v>
                </c:pt>
              </c:strCache>
            </c:strRef>
          </c:cat>
          <c:val>
            <c:numRef>
              <c:f>Sheet1!$B$2:$K$2</c:f>
              <c:numCache>
                <c:formatCode>0.0_ </c:formatCode>
                <c:ptCount val="10"/>
                <c:pt idx="0">
                  <c:v>85.9</c:v>
                </c:pt>
                <c:pt idx="1">
                  <c:v>89.6</c:v>
                </c:pt>
                <c:pt idx="2">
                  <c:v>87.6</c:v>
                </c:pt>
                <c:pt idx="3">
                  <c:v>0</c:v>
                </c:pt>
                <c:pt idx="4">
                  <c:v>90.7</c:v>
                </c:pt>
                <c:pt idx="5">
                  <c:v>0</c:v>
                </c:pt>
                <c:pt idx="6">
                  <c:v>84.7</c:v>
                </c:pt>
                <c:pt idx="7">
                  <c:v>0</c:v>
                </c:pt>
                <c:pt idx="8">
                  <c:v>89.3</c:v>
                </c:pt>
                <c:pt idx="9">
                  <c:v>86.6</c:v>
                </c:pt>
              </c:numCache>
            </c:numRef>
          </c:val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2015년 </c:v>
                </c:pt>
              </c:strCache>
            </c:strRef>
          </c:tx>
          <c:spPr>
            <a:solidFill>
              <a:srgbClr val="B00000"/>
            </a:solidFill>
          </c:spPr>
          <c:dLbls>
            <c:txPr>
              <a:bodyPr/>
              <a:lstStyle/>
              <a:p>
                <a:pPr>
                  <a:defRPr sz="1050" b="1" i="1" u="sng"/>
                </a:pPr>
                <a:endParaRPr lang="ko-KR"/>
              </a:p>
            </c:txPr>
            <c:dLblPos val="outEnd"/>
            <c:showVal val="1"/>
          </c:dLbls>
          <c:cat>
            <c:strRef>
              <c:f>Sheet1!$B$1:$K$1</c:f>
              <c:strCache>
                <c:ptCount val="10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전문성 </c:v>
                </c:pt>
                <c:pt idx="5">
                  <c:v>편익성 </c:v>
                </c:pt>
                <c:pt idx="6">
                  <c:v>활용성 </c:v>
                </c:pt>
                <c:pt idx="7">
                  <c:v>지속성 </c:v>
                </c:pt>
                <c:pt idx="8">
                  <c:v>책임성 </c:v>
                </c:pt>
                <c:pt idx="9">
                  <c:v>공익성 </c:v>
                </c:pt>
              </c:strCache>
            </c:strRef>
          </c:cat>
          <c:val>
            <c:numRef>
              <c:f>Sheet1!$B$3:$K$3</c:f>
              <c:numCache>
                <c:formatCode>0.0_ </c:formatCode>
                <c:ptCount val="10"/>
                <c:pt idx="0">
                  <c:v>83.4</c:v>
                </c:pt>
                <c:pt idx="1">
                  <c:v>86.7</c:v>
                </c:pt>
                <c:pt idx="2">
                  <c:v>85.2</c:v>
                </c:pt>
                <c:pt idx="3">
                  <c:v>84.7</c:v>
                </c:pt>
                <c:pt idx="4">
                  <c:v>84</c:v>
                </c:pt>
                <c:pt idx="5">
                  <c:v>85.5</c:v>
                </c:pt>
                <c:pt idx="6">
                  <c:v>83</c:v>
                </c:pt>
                <c:pt idx="7">
                  <c:v>83.8</c:v>
                </c:pt>
                <c:pt idx="8">
                  <c:v>85.8</c:v>
                </c:pt>
                <c:pt idx="9">
                  <c:v>82.7</c:v>
                </c:pt>
              </c:numCache>
            </c:numRef>
          </c:val>
        </c:ser>
        <c:dLbls/>
        <c:gapWidth val="130"/>
        <c:overlap val="-20"/>
        <c:axId val="498154496"/>
        <c:axId val="498164480"/>
      </c:barChart>
      <c:catAx>
        <c:axId val="498154496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498164480"/>
        <c:crosses val="autoZero"/>
        <c:auto val="1"/>
        <c:lblAlgn val="ctr"/>
        <c:lblOffset val="100"/>
      </c:catAx>
      <c:valAx>
        <c:axId val="498164480"/>
        <c:scaling>
          <c:orientation val="minMax"/>
          <c:max val="100"/>
          <c:min val="30"/>
        </c:scaling>
        <c:axPos val="l"/>
        <c:numFmt formatCode="0.0_ " sourceLinked="1"/>
        <c:majorTickMark val="none"/>
        <c:tickLblPos val="none"/>
        <c:spPr>
          <a:ln>
            <a:noFill/>
          </a:ln>
        </c:spPr>
        <c:crossAx val="498154496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1"/>
        <c:txPr>
          <a:bodyPr/>
          <a:lstStyle/>
          <a:p>
            <a:pPr>
              <a:defRPr sz="1000" b="1" i="1" u="sng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/>
                </a:solidFill>
              </a:defRPr>
            </a:pPr>
            <a:endParaRPr lang="ko-KR"/>
          </a:p>
        </c:txPr>
      </c:legendEntry>
      <c:layout>
        <c:manualLayout>
          <c:xMode val="edge"/>
          <c:yMode val="edge"/>
          <c:x val="0.78847305318138661"/>
          <c:y val="1.0300970789309962E-4"/>
          <c:w val="0.15815289648623099"/>
          <c:h val="6.1971145493212552E-2"/>
        </c:manualLayout>
      </c:layout>
      <c:spPr>
        <a:noFill/>
      </c:spPr>
      <c:txPr>
        <a:bodyPr/>
        <a:lstStyle/>
        <a:p>
          <a:pPr>
            <a:defRPr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/>
              </a:solidFill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0.11279875380690776"/>
          <c:y val="0.14420061076473711"/>
          <c:w val="0.86373724001834662"/>
          <c:h val="0.85579946738153656"/>
        </c:manualLayout>
      </c:layout>
      <c:barChart>
        <c:barDir val="bar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아니다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dLbls>
            <c:dLbl>
              <c:idx val="2"/>
              <c:layout/>
              <c:showVal val="1"/>
            </c:dLbl>
            <c:dLbl>
              <c:idx val="3"/>
              <c:delete val="1"/>
            </c:dLbl>
            <c:txPr>
              <a:bodyPr/>
              <a:lstStyle/>
              <a:p>
                <a:pPr algn="ctr">
                  <a:defRPr lang="ko-KR" altLang="en-US" sz="1050" b="1" i="0" u="none" strike="noStrike" kern="1200" baseline="0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나눔바른고딕" pitchFamily="50" charset="-127"/>
                    <a:ea typeface="나눔바른고딕" pitchFamily="50" charset="-127"/>
                    <a:cs typeface="+mn-cs"/>
                  </a:defRPr>
                </a:pPr>
                <a:endParaRPr lang="ko-KR"/>
              </a:p>
            </c:txPr>
            <c:dLblPos val="ctr"/>
            <c:showVal val="1"/>
          </c:dLbls>
          <c:cat>
            <c:strRef>
              <c:f>Sheet1!$A$2:$A$7</c:f>
              <c:strCache>
                <c:ptCount val="6"/>
                <c:pt idx="0">
                  <c:v>전체</c:v>
                </c:pt>
                <c:pt idx="1">
                  <c:v>기본연구</c:v>
                </c:pt>
                <c:pt idx="2">
                  <c:v>수탁연구</c:v>
                </c:pt>
                <c:pt idx="3">
                  <c:v>위탁/공동연구</c:v>
                </c:pt>
                <c:pt idx="4">
                  <c:v>정보제공</c:v>
                </c:pt>
                <c:pt idx="5">
                  <c:v>육성및촉진</c:v>
                </c:pt>
              </c:strCache>
            </c:strRef>
          </c:cat>
          <c:val>
            <c:numRef>
              <c:f>Sheet1!$B$2:$B$7</c:f>
              <c:numCache>
                <c:formatCode>0.0_ </c:formatCode>
                <c:ptCount val="6"/>
                <c:pt idx="0">
                  <c:v>16.541353383458645</c:v>
                </c:pt>
                <c:pt idx="1">
                  <c:v>11.627906976744185</c:v>
                </c:pt>
                <c:pt idx="2">
                  <c:v>24.324324324324326</c:v>
                </c:pt>
                <c:pt idx="3">
                  <c:v>0</c:v>
                </c:pt>
                <c:pt idx="4">
                  <c:v>22.58064516129032</c:v>
                </c:pt>
                <c:pt idx="5">
                  <c:v>6.666666666666667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보통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dLbls>
            <c:dLbl>
              <c:idx val="3"/>
              <c:delete val="1"/>
            </c:dLbl>
            <c:txPr>
              <a:bodyPr/>
              <a:lstStyle/>
              <a:p>
                <a:pPr algn="ctr">
                  <a:defRPr lang="ko-KR" altLang="en-US" sz="1050" b="1" i="0" u="none" strike="noStrike" kern="1200" baseline="0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prstClr val="black"/>
                    </a:solidFill>
                    <a:latin typeface="나눔바른고딕" pitchFamily="50" charset="-127"/>
                    <a:ea typeface="나눔바른고딕" pitchFamily="50" charset="-127"/>
                    <a:cs typeface="+mn-cs"/>
                  </a:defRPr>
                </a:pPr>
                <a:endParaRPr lang="ko-KR"/>
              </a:p>
            </c:txPr>
            <c:dLblPos val="ctr"/>
            <c:showVal val="1"/>
          </c:dLbls>
          <c:cat>
            <c:strRef>
              <c:f>Sheet1!$A$2:$A$7</c:f>
              <c:strCache>
                <c:ptCount val="6"/>
                <c:pt idx="0">
                  <c:v>전체</c:v>
                </c:pt>
                <c:pt idx="1">
                  <c:v>기본연구</c:v>
                </c:pt>
                <c:pt idx="2">
                  <c:v>수탁연구</c:v>
                </c:pt>
                <c:pt idx="3">
                  <c:v>위탁/공동연구</c:v>
                </c:pt>
                <c:pt idx="4">
                  <c:v>정보제공</c:v>
                </c:pt>
                <c:pt idx="5">
                  <c:v>육성및촉진</c:v>
                </c:pt>
              </c:strCache>
            </c:strRef>
          </c:cat>
          <c:val>
            <c:numRef>
              <c:f>Sheet1!$C$2:$C$7</c:f>
              <c:numCache>
                <c:formatCode>0.0_ </c:formatCode>
                <c:ptCount val="6"/>
                <c:pt idx="0">
                  <c:v>33.834586466165341</c:v>
                </c:pt>
                <c:pt idx="1">
                  <c:v>41.860465116279073</c:v>
                </c:pt>
                <c:pt idx="2">
                  <c:v>29.729729729729698</c:v>
                </c:pt>
                <c:pt idx="3">
                  <c:v>0</c:v>
                </c:pt>
                <c:pt idx="4">
                  <c:v>38.70967741935484</c:v>
                </c:pt>
                <c:pt idx="5">
                  <c:v>26.666666666666668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그렇다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 w="9525">
              <a:noFill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Lbls>
            <c:txPr>
              <a:bodyPr/>
              <a:lstStyle/>
              <a:p>
                <a:pPr algn="ctr">
                  <a:defRPr lang="ko-KR" altLang="en-US" sz="1100" b="1" i="0" u="none" strike="noStrike" kern="1200" baseline="0">
                    <a:ln>
                      <a:solidFill>
                        <a:prstClr val="black">
                          <a:alpha val="0"/>
                        </a:prstClr>
                      </a:solidFill>
                    </a:ln>
                    <a:solidFill>
                      <a:prstClr val="white"/>
                    </a:solidFill>
                    <a:latin typeface="나눔바른고딕" pitchFamily="50" charset="-127"/>
                    <a:ea typeface="나눔바른고딕" pitchFamily="50" charset="-127"/>
                    <a:cs typeface="+mn-cs"/>
                  </a:defRPr>
                </a:pPr>
                <a:endParaRPr lang="ko-KR"/>
              </a:p>
            </c:txPr>
            <c:dLblPos val="ctr"/>
            <c:showVal val="1"/>
          </c:dLbls>
          <c:cat>
            <c:strRef>
              <c:f>Sheet1!$A$2:$A$7</c:f>
              <c:strCache>
                <c:ptCount val="6"/>
                <c:pt idx="0">
                  <c:v>전체</c:v>
                </c:pt>
                <c:pt idx="1">
                  <c:v>기본연구</c:v>
                </c:pt>
                <c:pt idx="2">
                  <c:v>수탁연구</c:v>
                </c:pt>
                <c:pt idx="3">
                  <c:v>위탁/공동연구</c:v>
                </c:pt>
                <c:pt idx="4">
                  <c:v>정보제공</c:v>
                </c:pt>
                <c:pt idx="5">
                  <c:v>육성및촉진</c:v>
                </c:pt>
              </c:strCache>
            </c:strRef>
          </c:cat>
          <c:val>
            <c:numRef>
              <c:f>Sheet1!$D$2:$D$7</c:f>
              <c:numCache>
                <c:formatCode>0.0_ </c:formatCode>
                <c:ptCount val="6"/>
                <c:pt idx="0">
                  <c:v>49.624060150375939</c:v>
                </c:pt>
                <c:pt idx="1">
                  <c:v>46.511627906976742</c:v>
                </c:pt>
                <c:pt idx="2">
                  <c:v>45.945945945946008</c:v>
                </c:pt>
                <c:pt idx="3">
                  <c:v>100</c:v>
                </c:pt>
                <c:pt idx="4">
                  <c:v>38.709677419354826</c:v>
                </c:pt>
                <c:pt idx="5">
                  <c:v>66.666666666666671</c:v>
                </c:pt>
              </c:numCache>
            </c:numRef>
          </c:val>
        </c:ser>
        <c:dLbls>
          <c:showVal val="1"/>
        </c:dLbls>
        <c:gapWidth val="80"/>
        <c:overlap val="100"/>
        <c:axId val="498274688"/>
        <c:axId val="498276224"/>
      </c:barChart>
      <c:catAx>
        <c:axId val="498274688"/>
        <c:scaling>
          <c:orientation val="maxMin"/>
        </c:scaling>
        <c:axPos val="l"/>
        <c:numFmt formatCode="0.0%" sourceLinked="0"/>
        <c:majorTickMark val="none"/>
        <c:tickLblPos val="none"/>
        <c:spPr>
          <a:ln>
            <a:noFill/>
          </a:ln>
        </c:spPr>
        <c:txPr>
          <a:bodyPr/>
          <a:lstStyle/>
          <a:p>
            <a:pPr>
              <a:defRPr sz="1100" b="1">
                <a:latin typeface="맑은 고딕" pitchFamily="50" charset="-127"/>
                <a:ea typeface="맑은 고딕" pitchFamily="50" charset="-127"/>
              </a:defRPr>
            </a:pPr>
            <a:endParaRPr lang="ko-KR"/>
          </a:p>
        </c:txPr>
        <c:crossAx val="498276224"/>
        <c:crosses val="autoZero"/>
        <c:auto val="1"/>
        <c:lblAlgn val="ctr"/>
        <c:lblOffset val="100"/>
      </c:catAx>
      <c:valAx>
        <c:axId val="498276224"/>
        <c:scaling>
          <c:orientation val="minMax"/>
          <c:max val="100"/>
          <c:min val="0"/>
        </c:scaling>
        <c:delete val="1"/>
        <c:axPos val="t"/>
        <c:numFmt formatCode="0.0&quot;%&quot;" sourceLinked="0"/>
        <c:tickLblPos val="none"/>
        <c:crossAx val="498274688"/>
        <c:crosses val="autoZero"/>
        <c:crossBetween val="between"/>
      </c:valAx>
    </c:plotArea>
    <c:legend>
      <c:legendPos val="t"/>
      <c:legendEntry>
        <c:idx val="0"/>
        <c:txPr>
          <a:bodyPr/>
          <a:lstStyle/>
          <a:p>
            <a:pPr>
              <a:defRPr sz="1000" b="0" i="0" u="none">
                <a:gradFill>
                  <a:gsLst>
                    <a:gs pos="83000">
                      <a:prstClr val="black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000" b="0" i="0" u="none">
                <a:gradFill>
                  <a:gsLst>
                    <a:gs pos="83000">
                      <a:prstClr val="black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2"/>
        <c:txPr>
          <a:bodyPr/>
          <a:lstStyle/>
          <a:p>
            <a:pPr>
              <a:defRPr sz="1000" b="0" i="0" u="none">
                <a:gradFill>
                  <a:gsLst>
                    <a:gs pos="83000">
                      <a:prstClr val="black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66910062900396494"/>
          <c:y val="1.5900641025641024E-2"/>
          <c:w val="0.32320195972358756"/>
          <c:h val="0.16250998814014544"/>
        </c:manualLayout>
      </c:layout>
      <c:txPr>
        <a:bodyPr/>
        <a:lstStyle/>
        <a:p>
          <a:pPr>
            <a:defRPr sz="1000" b="0" i="0" u="none">
              <a:gradFill>
                <a:gsLst>
                  <a:gs pos="83000">
                    <a:prstClr val="black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>
        <c:manualLayout>
          <c:layoutTarget val="inner"/>
          <c:xMode val="edge"/>
          <c:yMode val="edge"/>
          <c:x val="1.9599109131403183E-2"/>
          <c:y val="1.4680601534075641E-2"/>
          <c:w val="0.96080178173719377"/>
          <c:h val="0.95592073683105161"/>
        </c:manualLayout>
      </c:layout>
      <c:barChart>
        <c:barDir val="col"/>
        <c:grouping val="stacked"/>
        <c:ser>
          <c:idx val="0"/>
          <c:order val="0"/>
          <c:tx>
            <c:strRef>
              <c:f>Sheet1!$B$1</c:f>
              <c:strCache>
                <c:ptCount val="1"/>
                <c:pt idx="0">
                  <c:v>기존 고객</c:v>
                </c:pt>
              </c:strCache>
            </c:strRef>
          </c:tx>
          <c:spPr>
            <a:solidFill>
              <a:srgbClr val="C00000"/>
            </a:solidFill>
            <a:ln>
              <a:solidFill>
                <a:schemeClr val="bg1"/>
              </a:solidFill>
            </a:ln>
          </c:spPr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altLang="ko-KR" b="1" dirty="0" smtClean="0">
                        <a:solidFill>
                          <a:schemeClr val="bg1"/>
                        </a:solidFill>
                      </a:rPr>
                      <a:t>133</a:t>
                    </a:r>
                    <a:r>
                      <a:rPr lang="ko-KR" altLang="en-US" dirty="0" smtClean="0"/>
                      <a:t>명</a:t>
                    </a:r>
                    <a:endParaRPr lang="en-US" altLang="en-US" dirty="0" smtClean="0"/>
                  </a:p>
                  <a:p>
                    <a:r>
                      <a:rPr lang="en-US" altLang="en-US" spc="-140" baseline="0" dirty="0" smtClean="0"/>
                      <a:t>(61.0%)</a:t>
                    </a:r>
                    <a:endParaRPr lang="en-US" altLang="en-US" spc="-140" baseline="0" dirty="0"/>
                  </a:p>
                </c:rich>
              </c:tx>
              <c:dLblPos val="ctr"/>
              <c:showVal val="1"/>
            </c:dLbl>
            <c:txPr>
              <a:bodyPr/>
              <a:lstStyle/>
              <a:p>
                <a:pPr>
                  <a:defRPr sz="1100" b="1">
                    <a:solidFill>
                      <a:schemeClr val="bg1"/>
                    </a:solidFill>
                  </a:defRPr>
                </a:pPr>
                <a:endParaRPr lang="ko-KR"/>
              </a:p>
            </c:txPr>
            <c:dLblPos val="ctr"/>
            <c:showVal val="1"/>
          </c:dLbls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Sheet1!$B$2</c:f>
              <c:numCache>
                <c:formatCode>#,##0.0</c:formatCode>
                <c:ptCount val="1"/>
                <c:pt idx="0">
                  <c:v>61.009174311926607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신규 고객</c:v>
                </c:pt>
              </c:strCache>
            </c:strRef>
          </c:tx>
          <c:spPr>
            <a:solidFill>
              <a:srgbClr val="BFBFBF"/>
            </a:solidFill>
            <a:ln>
              <a:solidFill>
                <a:schemeClr val="bg1"/>
              </a:solidFill>
            </a:ln>
          </c:spPr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altLang="ko-KR" b="1" dirty="0" smtClean="0"/>
                      <a:t>85</a:t>
                    </a:r>
                    <a:r>
                      <a:rPr lang="ko-KR" altLang="en-US" b="1" dirty="0" smtClean="0"/>
                      <a:t>명</a:t>
                    </a:r>
                    <a:endParaRPr lang="en-US" altLang="en-US" b="1" dirty="0" smtClean="0"/>
                  </a:p>
                  <a:p>
                    <a:r>
                      <a:rPr lang="en-US" altLang="en-US" b="1" spc="-140" baseline="0" dirty="0" smtClean="0"/>
                      <a:t>(39.0%)</a:t>
                    </a:r>
                    <a:endParaRPr lang="en-US" altLang="en-US" b="1" spc="-140" baseline="0" dirty="0"/>
                  </a:p>
                </c:rich>
              </c:tx>
              <c:dLblPos val="ctr"/>
              <c:showVal val="1"/>
            </c:dLbl>
            <c:numFmt formatCode="General" sourceLinked="0"/>
            <c:txPr>
              <a:bodyPr/>
              <a:lstStyle/>
              <a:p>
                <a:pPr>
                  <a:defRPr sz="1100"/>
                </a:pPr>
                <a:endParaRPr lang="ko-KR"/>
              </a:p>
            </c:txPr>
            <c:dLblPos val="ctr"/>
            <c:showVal val="1"/>
          </c:dLbls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Sheet1!$C$2</c:f>
              <c:numCache>
                <c:formatCode>#,##0.0</c:formatCode>
                <c:ptCount val="1"/>
                <c:pt idx="0">
                  <c:v>38.990825688073393</c:v>
                </c:pt>
              </c:numCache>
            </c:numRef>
          </c:val>
        </c:ser>
        <c:dLbls/>
        <c:overlap val="100"/>
        <c:axId val="498666112"/>
        <c:axId val="498684288"/>
      </c:barChart>
      <c:catAx>
        <c:axId val="498666112"/>
        <c:scaling>
          <c:orientation val="minMax"/>
        </c:scaling>
        <c:delete val="1"/>
        <c:axPos val="b"/>
        <c:tickLblPos val="none"/>
        <c:crossAx val="498684288"/>
        <c:crosses val="autoZero"/>
        <c:auto val="1"/>
        <c:lblAlgn val="ctr"/>
        <c:lblOffset val="100"/>
      </c:catAx>
      <c:valAx>
        <c:axId val="498684288"/>
        <c:scaling>
          <c:orientation val="minMax"/>
        </c:scaling>
        <c:delete val="1"/>
        <c:axPos val="l"/>
        <c:numFmt formatCode="#,##0.0" sourceLinked="1"/>
        <c:tickLblPos val="none"/>
        <c:crossAx val="498666112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ayout>
        <c:manualLayout>
          <c:xMode val="edge"/>
          <c:yMode val="edge"/>
          <c:x val="4.9999979678274568E-2"/>
          <c:y val="1.726936446472449E-2"/>
          <c:w val="0.89999963420894546"/>
          <c:h val="0.11654803988180684"/>
        </c:manualLayout>
      </c:layout>
      <c:txPr>
        <a:bodyPr/>
        <a:lstStyle/>
        <a:p>
          <a:pPr>
            <a:defRPr sz="1200"/>
          </a:pPr>
          <a:endParaRPr lang="ko-KR"/>
        </a:p>
      </c:txPr>
    </c:legend>
    <c:plotVisOnly val="1"/>
    <c:dispBlanksAs val="gap"/>
  </c:chart>
  <c:txPr>
    <a:bodyPr/>
    <a:lstStyle/>
    <a:p>
      <a:pPr>
        <a:defRPr sz="1800"/>
      </a:pPr>
      <a:endParaRPr lang="ko-KR"/>
    </a:p>
  </c:txPr>
  <c:externalData r:id="rId1"/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25E-2"/>
          <c:w val="0.95380817007005969"/>
          <c:h val="0.84754217007874355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Sheet1!$A$2:$A$8</c:f>
              <c:numCache>
                <c:formatCode>General</c:formatCode>
                <c:ptCount val="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설립목적부합도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0"/>
            <c:spPr>
              <a:solidFill>
                <a:srgbClr val="C00000"/>
              </a:solidFill>
            </c:spPr>
          </c:dPt>
          <c:dLbls>
            <c:dLbl>
              <c:idx val="9"/>
              <c:spPr/>
              <c:txPr>
                <a:bodyPr/>
                <a:lstStyle/>
                <a:p>
                  <a:pPr>
                    <a:defRPr sz="1050" b="0">
                      <a:solidFill>
                        <a:schemeClr val="bg1"/>
                      </a:solidFill>
                    </a:defRPr>
                  </a:pPr>
                  <a:endParaRPr lang="ko-KR"/>
                </a:p>
              </c:txPr>
            </c:dLbl>
            <c:txPr>
              <a:bodyPr/>
              <a:lstStyle/>
              <a:p>
                <a:pPr>
                  <a:defRPr sz="1050" b="0"/>
                </a:pPr>
                <a:endParaRPr lang="ko-KR"/>
              </a:p>
            </c:txPr>
            <c:dLblPos val="outEnd"/>
            <c:showVal val="1"/>
          </c:dLbls>
          <c:val>
            <c:numRef>
              <c:f>Sheet1!$B$2:$B$8</c:f>
              <c:numCache>
                <c:formatCode>#,##0.0</c:formatCode>
                <c:ptCount val="7"/>
                <c:pt idx="0">
                  <c:v>47.058823529411754</c:v>
                </c:pt>
                <c:pt idx="1">
                  <c:v>10.29411764705881</c:v>
                </c:pt>
                <c:pt idx="2">
                  <c:v>13.23529411764707</c:v>
                </c:pt>
                <c:pt idx="3">
                  <c:v>35.294117647058918</c:v>
                </c:pt>
                <c:pt idx="4">
                  <c:v>13.23529411764707</c:v>
                </c:pt>
                <c:pt idx="5">
                  <c:v>10.29411764705881</c:v>
                </c:pt>
                <c:pt idx="6">
                  <c:v>1.4705882352941178</c:v>
                </c:pt>
              </c:numCache>
            </c:numRef>
          </c:val>
        </c:ser>
        <c:dLbls/>
        <c:gapWidth val="0"/>
        <c:overlap val="59"/>
        <c:axId val="498870528"/>
        <c:axId val="498880512"/>
      </c:barChart>
      <c:catAx>
        <c:axId val="498870528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98880512"/>
        <c:crosses val="autoZero"/>
        <c:auto val="1"/>
        <c:lblAlgn val="ctr"/>
        <c:lblOffset val="100"/>
      </c:catAx>
      <c:valAx>
        <c:axId val="498880512"/>
        <c:scaling>
          <c:orientation val="minMax"/>
          <c:max val="55"/>
          <c:min val="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98870528"/>
        <c:crosses val="autoZero"/>
        <c:crossBetween val="between"/>
      </c:valAx>
    </c:plotArea>
    <c:plotVisOnly val="1"/>
    <c:dispBlanksAs val="gap"/>
  </c:chart>
  <c:txPr>
    <a:bodyPr/>
    <a:lstStyle/>
    <a:p>
      <a:pPr>
        <a:defRPr sz="900"/>
      </a:pPr>
      <a:endParaRPr lang="ko-KR"/>
    </a:p>
  </c:txPr>
  <c:externalData r:id="rId1"/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dPt>
            <c:idx val="0"/>
            <c:spPr>
              <a:solidFill>
                <a:srgbClr val="B0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1"/>
            <c:spPr>
              <a:solidFill>
                <a:schemeClr val="bg1">
                  <a:lumMod val="6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dPt>
            <c:idx val="2"/>
            <c:spPr>
              <a:solidFill>
                <a:schemeClr val="bg1">
                  <a:lumMod val="7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dPt>
          <c:cat>
            <c:strRef>
              <c:f>Sheet1!$A$2:$A$4</c:f>
              <c:strCache>
                <c:ptCount val="3"/>
                <c:pt idx="0">
                  <c:v>관심있음</c:v>
                </c:pt>
                <c:pt idx="1">
                  <c:v>보통이다</c:v>
                </c:pt>
                <c:pt idx="2">
                  <c:v>관심없음</c:v>
                </c:pt>
              </c:strCache>
            </c:strRef>
          </c:cat>
          <c:val>
            <c:numRef>
              <c:f>Sheet1!$B$2:$B$4</c:f>
              <c:numCache>
                <c:formatCode>0.0_ </c:formatCode>
                <c:ptCount val="3"/>
                <c:pt idx="0">
                  <c:v>51.470588235294095</c:v>
                </c:pt>
                <c:pt idx="1">
                  <c:v>39.705882352941181</c:v>
                </c:pt>
                <c:pt idx="2">
                  <c:v>8.8235294117647065</c:v>
                </c:pt>
              </c:numCache>
            </c:numRef>
          </c:val>
        </c:ser>
        <c:dLbls/>
        <c:firstSliceAng val="0"/>
        <c:holeSize val="50"/>
      </c:doughnutChart>
    </c:plotArea>
    <c:plotVisOnly val="1"/>
    <c:dispBlanksAs val="zero"/>
  </c:chart>
  <c:txPr>
    <a:bodyPr/>
    <a:lstStyle/>
    <a:p>
      <a:pPr>
        <a:defRPr sz="1800"/>
      </a:pPr>
      <a:endParaRPr lang="ko-KR"/>
    </a:p>
  </c:txPr>
  <c:externalData r:id="rId1"/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35E-2"/>
          <c:w val="0.95380817007005969"/>
          <c:h val="0.89947216788523332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dLblPos val="ctr"/>
            <c:showVal val="1"/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정보개방을 위한 노력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0"/>
            <c:spPr>
              <a:solidFill>
                <a:srgbClr val="C00000"/>
              </a:solidFill>
            </c:spPr>
          </c:dPt>
          <c:dPt>
            <c:idx val="16"/>
            <c:spPr>
              <a:solidFill>
                <a:srgbClr val="D9D9D9"/>
              </a:solidFill>
            </c:spPr>
          </c:dPt>
          <c:dLbls>
            <c:dLbl>
              <c:idx val="1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ko-KR"/>
                </a:p>
              </c:txPr>
            </c:dLbl>
            <c:dLbl>
              <c:idx val="13"/>
              <c:spPr/>
              <c:txPr>
                <a:bodyPr/>
                <a:lstStyle/>
                <a:p>
                  <a:pPr>
                    <a:defRPr b="1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>
              <c:idx val="15"/>
              <c:spPr/>
              <c:txPr>
                <a:bodyPr/>
                <a:lstStyle/>
                <a:p>
                  <a:pPr>
                    <a:defRPr b="1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Pos val="ctr"/>
            <c:showVal val="1"/>
          </c:dLbls>
          <c:val>
            <c:numRef>
              <c:f>Sheet1!$B$2:$B$28</c:f>
              <c:numCache>
                <c:formatCode>0.0_ </c:formatCode>
                <c:ptCount val="27"/>
                <c:pt idx="0">
                  <c:v>89.344262295081961</c:v>
                </c:pt>
                <c:pt idx="1">
                  <c:v>88.871595330739154</c:v>
                </c:pt>
                <c:pt idx="2">
                  <c:v>86.296296296296291</c:v>
                </c:pt>
                <c:pt idx="3">
                  <c:v>85.490909090909213</c:v>
                </c:pt>
                <c:pt idx="4">
                  <c:v>84.484536082474179</c:v>
                </c:pt>
                <c:pt idx="5">
                  <c:v>84.472573839662388</c:v>
                </c:pt>
                <c:pt idx="6">
                  <c:v>84.090909090909093</c:v>
                </c:pt>
                <c:pt idx="7">
                  <c:v>84.052863436123459</c:v>
                </c:pt>
                <c:pt idx="8">
                  <c:v>83.6</c:v>
                </c:pt>
                <c:pt idx="9">
                  <c:v>83.469387755102062</c:v>
                </c:pt>
                <c:pt idx="10">
                  <c:v>83.194888178913658</c:v>
                </c:pt>
                <c:pt idx="11">
                  <c:v>83.163438668025819</c:v>
                </c:pt>
                <c:pt idx="12">
                  <c:v>82.963815789473784</c:v>
                </c:pt>
                <c:pt idx="13">
                  <c:v>82.96296296296299</c:v>
                </c:pt>
                <c:pt idx="14">
                  <c:v>82.636510027814353</c:v>
                </c:pt>
                <c:pt idx="15">
                  <c:v>82.435897435897431</c:v>
                </c:pt>
                <c:pt idx="16">
                  <c:v>82.279411764705884</c:v>
                </c:pt>
                <c:pt idx="17">
                  <c:v>82.276422764227675</c:v>
                </c:pt>
                <c:pt idx="18">
                  <c:v>82.269503546099287</c:v>
                </c:pt>
                <c:pt idx="19">
                  <c:v>82.214942528735634</c:v>
                </c:pt>
                <c:pt idx="20">
                  <c:v>81.804511278195491</c:v>
                </c:pt>
                <c:pt idx="21">
                  <c:v>81.770833333333258</c:v>
                </c:pt>
                <c:pt idx="22">
                  <c:v>81.103678929765849</c:v>
                </c:pt>
                <c:pt idx="23">
                  <c:v>80.540037243947893</c:v>
                </c:pt>
                <c:pt idx="24">
                  <c:v>80.247524752475357</c:v>
                </c:pt>
                <c:pt idx="25">
                  <c:v>79.55</c:v>
                </c:pt>
                <c:pt idx="26">
                  <c:v>74.508765522278978</c:v>
                </c:pt>
              </c:numCache>
            </c:numRef>
          </c:val>
        </c:ser>
        <c:dLbls>
          <c:showVal val="1"/>
        </c:dLbls>
        <c:gapWidth val="0"/>
        <c:overlap val="59"/>
        <c:axId val="498985216"/>
        <c:axId val="498995200"/>
      </c:barChart>
      <c:catAx>
        <c:axId val="498985216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98995200"/>
        <c:crosses val="autoZero"/>
        <c:auto val="1"/>
        <c:lblAlgn val="ctr"/>
        <c:lblOffset val="100"/>
      </c:catAx>
      <c:valAx>
        <c:axId val="498995200"/>
        <c:scaling>
          <c:orientation val="minMax"/>
          <c:max val="95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98985216"/>
        <c:crosses val="autoZero"/>
        <c:crossBetween val="between"/>
      </c:valAx>
    </c:plotArea>
    <c:plotVisOnly val="1"/>
    <c:dispBlanksAs val="gap"/>
  </c:chart>
  <c:txPr>
    <a:bodyPr/>
    <a:lstStyle/>
    <a:p>
      <a:pPr>
        <a:defRPr sz="900"/>
      </a:pPr>
      <a:endParaRPr lang="ko-KR"/>
    </a:p>
  </c:txPr>
  <c:externalData r:id="rId1"/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25E-2"/>
          <c:w val="0.95380817007005969"/>
          <c:h val="0.89947216788523288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spPr>
              <a:noFill/>
              <a:ln>
                <a:noFill/>
              </a:ln>
              <a:effectLst/>
            </c:sp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지속이용 의향도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2"/>
            <c:spPr>
              <a:solidFill>
                <a:srgbClr val="C00000"/>
              </a:solidFill>
            </c:spPr>
          </c:dPt>
          <c:dPt>
            <c:idx val="13"/>
            <c:spPr>
              <a:solidFill>
                <a:srgbClr val="D9D9D9"/>
              </a:solidFill>
            </c:spPr>
          </c:dPt>
          <c:dPt>
            <c:idx val="16"/>
            <c:spPr>
              <a:solidFill>
                <a:srgbClr val="D9D9D9"/>
              </a:solidFill>
            </c:spPr>
          </c:dPt>
          <c:dLbls>
            <c:dLbl>
              <c:idx val="1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sz="900" b="1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>
              <c:idx val="12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ko-KR"/>
                </a:p>
              </c:txPr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 rtl="0">
                    <a:defRPr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>
              <c:idx val="14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>
              <c:idx val="15"/>
              <c:layout/>
              <c:tx>
                <c:rich>
                  <a:bodyPr/>
                  <a:lstStyle/>
                  <a:p>
                    <a:pPr>
                      <a:defRPr>
                        <a:solidFill>
                          <a:schemeClr val="tx1"/>
                        </a:solidFill>
                      </a:defRPr>
                    </a:pPr>
                    <a:r>
                      <a:rPr lang="en-US" dirty="0">
                        <a:solidFill>
                          <a:schemeClr val="tx1"/>
                        </a:solidFill>
                      </a:rPr>
                      <a:t>83.6</a:t>
                    </a:r>
                    <a:endParaRPr lang="en-US" dirty="0"/>
                  </a:p>
                </c:rich>
              </c:tx>
              <c:spPr/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16"/>
              <c:layout/>
              <c:tx>
                <c:rich>
                  <a:bodyPr/>
                  <a:lstStyle/>
                  <a:p>
                    <a:pPr algn="ctr" rtl="0">
                      <a:defRPr>
                        <a:solidFill>
                          <a:schemeClr val="tx1"/>
                        </a:solidFill>
                      </a:defRPr>
                    </a:pPr>
                    <a:r>
                      <a:rPr lang="en-US" dirty="0">
                        <a:solidFill>
                          <a:schemeClr val="tx1"/>
                        </a:solidFill>
                      </a:rPr>
                      <a:t>83.5</a:t>
                    </a:r>
                    <a:endParaRPr lang="en-US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19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b="1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ko-KR"/>
              </a:p>
            </c:tx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Sheet1!$B$2:$B$28</c:f>
              <c:numCache>
                <c:formatCode>0.0_ </c:formatCode>
                <c:ptCount val="27"/>
                <c:pt idx="0">
                  <c:v>89.143968871595249</c:v>
                </c:pt>
                <c:pt idx="1">
                  <c:v>89.016393442622956</c:v>
                </c:pt>
                <c:pt idx="2">
                  <c:v>86.574074074074048</c:v>
                </c:pt>
                <c:pt idx="3">
                  <c:v>85.927272727272793</c:v>
                </c:pt>
                <c:pt idx="4">
                  <c:v>84.954545454545496</c:v>
                </c:pt>
                <c:pt idx="5">
                  <c:v>84.740740740740691</c:v>
                </c:pt>
                <c:pt idx="6">
                  <c:v>84.599156118143455</c:v>
                </c:pt>
                <c:pt idx="7">
                  <c:v>84.53744493392071</c:v>
                </c:pt>
                <c:pt idx="8">
                  <c:v>84.123711340205958</c:v>
                </c:pt>
                <c:pt idx="9">
                  <c:v>83.826530612244369</c:v>
                </c:pt>
                <c:pt idx="10">
                  <c:v>83.600000000000009</c:v>
                </c:pt>
                <c:pt idx="11">
                  <c:v>83.514376996805112</c:v>
                </c:pt>
                <c:pt idx="12">
                  <c:v>83.305017555782058</c:v>
                </c:pt>
                <c:pt idx="13">
                  <c:v>83.06015325670495</c:v>
                </c:pt>
                <c:pt idx="14">
                  <c:v>83.014705882352942</c:v>
                </c:pt>
                <c:pt idx="15">
                  <c:v>82.929276315788954</c:v>
                </c:pt>
                <c:pt idx="16">
                  <c:v>82.9041069456093</c:v>
                </c:pt>
                <c:pt idx="17">
                  <c:v>82.642276422763871</c:v>
                </c:pt>
                <c:pt idx="18">
                  <c:v>82.624113475177879</c:v>
                </c:pt>
                <c:pt idx="19">
                  <c:v>82.371794871794307</c:v>
                </c:pt>
                <c:pt idx="20">
                  <c:v>82.180451127819055</c:v>
                </c:pt>
                <c:pt idx="21">
                  <c:v>81.770833333333258</c:v>
                </c:pt>
                <c:pt idx="22">
                  <c:v>81.304347826086229</c:v>
                </c:pt>
                <c:pt idx="23">
                  <c:v>81.173184357541274</c:v>
                </c:pt>
                <c:pt idx="24">
                  <c:v>80.29702970297069</c:v>
                </c:pt>
                <c:pt idx="25">
                  <c:v>79.61</c:v>
                </c:pt>
                <c:pt idx="26">
                  <c:v>74.915997078159251</c:v>
                </c:pt>
              </c:numCache>
            </c:numRef>
          </c:val>
        </c:ser>
        <c:dLbls/>
        <c:gapWidth val="0"/>
        <c:overlap val="59"/>
        <c:axId val="499136384"/>
        <c:axId val="499137920"/>
      </c:barChart>
      <c:catAx>
        <c:axId val="499136384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99137920"/>
        <c:crosses val="autoZero"/>
        <c:auto val="1"/>
        <c:lblAlgn val="ctr"/>
        <c:lblOffset val="100"/>
      </c:catAx>
      <c:valAx>
        <c:axId val="499137920"/>
        <c:scaling>
          <c:orientation val="minMax"/>
          <c:max val="95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99136384"/>
        <c:crosses val="autoZero"/>
        <c:crossBetween val="between"/>
      </c:valAx>
    </c:plotArea>
    <c:plotVisOnly val="1"/>
    <c:dispBlanksAs val="gap"/>
  </c:chart>
  <c:txPr>
    <a:bodyPr/>
    <a:lstStyle/>
    <a:p>
      <a:pPr>
        <a:defRPr sz="900">
          <a:solidFill>
            <a:schemeClr val="tx1"/>
          </a:solidFill>
        </a:defRPr>
      </a:pPr>
      <a:endParaRPr lang="ko-KR"/>
    </a:p>
  </c:txPr>
  <c:externalData r:id="rId1"/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25E-2"/>
          <c:w val="0.95380817007005969"/>
          <c:h val="0.89947216788523288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dLblPos val="ctr"/>
            <c:showVal val="1"/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신뢰도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0"/>
            <c:spPr>
              <a:solidFill>
                <a:srgbClr val="C00000"/>
              </a:solidFill>
            </c:spPr>
          </c:dPt>
          <c:dPt>
            <c:idx val="16"/>
            <c:spPr>
              <a:solidFill>
                <a:srgbClr val="D9D9D9"/>
              </a:solidFill>
            </c:spPr>
          </c:dPt>
          <c:dLbls>
            <c:dLbl>
              <c:idx val="1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ko-KR"/>
                </a:p>
              </c:txPr>
            </c:dLbl>
            <c:dLbl>
              <c:idx val="13"/>
              <c:spPr/>
              <c:txPr>
                <a:bodyPr/>
                <a:lstStyle/>
                <a:p>
                  <a:pPr>
                    <a:defRPr b="0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>
              <c:idx val="19"/>
              <c:spPr/>
              <c:txPr>
                <a:bodyPr/>
                <a:lstStyle/>
                <a:p>
                  <a:pPr>
                    <a:defRPr b="1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Pos val="ctr"/>
            <c:showVal val="1"/>
          </c:dLbls>
          <c:val>
            <c:numRef>
              <c:f>Sheet1!$B$2:$B$28</c:f>
              <c:numCache>
                <c:formatCode>0.0_ </c:formatCode>
                <c:ptCount val="27"/>
                <c:pt idx="0">
                  <c:v>89.766536964980546</c:v>
                </c:pt>
                <c:pt idx="1">
                  <c:v>88.360655737704889</c:v>
                </c:pt>
                <c:pt idx="2">
                  <c:v>86.018518518518519</c:v>
                </c:pt>
                <c:pt idx="3">
                  <c:v>85.927272727272694</c:v>
                </c:pt>
                <c:pt idx="4">
                  <c:v>85.818181818181174</c:v>
                </c:pt>
                <c:pt idx="5">
                  <c:v>84.852320675105503</c:v>
                </c:pt>
                <c:pt idx="6">
                  <c:v>84.625550660792911</c:v>
                </c:pt>
                <c:pt idx="7">
                  <c:v>84.536082474226788</c:v>
                </c:pt>
                <c:pt idx="8">
                  <c:v>84.273026315788954</c:v>
                </c:pt>
                <c:pt idx="9">
                  <c:v>83.706070287539859</c:v>
                </c:pt>
                <c:pt idx="10">
                  <c:v>83.536585365853639</c:v>
                </c:pt>
                <c:pt idx="11">
                  <c:v>83.495299580926527</c:v>
                </c:pt>
                <c:pt idx="12">
                  <c:v>83.185185185185148</c:v>
                </c:pt>
                <c:pt idx="13">
                  <c:v>82.977777777777789</c:v>
                </c:pt>
                <c:pt idx="14">
                  <c:v>82.755102040816311</c:v>
                </c:pt>
                <c:pt idx="15">
                  <c:v>82.65311214915917</c:v>
                </c:pt>
                <c:pt idx="16">
                  <c:v>82.647058823528837</c:v>
                </c:pt>
                <c:pt idx="17">
                  <c:v>82.644827586206887</c:v>
                </c:pt>
                <c:pt idx="18">
                  <c:v>82.198581560283458</c:v>
                </c:pt>
                <c:pt idx="19">
                  <c:v>81.730769230769212</c:v>
                </c:pt>
                <c:pt idx="20">
                  <c:v>81.545623836126609</c:v>
                </c:pt>
                <c:pt idx="21">
                  <c:v>81.138613861386133</c:v>
                </c:pt>
                <c:pt idx="22">
                  <c:v>80.977443609022927</c:v>
                </c:pt>
                <c:pt idx="23">
                  <c:v>80.568561872909314</c:v>
                </c:pt>
                <c:pt idx="24">
                  <c:v>80.46875</c:v>
                </c:pt>
                <c:pt idx="25">
                  <c:v>78.77</c:v>
                </c:pt>
                <c:pt idx="26">
                  <c:v>74.101533966398833</c:v>
                </c:pt>
              </c:numCache>
            </c:numRef>
          </c:val>
        </c:ser>
        <c:dLbls>
          <c:showVal val="1"/>
        </c:dLbls>
        <c:gapWidth val="0"/>
        <c:overlap val="59"/>
        <c:axId val="499271552"/>
        <c:axId val="499273088"/>
      </c:barChart>
      <c:catAx>
        <c:axId val="499271552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99273088"/>
        <c:crosses val="autoZero"/>
        <c:auto val="1"/>
        <c:lblAlgn val="ctr"/>
        <c:lblOffset val="100"/>
      </c:catAx>
      <c:valAx>
        <c:axId val="499273088"/>
        <c:scaling>
          <c:orientation val="minMax"/>
          <c:max val="95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99271552"/>
        <c:crosses val="autoZero"/>
        <c:crossBetween val="between"/>
      </c:valAx>
    </c:plotArea>
    <c:plotVisOnly val="1"/>
    <c:dispBlanksAs val="gap"/>
  </c:chart>
  <c:txPr>
    <a:bodyPr/>
    <a:lstStyle/>
    <a:p>
      <a:pPr>
        <a:defRPr sz="900"/>
      </a:pPr>
      <a:endParaRPr lang="ko-KR"/>
    </a:p>
  </c:txPr>
  <c:externalData r:id="rId1"/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4.6191957507366897E-2"/>
          <c:y val="2.5728784399278514E-2"/>
          <c:w val="0.95380817007005969"/>
          <c:h val="0.89947216788523232"/>
        </c:manualLayout>
      </c:layout>
      <c:barChart>
        <c:barDir val="bar"/>
        <c:grouping val="clustered"/>
        <c:ser>
          <c:idx val="0"/>
          <c:order val="0"/>
          <c:tx>
            <c:strRef>
              <c:f>Sheet1!$A$1</c:f>
              <c:strCache>
                <c:ptCount val="1"/>
                <c:pt idx="0">
                  <c:v> </c:v>
                </c:pt>
              </c:strCache>
            </c:strRef>
          </c:tx>
          <c:dPt>
            <c:idx val="14"/>
            <c:spPr>
              <a:pattFill prst="smCheck">
                <a:fgClr>
                  <a:schemeClr val="accent1"/>
                </a:fgClr>
                <a:bgClr>
                  <a:schemeClr val="bg1"/>
                </a:bgClr>
              </a:pattFill>
            </c:spPr>
          </c:dPt>
          <c:dLbls>
            <c:spPr>
              <a:noFill/>
              <a:ln>
                <a:noFill/>
              </a:ln>
              <a:effectLst/>
            </c:sp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Sheet1!$A$2:$A$28</c:f>
              <c:numCache>
                <c:formatCode>General</c:formatCode>
                <c:ptCount val="27"/>
              </c:numCache>
            </c:numRef>
          </c:val>
        </c:ser>
        <c:ser>
          <c:idx val="1"/>
          <c:order val="1"/>
          <c:tx>
            <c:strRef>
              <c:f>Sheet1!$B$1</c:f>
              <c:strCache>
                <c:ptCount val="1"/>
                <c:pt idx="0">
                  <c:v>지속이용 의향도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10"/>
            <c:spPr>
              <a:solidFill>
                <a:srgbClr val="C00000"/>
              </a:solidFill>
            </c:spPr>
          </c:dPt>
          <c:dPt>
            <c:idx val="13"/>
            <c:spPr>
              <a:solidFill>
                <a:srgbClr val="D9D9D9"/>
              </a:solidFill>
            </c:spPr>
          </c:dPt>
          <c:dPt>
            <c:idx val="16"/>
            <c:spPr>
              <a:solidFill>
                <a:srgbClr val="D9D9D9"/>
              </a:solidFill>
            </c:spPr>
          </c:dPt>
          <c:dLbls>
            <c:dLbl>
              <c:idx val="1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ko-KR"/>
                </a:p>
              </c:txPr>
            </c:dLbl>
            <c:dLbl>
              <c:idx val="1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 sz="900" b="0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 rtl="0">
                    <a:defRPr/>
                  </a:pPr>
                  <a:endParaRPr lang="ko-KR"/>
                </a:p>
              </c:txPr>
            </c:dLbl>
            <c:dLbl>
              <c:idx val="14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 algn="ctr">
                    <a:defRPr/>
                  </a:pPr>
                  <a:endParaRPr lang="ko-KR"/>
                </a:p>
              </c:txPr>
            </c:dLbl>
            <c:dLbl>
              <c:idx val="15"/>
              <c:layout/>
              <c:tx>
                <c:rich>
                  <a:bodyPr/>
                  <a:lstStyle/>
                  <a:p>
                    <a:pPr>
                      <a:defRPr/>
                    </a:pPr>
                    <a:r>
                      <a:rPr lang="en-US" dirty="0"/>
                      <a:t>83.6</a:t>
                    </a:r>
                  </a:p>
                </c:rich>
              </c:tx>
              <c:spPr/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16"/>
              <c:layout/>
              <c:tx>
                <c:rich>
                  <a:bodyPr/>
                  <a:lstStyle/>
                  <a:p>
                    <a:pPr algn="ctr" rtl="0">
                      <a:defRPr/>
                    </a:pPr>
                    <a:r>
                      <a:rPr lang="en-US" dirty="0"/>
                      <a:t>83.5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19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b="1">
                      <a:solidFill>
                        <a:schemeClr val="tx1"/>
                      </a:solidFill>
                    </a:defRPr>
                  </a:pPr>
                  <a:endParaRPr lang="ko-KR"/>
                </a:p>
              </c:txPr>
            </c:dLbl>
            <c:spPr>
              <a:noFill/>
              <a:ln>
                <a:noFill/>
              </a:ln>
              <a:effectLst/>
            </c:spPr>
            <c:dLblPos val="ctr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Sheet1!$B$2:$B$28</c:f>
              <c:numCache>
                <c:formatCode>0.0_ </c:formatCode>
                <c:ptCount val="27"/>
                <c:pt idx="0">
                  <c:v>89.57198443579766</c:v>
                </c:pt>
                <c:pt idx="1">
                  <c:v>88.524590163934349</c:v>
                </c:pt>
                <c:pt idx="2">
                  <c:v>86.254545454545465</c:v>
                </c:pt>
                <c:pt idx="3">
                  <c:v>85.462962962962962</c:v>
                </c:pt>
                <c:pt idx="4">
                  <c:v>85.454545454545467</c:v>
                </c:pt>
                <c:pt idx="5">
                  <c:v>85.257731958762889</c:v>
                </c:pt>
                <c:pt idx="6">
                  <c:v>85.242290748898796</c:v>
                </c:pt>
                <c:pt idx="7">
                  <c:v>84.674342105262596</c:v>
                </c:pt>
                <c:pt idx="8">
                  <c:v>84.641350210970472</c:v>
                </c:pt>
                <c:pt idx="9">
                  <c:v>84.217252396166131</c:v>
                </c:pt>
                <c:pt idx="10">
                  <c:v>83.818099445011129</c:v>
                </c:pt>
                <c:pt idx="11">
                  <c:v>83.780487804878078</c:v>
                </c:pt>
                <c:pt idx="12">
                  <c:v>82.962962962962962</c:v>
                </c:pt>
                <c:pt idx="13">
                  <c:v>82.959183673469383</c:v>
                </c:pt>
                <c:pt idx="14">
                  <c:v>82.877011494252883</c:v>
                </c:pt>
                <c:pt idx="15">
                  <c:v>82.57352941176471</c:v>
                </c:pt>
                <c:pt idx="16">
                  <c:v>82.533333333333289</c:v>
                </c:pt>
                <c:pt idx="17">
                  <c:v>82.529810622695948</c:v>
                </c:pt>
                <c:pt idx="18">
                  <c:v>82.411347517730448</c:v>
                </c:pt>
                <c:pt idx="19">
                  <c:v>81.794871794871781</c:v>
                </c:pt>
                <c:pt idx="20">
                  <c:v>81.78770949720672</c:v>
                </c:pt>
                <c:pt idx="21">
                  <c:v>81.782178217821027</c:v>
                </c:pt>
                <c:pt idx="22">
                  <c:v>81.772575250835771</c:v>
                </c:pt>
                <c:pt idx="23">
                  <c:v>81.353383458646618</c:v>
                </c:pt>
                <c:pt idx="24">
                  <c:v>80.937500000000227</c:v>
                </c:pt>
                <c:pt idx="25">
                  <c:v>79.440000000000026</c:v>
                </c:pt>
                <c:pt idx="26">
                  <c:v>74.830776722668048</c:v>
                </c:pt>
              </c:numCache>
            </c:numRef>
          </c:val>
        </c:ser>
        <c:dLbls/>
        <c:gapWidth val="0"/>
        <c:overlap val="59"/>
        <c:axId val="499402240"/>
        <c:axId val="499403776"/>
      </c:barChart>
      <c:catAx>
        <c:axId val="499402240"/>
        <c:scaling>
          <c:orientation val="maxMin"/>
        </c:scaling>
        <c:delete val="1"/>
        <c:axPos val="l"/>
        <c:numFmt formatCode="General" sourceLinked="1"/>
        <c:majorTickMark val="none"/>
        <c:tickLblPos val="none"/>
        <c:crossAx val="499403776"/>
        <c:crosses val="autoZero"/>
        <c:auto val="1"/>
        <c:lblAlgn val="ctr"/>
        <c:lblOffset val="100"/>
      </c:catAx>
      <c:valAx>
        <c:axId val="499403776"/>
        <c:scaling>
          <c:orientation val="minMax"/>
          <c:max val="95"/>
          <c:min val="60"/>
        </c:scaling>
        <c:delete val="1"/>
        <c:axPos val="t"/>
        <c:majorGridlines>
          <c:spPr>
            <a:ln>
              <a:noFill/>
            </a:ln>
          </c:spPr>
        </c:majorGridlines>
        <c:numFmt formatCode="General" sourceLinked="1"/>
        <c:tickLblPos val="none"/>
        <c:crossAx val="499402240"/>
        <c:crosses val="autoZero"/>
        <c:crossBetween val="between"/>
      </c:valAx>
    </c:plotArea>
    <c:plotVisOnly val="1"/>
    <c:dispBlanksAs val="gap"/>
  </c:chart>
  <c:txPr>
    <a:bodyPr/>
    <a:lstStyle/>
    <a:p>
      <a:pPr>
        <a:defRPr sz="900">
          <a:solidFill>
            <a:schemeClr val="tx1"/>
          </a:solidFill>
        </a:defRPr>
      </a:pPr>
      <a:endParaRPr lang="ko-KR"/>
    </a:p>
  </c:txPr>
  <c:externalData r:id="rId1"/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2.583979328165517E-3"/>
          <c:w val="0.93315568550254735"/>
          <c:h val="1"/>
        </c:manualLayout>
      </c:layout>
      <c:barChart>
        <c:barDir val="bar"/>
        <c:grouping val="clustered"/>
        <c:ser>
          <c:idx val="0"/>
          <c:order val="0"/>
          <c:spPr>
            <a:solidFill>
              <a:srgbClr val="D9D9D9"/>
            </a:solidFill>
            <a:ln w="12700">
              <a:noFill/>
              <a:prstDash val="solid"/>
            </a:ln>
            <a:effectLst/>
          </c:spPr>
          <c:dLbls>
            <c:spPr>
              <a:noFill/>
              <a:ln w="25442">
                <a:noFill/>
              </a:ln>
            </c:spPr>
            <c:txPr>
              <a:bodyPr/>
              <a:lstStyle/>
              <a:p>
                <a:pPr>
                  <a:defRPr sz="1000" b="0" i="0" u="none" strike="noStrike" baseline="0"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1800000" scaled="0"/>
                    </a:gradFill>
                    <a:latin typeface="+mn-ea"/>
                    <a:ea typeface="+mn-ea"/>
                    <a:cs typeface="맑은 고딕"/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연구과제 수행</c:v>
                </c:pt>
                <c:pt idx="1">
                  <c:v>기본연구</c:v>
                </c:pt>
                <c:pt idx="2">
                  <c:v>수탁연구</c:v>
                </c:pt>
                <c:pt idx="3">
                  <c:v>위탁/공동연구</c:v>
                </c:pt>
                <c:pt idx="4">
                  <c:v>교육훈련 서비스</c:v>
                </c:pt>
                <c:pt idx="5">
                  <c:v>정보제공 서비스</c:v>
                </c:pt>
                <c:pt idx="6">
                  <c:v>육성 및 촉진</c:v>
                </c:pt>
                <c:pt idx="7">
                  <c:v>자격시험 주관</c:v>
                </c:pt>
                <c:pt idx="8">
                  <c:v>운영지원</c:v>
                </c:pt>
              </c:strCache>
            </c:strRef>
          </c:cat>
          <c:val>
            <c:numRef>
              <c:f>Sheet1!$B$2:$J$2</c:f>
              <c:numCache>
                <c:formatCode>_(* #,##0_);_(* \(#,##0\);_(* "-"_);_(@_)</c:formatCode>
                <c:ptCount val="9"/>
                <c:pt idx="0">
                  <c:v>3659</c:v>
                </c:pt>
                <c:pt idx="1">
                  <c:v>1495</c:v>
                </c:pt>
                <c:pt idx="2">
                  <c:v>1194</c:v>
                </c:pt>
                <c:pt idx="3">
                  <c:v>970</c:v>
                </c:pt>
                <c:pt idx="4">
                  <c:v>643</c:v>
                </c:pt>
                <c:pt idx="5">
                  <c:v>778</c:v>
                </c:pt>
                <c:pt idx="6">
                  <c:v>719</c:v>
                </c:pt>
                <c:pt idx="7">
                  <c:v>61</c:v>
                </c:pt>
                <c:pt idx="8">
                  <c:v>193</c:v>
                </c:pt>
              </c:numCache>
            </c:numRef>
          </c:val>
        </c:ser>
        <c:dLbls/>
        <c:gapWidth val="100"/>
        <c:axId val="500206592"/>
        <c:axId val="500216576"/>
      </c:barChart>
      <c:catAx>
        <c:axId val="500206592"/>
        <c:scaling>
          <c:orientation val="maxMin"/>
        </c:scaling>
        <c:axPos val="l"/>
        <c:numFmt formatCode="General" sourceLinked="0"/>
        <c:majorTickMark val="none"/>
        <c:tickLblPos val="none"/>
        <c:spPr>
          <a:ln w="3175">
            <a:solidFill>
              <a:schemeClr val="bg1">
                <a:lumMod val="75000"/>
              </a:schemeClr>
            </a:solidFill>
            <a:prstDash val="sysDot"/>
          </a:ln>
        </c:spPr>
        <c:crossAx val="500216576"/>
        <c:crossesAt val="0"/>
        <c:auto val="1"/>
        <c:lblAlgn val="ctr"/>
        <c:lblOffset val="100"/>
      </c:catAx>
      <c:valAx>
        <c:axId val="500216576"/>
        <c:scaling>
          <c:orientation val="minMax"/>
          <c:max val="4030"/>
          <c:min val="0"/>
        </c:scaling>
        <c:delete val="1"/>
        <c:axPos val="t"/>
        <c:numFmt formatCode="_(* #,##0_);_(* \(#,##0\);_(* &quot;-&quot;_);_(@_)" sourceLinked="1"/>
        <c:tickLblPos val="none"/>
        <c:crossAx val="500206592"/>
        <c:crossesAt val="1"/>
        <c:crossBetween val="between"/>
      </c:valAx>
      <c:spPr>
        <a:noFill/>
        <a:ln w="25362">
          <a:noFill/>
        </a:ln>
      </c:spPr>
    </c:plotArea>
    <c:plotVisOnly val="1"/>
    <c:dispBlanksAs val="gap"/>
  </c:chart>
  <c:spPr>
    <a:noFill/>
    <a:ln>
      <a:noFill/>
    </a:ln>
  </c:spPr>
  <c:txPr>
    <a:bodyPr/>
    <a:lstStyle/>
    <a:p>
      <a:pPr>
        <a:defRPr sz="877" b="1" i="0" u="none" strike="noStrike" baseline="0">
          <a:solidFill>
            <a:schemeClr val="tx1"/>
          </a:solidFill>
          <a:latin typeface="맑은 고딕"/>
          <a:ea typeface="맑은 고딕"/>
          <a:cs typeface="맑은 고딕"/>
        </a:defRPr>
      </a:pPr>
      <a:endParaRPr lang="ko-KR"/>
    </a:p>
  </c:txPr>
  <c:externalData r:id="rId1"/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2.5708972313705652E-2"/>
          <c:y val="5.7250302530032618E-2"/>
          <c:w val="0.94654329683153871"/>
          <c:h val="0.78456931544065156"/>
        </c:manualLayout>
      </c:layout>
      <c:barChart>
        <c:barDir val="col"/>
        <c:grouping val="clustered"/>
        <c:ser>
          <c:idx val="0"/>
          <c:order val="0"/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dPt>
            <c:idx val="0"/>
            <c:spPr>
              <a:solidFill>
                <a:srgbClr val="C00000"/>
              </a:solidFill>
              <a:ln>
                <a:noFill/>
              </a:ln>
              <a:effectLst/>
            </c:spPr>
          </c:dPt>
          <c:dPt>
            <c:idx val="1"/>
            <c:spPr>
              <a:solidFill>
                <a:srgbClr val="D9D9D9"/>
              </a:solidFill>
              <a:ln>
                <a:noFill/>
              </a:ln>
              <a:effectLst/>
            </c:spPr>
          </c:dPt>
          <c:dPt>
            <c:idx val="2"/>
            <c:spPr>
              <a:solidFill>
                <a:srgbClr val="A6A6A6"/>
              </a:solidFill>
              <a:ln>
                <a:noFill/>
              </a:ln>
              <a:effectLst/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Sheet1!$B$1:$D$1</c:f>
              <c:strCache>
                <c:ptCount val="3"/>
                <c:pt idx="0">
                  <c:v>국무조정실 전체</c:v>
                </c:pt>
                <c:pt idx="1">
                  <c:v>정부 고객</c:v>
                </c:pt>
                <c:pt idx="2">
                  <c:v>산·학·연 고객</c:v>
                </c:pt>
              </c:strCache>
            </c:strRef>
          </c:cat>
          <c:val>
            <c:numRef>
              <c:f>Sheet1!$B$2:$D$2</c:f>
              <c:numCache>
                <c:formatCode>_(* #,##0_);_(* \(#,##0\);_(* "-"_);_(@_)</c:formatCode>
                <c:ptCount val="3"/>
                <c:pt idx="0">
                  <c:v>6053</c:v>
                </c:pt>
                <c:pt idx="1">
                  <c:v>1651</c:v>
                </c:pt>
                <c:pt idx="2">
                  <c:v>4402</c:v>
                </c:pt>
              </c:numCache>
            </c:numRef>
          </c:val>
        </c:ser>
        <c:dLbls/>
        <c:gapWidth val="100"/>
        <c:overlap val="-20"/>
        <c:axId val="500295936"/>
        <c:axId val="500297728"/>
      </c:barChart>
      <c:catAx>
        <c:axId val="500295936"/>
        <c:scaling>
          <c:orientation val="minMax"/>
        </c:scaling>
        <c:axPos val="b"/>
        <c:numFmt formatCode="General" sourceLinked="1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ko-KR" altLang="en-US" sz="1100" b="0" i="0" u="none" strike="noStrike" kern="1200" baseline="0">
                <a:gradFill>
                  <a:gsLst>
                    <a:gs pos="0">
                      <a:prstClr val="black"/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00297728"/>
        <c:crosses val="autoZero"/>
        <c:auto val="1"/>
        <c:lblAlgn val="ctr"/>
        <c:lblOffset val="100"/>
      </c:catAx>
      <c:valAx>
        <c:axId val="50029772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prstDash val="sysDot"/>
              <a:round/>
            </a:ln>
            <a:effectLst/>
          </c:spPr>
        </c:majorGridlines>
        <c:numFmt formatCode="_(* #,##0_);_(* \(#,##0\);_(* &quot;-&quot;_);_(@_)" sourceLinked="1"/>
        <c:majorTickMark val="none"/>
        <c:tickLblPos val="none"/>
        <c:crossAx val="500295936"/>
        <c:crosses val="autoZero"/>
        <c:crossBetween val="between"/>
      </c:valAx>
    </c:plotArea>
    <c:plotVisOnly val="1"/>
    <c:dispBlanksAs val="gap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/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0.84301756995161214"/>
        </c:manualLayout>
      </c:layout>
      <c:barChart>
        <c:barDir val="col"/>
        <c:grouping val="clustered"/>
        <c:ser>
          <c:idx val="0"/>
          <c:order val="0"/>
          <c:tx>
            <c:strRef>
              <c:f>Sheet1!$A$2</c:f>
              <c:strCache>
                <c:ptCount val="1"/>
                <c:pt idx="0">
                  <c:v>문화체육관광부</c:v>
                </c:pt>
              </c:strCache>
            </c:strRef>
          </c:tx>
          <c:spPr>
            <a:solidFill>
              <a:srgbClr val="FFC000"/>
            </a:solidFill>
            <a:ln w="12700">
              <a:solidFill>
                <a:schemeClr val="bg1">
                  <a:lumMod val="75000"/>
                </a:schemeClr>
              </a:solidFill>
              <a:prstDash val="solid"/>
            </a:ln>
            <a:effectLst/>
          </c:spPr>
          <c:dPt>
            <c:idx val="0"/>
            <c:spPr>
              <a:solidFill>
                <a:srgbClr val="B00000"/>
              </a:solidFill>
              <a:ln w="12700">
                <a:noFill/>
                <a:prstDash val="solid"/>
              </a:ln>
              <a:effectLst/>
            </c:spPr>
          </c:dPt>
          <c:dPt>
            <c:idx val="1"/>
            <c:spPr>
              <a:solidFill>
                <a:schemeClr val="bg1">
                  <a:lumMod val="85000"/>
                </a:schemeClr>
              </a:solidFill>
              <a:ln w="12700">
                <a:noFill/>
                <a:prstDash val="solid"/>
              </a:ln>
              <a:effectLst/>
            </c:spPr>
          </c:dPt>
          <c:dPt>
            <c:idx val="2"/>
            <c:spPr>
              <a:solidFill>
                <a:schemeClr val="bg1">
                  <a:lumMod val="65000"/>
                </a:schemeClr>
              </a:solidFill>
              <a:ln w="12700">
                <a:noFill/>
                <a:prstDash val="solid"/>
              </a:ln>
              <a:effectLst/>
            </c:spPr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400" b="1">
                    <a:gradFill>
                      <a:gsLst>
                        <a:gs pos="19000">
                          <a:prstClr val="black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Sheet1!$B$1:$D$1</c:f>
              <c:strCache>
                <c:ptCount val="3"/>
                <c:pt idx="0">
                  <c:v>국무조정실 전체</c:v>
                </c:pt>
                <c:pt idx="1">
                  <c:v>정부 고객</c:v>
                </c:pt>
                <c:pt idx="2">
                  <c:v>산·학·연 고객</c:v>
                </c:pt>
              </c:strCache>
            </c:strRef>
          </c:cat>
          <c:val>
            <c:numRef>
              <c:f>Sheet1!$B$2:$D$2</c:f>
              <c:numCache>
                <c:formatCode>0.0_ </c:formatCode>
                <c:ptCount val="3"/>
                <c:pt idx="0">
                  <c:v>85.8</c:v>
                </c:pt>
                <c:pt idx="1">
                  <c:v>82.7</c:v>
                </c:pt>
                <c:pt idx="2">
                  <c:v>87.6</c:v>
                </c:pt>
              </c:numCache>
            </c:numRef>
          </c:val>
        </c:ser>
        <c:dLbls>
          <c:showVal val="1"/>
        </c:dLbls>
        <c:gapWidth val="201"/>
        <c:axId val="499664000"/>
        <c:axId val="499665536"/>
      </c:barChart>
      <c:catAx>
        <c:axId val="499664000"/>
        <c:scaling>
          <c:orientation val="minMax"/>
        </c:scaling>
        <c:axPos val="b"/>
        <c:numFmt formatCode="General" sourceLinked="1"/>
        <c:majorTickMark val="none"/>
        <c:tickLblPos val="nextTo"/>
        <c:spPr>
          <a:ln w="2669">
            <a:noFill/>
            <a:prstDash val="solid"/>
          </a:ln>
        </c:spPr>
        <c:txPr>
          <a:bodyPr rot="0" vert="horz"/>
          <a:lstStyle/>
          <a:p>
            <a:pPr>
              <a:defRPr sz="1100" b="1" i="0" u="none" strike="noStrike" baseline="0">
                <a:gradFill>
                  <a:gsLst>
                    <a:gs pos="19000">
                      <a:schemeClr val="tx1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+mn-ea"/>
                <a:ea typeface="+mn-ea"/>
                <a:cs typeface="맑은 고딕"/>
              </a:defRPr>
            </a:pPr>
            <a:endParaRPr lang="ko-KR"/>
          </a:p>
        </c:txPr>
        <c:crossAx val="499665536"/>
        <c:crosses val="autoZero"/>
        <c:auto val="1"/>
        <c:lblAlgn val="ctr"/>
        <c:lblOffset val="100"/>
        <c:tickLblSkip val="1"/>
        <c:tickMarkSkip val="1"/>
      </c:catAx>
      <c:valAx>
        <c:axId val="499665536"/>
        <c:scaling>
          <c:orientation val="minMax"/>
          <c:max val="90"/>
          <c:min val="60"/>
        </c:scaling>
        <c:delete val="1"/>
        <c:axPos val="l"/>
        <c:numFmt formatCode="#,##0.0_);\(#,##0.0\)" sourceLinked="0"/>
        <c:majorTickMark val="none"/>
        <c:tickLblPos val="none"/>
        <c:crossAx val="499664000"/>
        <c:crosses val="autoZero"/>
        <c:crossBetween val="between"/>
        <c:majorUnit val="10"/>
        <c:minorUnit val="10"/>
      </c:valAx>
      <c:spPr>
        <a:noFill/>
        <a:ln w="25420">
          <a:noFill/>
        </a:ln>
      </c:spPr>
    </c:plotArea>
    <c:plotVisOnly val="1"/>
    <c:dispBlanksAs val="gap"/>
  </c:chart>
  <c:spPr>
    <a:noFill/>
    <a:ln>
      <a:noFill/>
    </a:ln>
  </c:spPr>
  <c:txPr>
    <a:bodyPr/>
    <a:lstStyle/>
    <a:p>
      <a:pPr>
        <a:defRPr sz="1093" b="1" i="0" u="none" strike="noStrike" baseline="0">
          <a:solidFill>
            <a:schemeClr val="tx1"/>
          </a:solidFill>
          <a:latin typeface="맑은 고딕"/>
          <a:ea typeface="맑은 고딕"/>
          <a:cs typeface="맑은 고딕"/>
        </a:defRPr>
      </a:pPr>
      <a:endParaRPr lang="ko-KR"/>
    </a:p>
  </c:txPr>
  <c:externalData r:id="rId1"/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"/>
          <c:y val="2.8404934365665012E-3"/>
          <c:w val="1"/>
          <c:h val="0.83078321853608905"/>
        </c:manualLayout>
      </c:layout>
      <c:barChart>
        <c:barDir val="col"/>
        <c:grouping val="clustered"/>
        <c:ser>
          <c:idx val="0"/>
          <c:order val="0"/>
          <c:tx>
            <c:strRef>
              <c:f>Sheet1!$A$3</c:f>
              <c:strCache>
                <c:ptCount val="1"/>
                <c:pt idx="0">
                  <c:v>문화체육관광부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28575">
              <a:noFill/>
              <a:prstDash val="solid"/>
            </a:ln>
          </c:spPr>
          <c:dPt>
            <c:idx val="8"/>
            <c:spPr>
              <a:solidFill>
                <a:srgbClr val="C00000"/>
              </a:solidFill>
              <a:ln w="28575">
                <a:noFill/>
                <a:prstDash val="solid"/>
              </a:ln>
            </c:spPr>
          </c:dPt>
          <c:dLbls>
            <c:dLbl>
              <c:idx val="8"/>
              <c:numFmt formatCode="#,##0.0_);\(#,##0.0\)" sourceLinked="0"/>
              <c:spPr>
                <a:noFill/>
              </c:spPr>
              <c:txPr>
                <a:bodyPr/>
                <a:lstStyle/>
                <a:p>
                  <a:pPr algn="ctr">
                    <a:defRPr sz="1600" b="1"/>
                  </a:pPr>
                  <a:endParaRPr lang="ko-KR"/>
                </a:p>
              </c:txPr>
            </c:dLbl>
            <c:numFmt formatCode="#,##0.0_);\(#,##0.0\)" sourceLinked="0"/>
            <c:spPr>
              <a:noFill/>
            </c:spPr>
            <c:txPr>
              <a:bodyPr/>
              <a:lstStyle/>
              <a:p>
                <a:pPr algn="ctr">
                  <a:defRPr/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Sheet1!$B$2:$J$2</c:f>
              <c:strCache>
                <c:ptCount val="9"/>
                <c:pt idx="0">
                  <c:v>2007년</c:v>
                </c:pt>
                <c:pt idx="1">
                  <c:v>2008년</c:v>
                </c:pt>
                <c:pt idx="2">
                  <c:v>2009년</c:v>
                </c:pt>
                <c:pt idx="3">
                  <c:v>2010년</c:v>
                </c:pt>
                <c:pt idx="4">
                  <c:v>2011년</c:v>
                </c:pt>
                <c:pt idx="5">
                  <c:v>2012년</c:v>
                </c:pt>
                <c:pt idx="6">
                  <c:v>2013년</c:v>
                </c:pt>
                <c:pt idx="7">
                  <c:v>2014년</c:v>
                </c:pt>
                <c:pt idx="8">
                  <c:v>2015년</c:v>
                </c:pt>
              </c:strCache>
            </c:strRef>
          </c:cat>
          <c:val>
            <c:numRef>
              <c:f>Sheet1!$B$3:$J$3</c:f>
              <c:numCache>
                <c:formatCode>####.0</c:formatCode>
                <c:ptCount val="9"/>
                <c:pt idx="0">
                  <c:v>81.7</c:v>
                </c:pt>
                <c:pt idx="1">
                  <c:v>82.5</c:v>
                </c:pt>
                <c:pt idx="2">
                  <c:v>82.5</c:v>
                </c:pt>
                <c:pt idx="3">
                  <c:v>83.4</c:v>
                </c:pt>
                <c:pt idx="4">
                  <c:v>85.2</c:v>
                </c:pt>
                <c:pt idx="5">
                  <c:v>83.6</c:v>
                </c:pt>
                <c:pt idx="6">
                  <c:v>84.7</c:v>
                </c:pt>
                <c:pt idx="7" formatCode="0.0_);[Red]\(0.0\)">
                  <c:v>84.9</c:v>
                </c:pt>
                <c:pt idx="8" formatCode="0.0_ ">
                  <c:v>85.8</c:v>
                </c:pt>
              </c:numCache>
            </c:numRef>
          </c:val>
        </c:ser>
        <c:dLbls/>
        <c:axId val="500417280"/>
        <c:axId val="500418816"/>
      </c:barChart>
      <c:catAx>
        <c:axId val="500417280"/>
        <c:scaling>
          <c:orientation val="minMax"/>
        </c:scaling>
        <c:axPos val="b"/>
        <c:numFmt formatCode="General" sourceLinked="0"/>
        <c:majorTickMark val="none"/>
        <c:tickLblPos val="nextTo"/>
        <c:crossAx val="500418816"/>
        <c:crosses val="autoZero"/>
        <c:auto val="1"/>
        <c:lblAlgn val="ctr"/>
        <c:lblOffset val="100"/>
      </c:catAx>
      <c:valAx>
        <c:axId val="500418816"/>
        <c:scaling>
          <c:orientation val="minMax"/>
          <c:max val="88"/>
          <c:min val="72.5"/>
        </c:scaling>
        <c:axPos val="l"/>
        <c:numFmt formatCode="####.0" sourceLinked="1"/>
        <c:majorTickMark val="none"/>
        <c:tickLblPos val="none"/>
        <c:spPr>
          <a:ln>
            <a:noFill/>
          </a:ln>
        </c:spPr>
        <c:crossAx val="500417280"/>
        <c:crosses val="autoZero"/>
        <c:crossBetween val="between"/>
        <c:majorUnit val="0.1"/>
      </c:valAx>
    </c:plotArea>
    <c:plotVisOnly val="1"/>
    <c:dispBlanksAs val="gap"/>
  </c:chart>
  <c:txPr>
    <a:bodyPr/>
    <a:lstStyle/>
    <a:p>
      <a:pPr>
        <a:defRPr lang="ko-KR" altLang="en-US" sz="1200" b="0" kern="1200" dirty="0">
          <a:gradFill>
            <a:gsLst>
              <a:gs pos="83000">
                <a:schemeClr val="tx1"/>
              </a:gs>
              <a:gs pos="100000">
                <a:schemeClr val="tx1"/>
              </a:gs>
            </a:gsLst>
            <a:lin ang="5400000" scaled="1"/>
          </a:gradFill>
          <a:latin typeface="+mj-lt"/>
          <a:ea typeface="+mj-ea"/>
          <a:cs typeface="+mj-cs"/>
        </a:defRPr>
      </a:pPr>
      <a:endParaRPr lang="ko-KR"/>
    </a:p>
  </c:txPr>
  <c:externalData r:id="rId1"/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.19777090363704536"/>
          <c:y val="0"/>
          <c:w val="1"/>
          <c:h val="0.99459572963966059"/>
        </c:manualLayout>
      </c:layout>
      <c:barChart>
        <c:barDir val="bar"/>
        <c:grouping val="clustered"/>
        <c:ser>
          <c:idx val="0"/>
          <c:order val="0"/>
          <c:tx>
            <c:strRef>
              <c:f>Sheet1!$A$2</c:f>
              <c:strCache>
                <c:ptCount val="1"/>
                <c:pt idx="0">
                  <c:v>문화체육관광부</c:v>
                </c:pt>
              </c:strCache>
            </c:strRef>
          </c:tx>
          <c:spPr>
            <a:solidFill>
              <a:srgbClr val="B00000"/>
            </a:solidFill>
            <a:ln w="12700">
              <a:solidFill>
                <a:prstClr val="white">
                  <a:lumMod val="95000"/>
                </a:prstClr>
              </a:solidFill>
              <a:prstDash val="solid"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0"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1800000" scaled="0"/>
                    </a:gradFill>
                    <a:effectLst/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Sheet1!$B$1:$E$1</c:f>
              <c:strCache>
                <c:ptCount val="4"/>
                <c:pt idx="0">
                  <c:v>80.0점
미만</c:v>
                </c:pt>
                <c:pt idx="1">
                  <c:v>84.9~
80.0점</c:v>
                </c:pt>
                <c:pt idx="2">
                  <c:v>89.9~
85.0점</c:v>
                </c:pt>
                <c:pt idx="3">
                  <c:v>90.0점
이상</c:v>
                </c:pt>
              </c:strCache>
            </c:strRef>
          </c:cat>
          <c:val>
            <c:numRef>
              <c:f>Sheet1!$B$2:$E$2</c:f>
              <c:numCache>
                <c:formatCode>General</c:formatCode>
                <c:ptCount val="4"/>
                <c:pt idx="0">
                  <c:v>1</c:v>
                </c:pt>
                <c:pt idx="1">
                  <c:v>6</c:v>
                </c:pt>
                <c:pt idx="2">
                  <c:v>18</c:v>
                </c:pt>
                <c:pt idx="3">
                  <c:v>2</c:v>
                </c:pt>
              </c:numCache>
            </c:numRef>
          </c:val>
        </c:ser>
        <c:dLbls>
          <c:showVal val="1"/>
        </c:dLbls>
        <c:gapWidth val="145"/>
        <c:axId val="624685056"/>
        <c:axId val="624686592"/>
      </c:barChart>
      <c:catAx>
        <c:axId val="624685056"/>
        <c:scaling>
          <c:orientation val="minMax"/>
        </c:scaling>
        <c:axPos val="l"/>
        <c:numFmt formatCode="General" sourceLinked="1"/>
        <c:majorTickMark val="none"/>
        <c:tickLblPos val="nextTo"/>
        <c:spPr>
          <a:ln w="2670">
            <a:noFill/>
            <a:prstDash val="solid"/>
          </a:ln>
        </c:spPr>
        <c:txPr>
          <a:bodyPr rot="0" vert="horz"/>
          <a:lstStyle/>
          <a:p>
            <a:pPr>
              <a:lnSpc>
                <a:spcPct val="100000"/>
              </a:lnSpc>
              <a:defRPr sz="1000" b="0" i="0" u="none" strike="noStrike" baseline="0"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1800000" scaled="0"/>
                </a:gradFill>
                <a:latin typeface="+mn-ea"/>
                <a:ea typeface="+mn-ea"/>
                <a:cs typeface="맑은 고딕"/>
              </a:defRPr>
            </a:pPr>
            <a:endParaRPr lang="ko-KR"/>
          </a:p>
        </c:txPr>
        <c:crossAx val="624686592"/>
        <c:crosses val="autoZero"/>
        <c:auto val="1"/>
        <c:lblAlgn val="ctr"/>
        <c:lblOffset val="100"/>
        <c:tickLblSkip val="1"/>
        <c:tickMarkSkip val="1"/>
      </c:catAx>
      <c:valAx>
        <c:axId val="624686592"/>
        <c:scaling>
          <c:orientation val="minMax"/>
          <c:max val="20"/>
          <c:min val="0"/>
        </c:scaling>
        <c:delete val="1"/>
        <c:axPos val="b"/>
        <c:numFmt formatCode="General" sourceLinked="1"/>
        <c:tickLblPos val="none"/>
        <c:crossAx val="624685056"/>
        <c:crosses val="autoZero"/>
        <c:crossBetween val="between"/>
        <c:majorUnit val="20"/>
        <c:minorUnit val="20"/>
      </c:valAx>
      <c:spPr>
        <a:noFill/>
        <a:ln w="25393">
          <a:noFill/>
        </a:ln>
      </c:spPr>
    </c:plotArea>
    <c:plotVisOnly val="1"/>
    <c:dispBlanksAs val="gap"/>
  </c:chart>
  <c:spPr>
    <a:noFill/>
    <a:ln>
      <a:noFill/>
    </a:ln>
  </c:spPr>
  <c:txPr>
    <a:bodyPr/>
    <a:lstStyle/>
    <a:p>
      <a:pPr>
        <a:defRPr sz="1094" b="1" i="0" u="none" strike="noStrike" baseline="0">
          <a:solidFill>
            <a:schemeClr val="tx1"/>
          </a:solidFill>
          <a:latin typeface="맑은 고딕"/>
          <a:ea typeface="맑은 고딕"/>
          <a:cs typeface="맑은 고딕"/>
        </a:defRPr>
      </a:pPr>
      <a:endParaRPr lang="ko-KR"/>
    </a:p>
  </c:txPr>
  <c:externalData r:id="rId1"/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.19777090363704536"/>
          <c:y val="0"/>
          <c:w val="1"/>
          <c:h val="0.99459572963966059"/>
        </c:manualLayout>
      </c:layout>
      <c:barChart>
        <c:barDir val="bar"/>
        <c:grouping val="clustered"/>
        <c:ser>
          <c:idx val="0"/>
          <c:order val="0"/>
          <c:tx>
            <c:strRef>
              <c:f>Sheet1!$A$2</c:f>
              <c:strCache>
                <c:ptCount val="1"/>
                <c:pt idx="0">
                  <c:v>문화체육관광부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12700">
              <a:solidFill>
                <a:prstClr val="white">
                  <a:lumMod val="95000"/>
                </a:prstClr>
              </a:solidFill>
              <a:prstDash val="solid"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0"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1800000" scaled="0"/>
                    </a:gradFill>
                    <a:effectLst/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Sheet1!$B$1:$E$1</c:f>
              <c:strCache>
                <c:ptCount val="4"/>
                <c:pt idx="0">
                  <c:v>80.0점
미만</c:v>
                </c:pt>
                <c:pt idx="1">
                  <c:v>84.9~
80.0점</c:v>
                </c:pt>
                <c:pt idx="2">
                  <c:v>89.9~
85.0점</c:v>
                </c:pt>
                <c:pt idx="3">
                  <c:v>90.0점
이상</c:v>
                </c:pt>
              </c:strCache>
            </c:strRef>
          </c:cat>
          <c:val>
            <c:numRef>
              <c:f>Sheet1!$B$2:$E$2</c:f>
              <c:numCache>
                <c:formatCode>General</c:formatCode>
                <c:ptCount val="4"/>
                <c:pt idx="0">
                  <c:v>1</c:v>
                </c:pt>
                <c:pt idx="1">
                  <c:v>10</c:v>
                </c:pt>
                <c:pt idx="2">
                  <c:v>16</c:v>
                </c:pt>
                <c:pt idx="3">
                  <c:v>0</c:v>
                </c:pt>
              </c:numCache>
            </c:numRef>
          </c:val>
        </c:ser>
        <c:dLbls>
          <c:showVal val="1"/>
        </c:dLbls>
        <c:gapWidth val="145"/>
        <c:axId val="624846336"/>
        <c:axId val="624847872"/>
      </c:barChart>
      <c:catAx>
        <c:axId val="624846336"/>
        <c:scaling>
          <c:orientation val="minMax"/>
        </c:scaling>
        <c:axPos val="l"/>
        <c:numFmt formatCode="General" sourceLinked="1"/>
        <c:majorTickMark val="none"/>
        <c:tickLblPos val="nextTo"/>
        <c:spPr>
          <a:ln w="2670">
            <a:noFill/>
            <a:prstDash val="solid"/>
          </a:ln>
        </c:spPr>
        <c:txPr>
          <a:bodyPr rot="0" vert="horz"/>
          <a:lstStyle/>
          <a:p>
            <a:pPr>
              <a:lnSpc>
                <a:spcPct val="100000"/>
              </a:lnSpc>
              <a:defRPr sz="1000" b="0" i="0" u="none" strike="noStrike" baseline="0"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1800000" scaled="0"/>
                </a:gradFill>
                <a:latin typeface="+mn-ea"/>
                <a:ea typeface="+mn-ea"/>
                <a:cs typeface="맑은 고딕"/>
              </a:defRPr>
            </a:pPr>
            <a:endParaRPr lang="ko-KR"/>
          </a:p>
        </c:txPr>
        <c:crossAx val="624847872"/>
        <c:crosses val="autoZero"/>
        <c:auto val="1"/>
        <c:lblAlgn val="ctr"/>
        <c:lblOffset val="100"/>
        <c:tickLblSkip val="1"/>
        <c:tickMarkSkip val="1"/>
      </c:catAx>
      <c:valAx>
        <c:axId val="624847872"/>
        <c:scaling>
          <c:orientation val="minMax"/>
          <c:max val="20"/>
          <c:min val="0"/>
        </c:scaling>
        <c:delete val="1"/>
        <c:axPos val="b"/>
        <c:numFmt formatCode="General" sourceLinked="1"/>
        <c:tickLblPos val="none"/>
        <c:crossAx val="624846336"/>
        <c:crosses val="autoZero"/>
        <c:crossBetween val="between"/>
        <c:majorUnit val="20"/>
        <c:minorUnit val="20"/>
      </c:valAx>
      <c:spPr>
        <a:noFill/>
        <a:ln w="25393">
          <a:noFill/>
        </a:ln>
      </c:spPr>
    </c:plotArea>
    <c:plotVisOnly val="1"/>
    <c:dispBlanksAs val="gap"/>
  </c:chart>
  <c:spPr>
    <a:noFill/>
    <a:ln>
      <a:noFill/>
    </a:ln>
  </c:spPr>
  <c:txPr>
    <a:bodyPr/>
    <a:lstStyle/>
    <a:p>
      <a:pPr>
        <a:defRPr sz="1094" b="1" i="0" u="none" strike="noStrike" baseline="0">
          <a:solidFill>
            <a:schemeClr val="tx1"/>
          </a:solidFill>
          <a:latin typeface="맑은 고딕"/>
          <a:ea typeface="맑은 고딕"/>
          <a:cs typeface="맑은 고딕"/>
        </a:defRPr>
      </a:pPr>
      <a:endParaRPr lang="ko-KR"/>
    </a:p>
  </c:txPr>
  <c:externalData r:id="rId1"/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autoTitleDeleted val="1"/>
    <c:plotArea>
      <c:layout>
        <c:manualLayout>
          <c:layoutTarget val="inner"/>
          <c:xMode val="edge"/>
          <c:yMode val="edge"/>
          <c:x val="0.19777090363704536"/>
          <c:y val="0"/>
          <c:w val="1"/>
          <c:h val="0.99459572963966059"/>
        </c:manualLayout>
      </c:layout>
      <c:barChart>
        <c:barDir val="bar"/>
        <c:grouping val="clustered"/>
        <c:ser>
          <c:idx val="0"/>
          <c:order val="0"/>
          <c:tx>
            <c:strRef>
              <c:f>Sheet1!$A$2</c:f>
              <c:strCache>
                <c:ptCount val="1"/>
                <c:pt idx="0">
                  <c:v>문화체육관광부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12700">
              <a:solidFill>
                <a:prstClr val="white">
                  <a:lumMod val="95000"/>
                </a:prstClr>
              </a:solidFill>
              <a:prstDash val="solid"/>
            </a:ln>
            <a:effectLst>
              <a:innerShdw blurRad="63500" dist="12700" dir="13500000">
                <a:prstClr val="black">
                  <a:alpha val="50000"/>
                </a:prstClr>
              </a:innerShdw>
            </a:effectLst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0"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1800000" scaled="0"/>
                    </a:gradFill>
                    <a:effectLst/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Sheet1!$B$1:$E$1</c:f>
              <c:strCache>
                <c:ptCount val="4"/>
                <c:pt idx="0">
                  <c:v>80.0점
미만</c:v>
                </c:pt>
                <c:pt idx="1">
                  <c:v>84.9~
80.0점</c:v>
                </c:pt>
                <c:pt idx="2">
                  <c:v>89.9~
85.0점</c:v>
                </c:pt>
                <c:pt idx="3">
                  <c:v>90.0점
이상</c:v>
                </c:pt>
              </c:strCache>
            </c:strRef>
          </c:cat>
          <c:val>
            <c:numRef>
              <c:f>Sheet1!$B$2:$E$2</c:f>
              <c:numCache>
                <c:formatCode>General</c:formatCode>
                <c:ptCount val="4"/>
                <c:pt idx="0">
                  <c:v>1</c:v>
                </c:pt>
                <c:pt idx="1">
                  <c:v>10</c:v>
                </c:pt>
                <c:pt idx="2">
                  <c:v>16</c:v>
                </c:pt>
                <c:pt idx="3">
                  <c:v>0</c:v>
                </c:pt>
              </c:numCache>
            </c:numRef>
          </c:val>
        </c:ser>
        <c:dLbls>
          <c:showVal val="1"/>
        </c:dLbls>
        <c:gapWidth val="145"/>
        <c:axId val="624913024"/>
        <c:axId val="624931200"/>
      </c:barChart>
      <c:catAx>
        <c:axId val="624913024"/>
        <c:scaling>
          <c:orientation val="minMax"/>
        </c:scaling>
        <c:axPos val="l"/>
        <c:numFmt formatCode="General" sourceLinked="1"/>
        <c:majorTickMark val="none"/>
        <c:tickLblPos val="nextTo"/>
        <c:spPr>
          <a:ln w="2670">
            <a:noFill/>
            <a:prstDash val="solid"/>
          </a:ln>
        </c:spPr>
        <c:txPr>
          <a:bodyPr rot="0" vert="horz"/>
          <a:lstStyle/>
          <a:p>
            <a:pPr>
              <a:lnSpc>
                <a:spcPct val="100000"/>
              </a:lnSpc>
              <a:defRPr sz="1000" b="0" i="0" u="none" strike="noStrike" baseline="0"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1800000" scaled="0"/>
                </a:gradFill>
                <a:latin typeface="+mn-ea"/>
                <a:ea typeface="+mn-ea"/>
                <a:cs typeface="맑은 고딕"/>
              </a:defRPr>
            </a:pPr>
            <a:endParaRPr lang="ko-KR"/>
          </a:p>
        </c:txPr>
        <c:crossAx val="624931200"/>
        <c:crosses val="autoZero"/>
        <c:auto val="1"/>
        <c:lblAlgn val="ctr"/>
        <c:lblOffset val="100"/>
        <c:tickLblSkip val="1"/>
        <c:tickMarkSkip val="1"/>
      </c:catAx>
      <c:valAx>
        <c:axId val="624931200"/>
        <c:scaling>
          <c:orientation val="minMax"/>
          <c:max val="20"/>
          <c:min val="0"/>
        </c:scaling>
        <c:delete val="1"/>
        <c:axPos val="b"/>
        <c:numFmt formatCode="General" sourceLinked="1"/>
        <c:tickLblPos val="none"/>
        <c:crossAx val="624913024"/>
        <c:crosses val="autoZero"/>
        <c:crossBetween val="between"/>
        <c:majorUnit val="20"/>
        <c:minorUnit val="20"/>
      </c:valAx>
      <c:spPr>
        <a:noFill/>
        <a:ln w="25393">
          <a:noFill/>
        </a:ln>
      </c:spPr>
    </c:plotArea>
    <c:plotVisOnly val="1"/>
    <c:dispBlanksAs val="gap"/>
  </c:chart>
  <c:spPr>
    <a:noFill/>
    <a:ln>
      <a:noFill/>
    </a:ln>
  </c:spPr>
  <c:txPr>
    <a:bodyPr/>
    <a:lstStyle/>
    <a:p>
      <a:pPr>
        <a:defRPr sz="1094" b="1" i="0" u="none" strike="noStrike" baseline="0">
          <a:solidFill>
            <a:schemeClr val="tx1"/>
          </a:solidFill>
          <a:latin typeface="맑은 고딕"/>
          <a:ea typeface="맑은 고딕"/>
          <a:cs typeface="맑은 고딕"/>
        </a:defRPr>
      </a:pPr>
      <a:endParaRPr lang="ko-KR"/>
    </a:p>
  </c:txPr>
  <c:externalData r:id="rId1"/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51056017914146"/>
          <c:w val="0.99847222222220156"/>
          <c:h val="0.69850237357382783"/>
        </c:manualLayout>
      </c:layout>
      <c:barChart>
        <c:barDir val="col"/>
        <c:grouping val="clustere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전체 평균</c:v>
                </c:pt>
              </c:strCache>
            </c:strRef>
          </c:tx>
          <c:spPr>
            <a:solidFill>
              <a:srgbClr val="B00000"/>
            </a:solidFill>
            <a:ln w="19050">
              <a:noFill/>
            </a:ln>
            <a:effectLst/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Sheet1!$B$1:$M$1</c:f>
              <c:strCache>
                <c:ptCount val="12"/>
                <c:pt idx="0">
                  <c:v>KCSI-EHS</c:v>
                </c:pt>
                <c:pt idx="1">
                  <c:v>서비스 품질</c:v>
                </c:pt>
                <c:pt idx="2">
                  <c:v>과정 품질</c:v>
                </c:pt>
                <c:pt idx="3">
                  <c:v>결과 품질</c:v>
                </c:pt>
                <c:pt idx="4">
                  <c:v>사회적 품질</c:v>
                </c:pt>
                <c:pt idx="5">
                  <c:v>전반적 만족</c:v>
                </c:pt>
                <c:pt idx="6">
                  <c:v>절대 만족</c:v>
                </c:pt>
                <c:pt idx="7">
                  <c:v>상대 만족</c:v>
                </c:pt>
                <c:pt idx="8">
                  <c:v>감정 만족</c:v>
                </c:pt>
                <c:pt idx="9">
                  <c:v>관계 만족</c:v>
                </c:pt>
                <c:pt idx="10">
                  <c:v>미시적 성과</c:v>
                </c:pt>
                <c:pt idx="11">
                  <c:v>거시적 성과</c:v>
                </c:pt>
              </c:strCache>
            </c:strRef>
          </c:cat>
          <c:val>
            <c:numRef>
              <c:f>Sheet1!$B$2:$M$2</c:f>
              <c:numCache>
                <c:formatCode>###0.0</c:formatCode>
                <c:ptCount val="12"/>
                <c:pt idx="0">
                  <c:v>85.8</c:v>
                </c:pt>
                <c:pt idx="1">
                  <c:v>85.2</c:v>
                </c:pt>
                <c:pt idx="2">
                  <c:v>86.2</c:v>
                </c:pt>
                <c:pt idx="3">
                  <c:v>86.2</c:v>
                </c:pt>
                <c:pt idx="4">
                  <c:v>87</c:v>
                </c:pt>
                <c:pt idx="5">
                  <c:v>85.2</c:v>
                </c:pt>
                <c:pt idx="6">
                  <c:v>85.6</c:v>
                </c:pt>
                <c:pt idx="7">
                  <c:v>84.7</c:v>
                </c:pt>
                <c:pt idx="8">
                  <c:v>84.6</c:v>
                </c:pt>
                <c:pt idx="9" formatCode="0.0_ ">
                  <c:v>86.3</c:v>
                </c:pt>
                <c:pt idx="10" formatCode="General">
                  <c:v>85.8</c:v>
                </c:pt>
                <c:pt idx="11" formatCode="General">
                  <c:v>86.6</c:v>
                </c:pt>
              </c:numCache>
            </c:numRef>
          </c:val>
        </c:ser>
        <c:dLbls/>
        <c:axId val="625706880"/>
        <c:axId val="625708416"/>
      </c:barChart>
      <c:catAx>
        <c:axId val="625706880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625708416"/>
        <c:crosses val="autoZero"/>
        <c:auto val="1"/>
        <c:lblAlgn val="ctr"/>
        <c:lblOffset val="100"/>
      </c:catAx>
      <c:valAx>
        <c:axId val="625708416"/>
        <c:scaling>
          <c:orientation val="minMax"/>
          <c:max val="100"/>
          <c:min val="30"/>
        </c:scaling>
        <c:axPos val="l"/>
        <c:numFmt formatCode="###0.0" sourceLinked="1"/>
        <c:majorTickMark val="none"/>
        <c:tickLblPos val="none"/>
        <c:spPr>
          <a:ln>
            <a:noFill/>
          </a:ln>
        </c:spPr>
        <c:crossAx val="62570688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5"/>
        </c:manualLayout>
      </c:layout>
      <c:barChart>
        <c:barDir val="col"/>
        <c:grouping val="clustered"/>
        <c:ser>
          <c:idx val="1"/>
          <c:order val="0"/>
          <c:tx>
            <c:strRef>
              <c:f>Sheet1!$A$2</c:f>
              <c:strCache>
                <c:ptCount val="1"/>
                <c:pt idx="0">
                  <c:v>조사대상 기관 전체 평균</c:v>
                </c:pt>
              </c:strCache>
            </c:strRef>
          </c:tx>
          <c:spPr>
            <a:solidFill>
              <a:srgbClr val="B00000"/>
            </a:solidFill>
            <a:ln w="19050">
              <a:noFill/>
            </a:ln>
            <a:effectLst/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Sheet1!$B$1:$K$1</c:f>
              <c:strCache>
                <c:ptCount val="10"/>
                <c:pt idx="0">
                  <c:v>체계성 </c:v>
                </c:pt>
                <c:pt idx="1">
                  <c:v>대응성 </c:v>
                </c:pt>
                <c:pt idx="2">
                  <c:v>소통성 </c:v>
                </c:pt>
                <c:pt idx="3">
                  <c:v>공감성 </c:v>
                </c:pt>
                <c:pt idx="4">
                  <c:v>편리성 </c:v>
                </c:pt>
                <c:pt idx="5">
                  <c:v>전문성 </c:v>
                </c:pt>
                <c:pt idx="6">
                  <c:v>편익성 </c:v>
                </c:pt>
                <c:pt idx="7">
                  <c:v>활용성 </c:v>
                </c:pt>
                <c:pt idx="8">
                  <c:v>지속성 </c:v>
                </c:pt>
                <c:pt idx="9">
                  <c:v>책임성 </c:v>
                </c:pt>
              </c:strCache>
            </c:strRef>
          </c:cat>
          <c:val>
            <c:numRef>
              <c:f>Sheet1!$B$2:$L$2</c:f>
              <c:numCache>
                <c:formatCode>0.0;_꠱</c:formatCode>
                <c:ptCount val="11"/>
                <c:pt idx="0">
                  <c:v>86.1</c:v>
                </c:pt>
                <c:pt idx="1">
                  <c:v>86.9</c:v>
                </c:pt>
                <c:pt idx="2">
                  <c:v>86.2</c:v>
                </c:pt>
                <c:pt idx="3">
                  <c:v>85.7</c:v>
                </c:pt>
                <c:pt idx="4">
                  <c:v>85.6</c:v>
                </c:pt>
                <c:pt idx="5">
                  <c:v>87.6</c:v>
                </c:pt>
                <c:pt idx="6">
                  <c:v>87.3</c:v>
                </c:pt>
                <c:pt idx="7">
                  <c:v>85.5</c:v>
                </c:pt>
                <c:pt idx="8">
                  <c:v>84</c:v>
                </c:pt>
                <c:pt idx="9">
                  <c:v>88.3</c:v>
                </c:pt>
                <c:pt idx="10">
                  <c:v>85.9</c:v>
                </c:pt>
              </c:numCache>
            </c:numRef>
          </c:val>
        </c:ser>
        <c:dLbls/>
        <c:axId val="625931008"/>
        <c:axId val="625932544"/>
      </c:barChart>
      <c:catAx>
        <c:axId val="625931008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625932544"/>
        <c:crosses val="autoZero"/>
        <c:auto val="1"/>
        <c:lblAlgn val="ctr"/>
        <c:lblOffset val="100"/>
      </c:catAx>
      <c:valAx>
        <c:axId val="625932544"/>
        <c:scaling>
          <c:orientation val="minMax"/>
          <c:max val="100"/>
          <c:min val="30"/>
        </c:scaling>
        <c:axPos val="l"/>
        <c:numFmt formatCode="0.0;_꠱" sourceLinked="1"/>
        <c:majorTickMark val="none"/>
        <c:tickLblPos val="none"/>
        <c:spPr>
          <a:ln>
            <a:noFill/>
          </a:ln>
        </c:spPr>
        <c:crossAx val="62593100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1540963367375565"/>
          <c:w val="0.99847222222220156"/>
          <c:h val="0.734148720408905"/>
        </c:manualLayout>
      </c:layout>
      <c:barChart>
        <c:barDir val="col"/>
        <c:grouping val="clustered"/>
        <c:ser>
          <c:idx val="0"/>
          <c:order val="0"/>
          <c:tx>
            <c:strRef>
              <c:f>Sheet1!$A$2</c:f>
              <c:strCache>
                <c:ptCount val="1"/>
                <c:pt idx="0">
                  <c:v>조사대상 기관 전체 평균</c:v>
                </c:pt>
              </c:strCache>
            </c:strRef>
          </c:tx>
          <c:spPr>
            <a:solidFill>
              <a:srgbClr val="B00000"/>
            </a:solidFill>
            <a:ln>
              <a:noFill/>
            </a:ln>
          </c:spPr>
          <c:dLbls>
            <c:txPr>
              <a:bodyPr/>
              <a:lstStyle/>
              <a:p>
                <a:pPr algn="ctr">
                  <a:defRPr lang="ko-KR" altLang="en-US" sz="1100" b="0" i="0" u="none" strike="noStrike" kern="1200" spc="-50" baseline="0">
                    <a:solidFill>
                      <a:prstClr val="black"/>
                    </a:solidFill>
                    <a:latin typeface="나눔바른고딕" pitchFamily="50" charset="-127"/>
                    <a:ea typeface="나눔바른고딕" pitchFamily="50" charset="-127"/>
                    <a:cs typeface="+mn-cs"/>
                  </a:defRPr>
                </a:pPr>
                <a:endParaRPr lang="ko-KR"/>
              </a:p>
            </c:txPr>
            <c:showVal val="1"/>
          </c:dLbls>
          <c:val>
            <c:numRef>
              <c:f>Sheet1!$B$2:$I$2</c:f>
              <c:numCache>
                <c:formatCode>0.0_ </c:formatCode>
                <c:ptCount val="8"/>
                <c:pt idx="0">
                  <c:v>85.8</c:v>
                </c:pt>
                <c:pt idx="1">
                  <c:v>86</c:v>
                </c:pt>
                <c:pt idx="2">
                  <c:v>87.8</c:v>
                </c:pt>
                <c:pt idx="3">
                  <c:v>82.2</c:v>
                </c:pt>
                <c:pt idx="4">
                  <c:v>88.5</c:v>
                </c:pt>
                <c:pt idx="5" formatCode="General">
                  <c:v>89.2</c:v>
                </c:pt>
                <c:pt idx="6" formatCode="General">
                  <c:v>84.9</c:v>
                </c:pt>
                <c:pt idx="7" formatCode="General">
                  <c:v>86.3</c:v>
                </c:pt>
              </c:numCache>
            </c:numRef>
          </c:val>
        </c:ser>
        <c:dLbls/>
        <c:axId val="625462272"/>
        <c:axId val="626070272"/>
      </c:barChart>
      <c:catAx>
        <c:axId val="625462272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626070272"/>
        <c:crosses val="autoZero"/>
        <c:auto val="1"/>
        <c:lblAlgn val="ctr"/>
        <c:lblOffset val="100"/>
      </c:catAx>
      <c:valAx>
        <c:axId val="626070272"/>
        <c:scaling>
          <c:orientation val="minMax"/>
          <c:max val="100"/>
          <c:min val="30"/>
        </c:scaling>
        <c:axPos val="l"/>
        <c:numFmt formatCode="0.0_ " sourceLinked="1"/>
        <c:majorTickMark val="none"/>
        <c:tickLblPos val="none"/>
        <c:spPr>
          <a:ln>
            <a:noFill/>
          </a:ln>
        </c:spPr>
        <c:crossAx val="6254622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"/>
  <c:chart>
    <c:autoTitleDeleted val="1"/>
    <c:plotArea>
      <c:layout>
        <c:manualLayout>
          <c:layoutTarget val="inner"/>
          <c:xMode val="edge"/>
          <c:yMode val="edge"/>
          <c:x val="0"/>
          <c:y val="0.12852151395103517"/>
          <c:w val="0.99847222222220156"/>
          <c:h val="0.87089035098839562"/>
        </c:manualLayout>
      </c:layout>
      <c:barChart>
        <c:barDir val="col"/>
        <c:grouping val="clustered"/>
        <c:ser>
          <c:idx val="3"/>
          <c:order val="0"/>
          <c:tx>
            <c:strRef>
              <c:f>Sheet1!$A$2</c:f>
              <c:strCache>
                <c:ptCount val="1"/>
                <c:pt idx="0">
                  <c:v>정부 고객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1100" b="1">
                    <a:gradFill>
                      <a:gsLst>
                        <a:gs pos="83000">
                          <a:schemeClr val="tx1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Sheet1!$B$1:$J$1</c:f>
              <c:strCache>
                <c:ptCount val="9"/>
                <c:pt idx="0">
                  <c:v>열1</c:v>
                </c:pt>
                <c:pt idx="1">
                  <c:v>열2</c:v>
                </c:pt>
                <c:pt idx="2">
                  <c:v>열3</c:v>
                </c:pt>
                <c:pt idx="3">
                  <c:v>열4</c:v>
                </c:pt>
                <c:pt idx="4">
                  <c:v>열5</c:v>
                </c:pt>
                <c:pt idx="5">
                  <c:v>열6</c:v>
                </c:pt>
                <c:pt idx="6">
                  <c:v>열7</c:v>
                </c:pt>
                <c:pt idx="7">
                  <c:v>열8</c:v>
                </c:pt>
                <c:pt idx="8">
                  <c:v>열9</c:v>
                </c:pt>
              </c:strCache>
            </c:strRef>
          </c:cat>
          <c:val>
            <c:numRef>
              <c:f>Sheet1!$B$2:$J$2</c:f>
              <c:numCache>
                <c:formatCode>#,##0.0</c:formatCode>
                <c:ptCount val="9"/>
                <c:pt idx="0" formatCode="####.0">
                  <c:v>80.2</c:v>
                </c:pt>
                <c:pt idx="1">
                  <c:v>79.900000000000006</c:v>
                </c:pt>
                <c:pt idx="2">
                  <c:v>79.5</c:v>
                </c:pt>
                <c:pt idx="3">
                  <c:v>80.8</c:v>
                </c:pt>
                <c:pt idx="4" formatCode="0.0_ ">
                  <c:v>83</c:v>
                </c:pt>
                <c:pt idx="5" formatCode="0.0_ ">
                  <c:v>81.3</c:v>
                </c:pt>
                <c:pt idx="6" formatCode="0.0_ ">
                  <c:v>83.1</c:v>
                </c:pt>
                <c:pt idx="7" formatCode="0.0_ ">
                  <c:v>80.7</c:v>
                </c:pt>
                <c:pt idx="8" formatCode="General">
                  <c:v>82.7</c:v>
                </c:pt>
              </c:numCache>
            </c:numRef>
          </c:val>
        </c:ser>
        <c:ser>
          <c:idx val="0"/>
          <c:order val="1"/>
          <c:tx>
            <c:strRef>
              <c:f>Sheet1!$A$3</c:f>
              <c:strCache>
                <c:ptCount val="1"/>
                <c:pt idx="0">
                  <c:v>산·학·연 고객</c:v>
                </c:pt>
              </c:strCache>
            </c:strRef>
          </c:tx>
          <c:spPr>
            <a:solidFill>
              <a:srgbClr val="B00000"/>
            </a:solidFill>
            <a:effectLst>
              <a:innerShdw blurRad="114300">
                <a:prstClr val="black">
                  <a:alpha val="44000"/>
                </a:prstClr>
              </a:innerShdw>
            </a:effectLst>
          </c:spP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0" u="sng">
                    <a:gradFill>
                      <a:gsLst>
                        <a:gs pos="83000">
                          <a:prstClr val="black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  <a:ea typeface="+mn-ea"/>
                  </a:defRPr>
                </a:pPr>
                <a:endParaRPr lang="ko-KR"/>
              </a:p>
            </c:txPr>
            <c:dLblPos val="outEnd"/>
            <c:showVal val="1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Sheet1!$B$1:$J$1</c:f>
              <c:strCache>
                <c:ptCount val="9"/>
                <c:pt idx="0">
                  <c:v>열1</c:v>
                </c:pt>
                <c:pt idx="1">
                  <c:v>열2</c:v>
                </c:pt>
                <c:pt idx="2">
                  <c:v>열3</c:v>
                </c:pt>
                <c:pt idx="3">
                  <c:v>열4</c:v>
                </c:pt>
                <c:pt idx="4">
                  <c:v>열5</c:v>
                </c:pt>
                <c:pt idx="5">
                  <c:v>열6</c:v>
                </c:pt>
                <c:pt idx="6">
                  <c:v>열7</c:v>
                </c:pt>
                <c:pt idx="7">
                  <c:v>열8</c:v>
                </c:pt>
                <c:pt idx="8">
                  <c:v>열9</c:v>
                </c:pt>
              </c:strCache>
            </c:strRef>
          </c:cat>
          <c:val>
            <c:numRef>
              <c:f>Sheet1!$B$3:$J$3</c:f>
              <c:numCache>
                <c:formatCode>0.0;_ꃿ</c:formatCode>
                <c:ptCount val="9"/>
                <c:pt idx="0">
                  <c:v>84.3</c:v>
                </c:pt>
                <c:pt idx="1">
                  <c:v>84</c:v>
                </c:pt>
                <c:pt idx="2">
                  <c:v>84.2</c:v>
                </c:pt>
                <c:pt idx="3">
                  <c:v>85.1</c:v>
                </c:pt>
                <c:pt idx="4">
                  <c:v>86.4</c:v>
                </c:pt>
                <c:pt idx="5">
                  <c:v>84.7</c:v>
                </c:pt>
                <c:pt idx="6">
                  <c:v>85.6</c:v>
                </c:pt>
                <c:pt idx="7" formatCode="0.0_ ">
                  <c:v>86.7</c:v>
                </c:pt>
                <c:pt idx="8" formatCode="General">
                  <c:v>87.6</c:v>
                </c:pt>
              </c:numCache>
            </c:numRef>
          </c:val>
        </c:ser>
        <c:dLbls>
          <c:showVal val="1"/>
        </c:dLbls>
        <c:gapWidth val="143"/>
        <c:overlap val="-22"/>
        <c:axId val="626051328"/>
        <c:axId val="626061312"/>
      </c:barChart>
      <c:catAx>
        <c:axId val="626051328"/>
        <c:scaling>
          <c:orientation val="minMax"/>
        </c:scaling>
        <c:delete val="1"/>
        <c:axPos val="b"/>
        <c:numFmt formatCode="General" sourceLinked="0"/>
        <c:majorTickMark val="none"/>
        <c:tickLblPos val="none"/>
        <c:crossAx val="626061312"/>
        <c:crosses val="autoZero"/>
        <c:auto val="1"/>
        <c:lblAlgn val="ctr"/>
        <c:lblOffset val="100"/>
      </c:catAx>
      <c:valAx>
        <c:axId val="626061312"/>
        <c:scaling>
          <c:orientation val="minMax"/>
          <c:max val="95"/>
          <c:min val="0"/>
        </c:scaling>
        <c:axPos val="l"/>
        <c:numFmt formatCode="####.0" sourceLinked="1"/>
        <c:majorTickMark val="none"/>
        <c:tickLblPos val="none"/>
        <c:spPr>
          <a:ln>
            <a:noFill/>
          </a:ln>
        </c:spPr>
        <c:crossAx val="626051328"/>
        <c:crosses val="autoZero"/>
        <c:crossBetween val="between"/>
      </c:valAx>
      <c:spPr>
        <a:noFill/>
        <a:ln w="25400">
          <a:noFill/>
        </a:ln>
      </c:spPr>
    </c:plotArea>
    <c:legend>
      <c:legendPos val="t"/>
      <c:legendEntry>
        <c:idx val="0"/>
        <c:txPr>
          <a:bodyPr/>
          <a:lstStyle/>
          <a:p>
            <a:pPr>
              <a:defRPr sz="1200" b="1">
                <a:gradFill>
                  <a:gsLst>
                    <a:gs pos="83000">
                      <a:schemeClr val="tx1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1200" b="0" u="sng">
                <a:gradFill>
                  <a:gsLst>
                    <a:gs pos="83000">
                      <a:schemeClr val="tx1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71470193604723564"/>
          <c:y val="1.197351971891472E-2"/>
          <c:w val="0.28311446781690858"/>
          <c:h val="8.1735443583550491E-2"/>
        </c:manualLayout>
      </c:layout>
      <c:spPr>
        <a:noFill/>
      </c:spPr>
      <c:txPr>
        <a:bodyPr/>
        <a:lstStyle/>
        <a:p>
          <a:pPr>
            <a:defRPr sz="1200" b="0">
              <a:gradFill>
                <a:gsLst>
                  <a:gs pos="83000">
                    <a:schemeClr val="tx1"/>
                  </a:gs>
                  <a:gs pos="100000">
                    <a:prstClr val="black"/>
                  </a:gs>
                </a:gsLst>
                <a:lin ang="5400000" scaled="1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txPr>
    <a:bodyPr/>
    <a:lstStyle/>
    <a:p>
      <a:pPr>
        <a:defRPr sz="700">
          <a:latin typeface="+mn-ea"/>
          <a:ea typeface="+mn-ea"/>
        </a:defRPr>
      </a:pPr>
      <a:endParaRPr lang="ko-KR"/>
    </a:p>
  </c:txPr>
  <c:externalData r:id="rId1"/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style val="37"/>
  <c:chart>
    <c:autoTitleDeleted val="1"/>
    <c:plotArea>
      <c:layout>
        <c:manualLayout>
          <c:layoutTarget val="inner"/>
          <c:xMode val="edge"/>
          <c:yMode val="edge"/>
          <c:x val="0.14240086306647345"/>
          <c:y val="0.16533650389372195"/>
          <c:w val="0.86685793006290068"/>
          <c:h val="0.88160758027285657"/>
        </c:manualLayout>
      </c:layout>
      <c:radarChart>
        <c:radarStyle val="marker"/>
        <c:ser>
          <c:idx val="0"/>
          <c:order val="0"/>
          <c:tx>
            <c:strRef>
              <c:f>Sheet1!$A$2</c:f>
              <c:strCache>
                <c:ptCount val="1"/>
                <c:pt idx="0">
                  <c:v>정부고객</c:v>
                </c:pt>
              </c:strCache>
            </c:strRef>
          </c:tx>
          <c:spPr>
            <a:ln w="28575">
              <a:solidFill>
                <a:schemeClr val="bg1">
                  <a:lumMod val="8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diamond"/>
            <c:size val="7"/>
            <c:spPr>
              <a:solidFill>
                <a:schemeClr val="bg1">
                  <a:lumMod val="85000"/>
                </a:schemeClr>
              </a:solidFill>
              <a:ln w="25400">
                <a:solidFill>
                  <a:schemeClr val="bg1">
                    <a:lumMod val="8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4.7254250670442019E-3"/>
                  <c:y val="0.10018846978134484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-7.5635705184636859E-2"/>
                  <c:y val="6.7636305294388799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2"/>
              <c:layout>
                <c:manualLayout>
                  <c:x val="-0.10359945683986986"/>
                  <c:y val="2.7845838578245724E-3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3"/>
              <c:layout>
                <c:manualLayout>
                  <c:x val="-8.7142360023958934E-2"/>
                  <c:y val="-7.7731535902146598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4"/>
              <c:layout>
                <c:manualLayout>
                  <c:x val="-3.7805952980574614E-3"/>
                  <c:y val="-0.10626127154224781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5"/>
              <c:layout>
                <c:manualLayout>
                  <c:x val="8.7015375923984867E-2"/>
                  <c:y val="-7.6552374878480711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6"/>
              <c:layout>
                <c:manualLayout>
                  <c:x val="0.12678522202861417"/>
                  <c:y val="1.6960647134022253E-3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7"/>
              <c:layout>
                <c:manualLayout>
                  <c:x val="8.3386225649682247E-2"/>
                  <c:y val="6.9666245984911834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8"/>
              <c:layout>
                <c:manualLayout>
                  <c:x val="8.0773700653551939E-2"/>
                  <c:y val="2.8930457351804922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9"/>
              <c:layout>
                <c:manualLayout>
                  <c:x val="5.8744509566219447E-2"/>
                  <c:y val="7.6271205745667356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gradFill>
                      <a:gsLst>
                        <a:gs pos="100000">
                          <a:schemeClr val="tx1"/>
                        </a:gs>
                        <a:gs pos="51000">
                          <a:prstClr val="black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Sheet1!$B$1:$I$1</c:f>
              <c:strCache>
                <c:ptCount val="8"/>
                <c:pt idx="0">
                  <c:v>KCSI-EHS</c:v>
                </c:pt>
                <c:pt idx="1">
                  <c:v>전반적 만족</c:v>
                </c:pt>
                <c:pt idx="2">
                  <c:v>서비스 품질</c:v>
                </c:pt>
                <c:pt idx="3">
                  <c:v>과정 품질</c:v>
                </c:pt>
                <c:pt idx="4">
                  <c:v>결과 품질</c:v>
                </c:pt>
                <c:pt idx="5">
                  <c:v>사회적 품질</c:v>
                </c:pt>
                <c:pt idx="6">
                  <c:v>미시적 성과</c:v>
                </c:pt>
                <c:pt idx="7">
                  <c:v>거시적 성과</c:v>
                </c:pt>
              </c:strCache>
            </c:strRef>
          </c:cat>
          <c:val>
            <c:numRef>
              <c:f>Sheet1!$B$2:$I$2</c:f>
              <c:numCache>
                <c:formatCode>#,##0.0</c:formatCode>
                <c:ptCount val="8"/>
                <c:pt idx="0">
                  <c:v>82.7</c:v>
                </c:pt>
                <c:pt idx="1">
                  <c:v>81.900000000000006</c:v>
                </c:pt>
                <c:pt idx="2">
                  <c:v>83.4</c:v>
                </c:pt>
                <c:pt idx="3">
                  <c:v>83.8</c:v>
                </c:pt>
                <c:pt idx="4">
                  <c:v>82.7</c:v>
                </c:pt>
                <c:pt idx="5">
                  <c:v>83.9</c:v>
                </c:pt>
                <c:pt idx="6">
                  <c:v>82.1</c:v>
                </c:pt>
                <c:pt idx="7">
                  <c:v>83.3</c:v>
                </c:pt>
              </c:numCache>
            </c:numRef>
          </c:val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산∙학∙연고객</c:v>
                </c:pt>
              </c:strCache>
            </c:strRef>
          </c:tx>
          <c:spPr>
            <a:ln w="28575">
              <a:solidFill>
                <a:schemeClr val="bg1">
                  <a:lumMod val="65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square"/>
            <c:size val="7"/>
            <c:spPr>
              <a:solidFill>
                <a:schemeClr val="bg1">
                  <a:lumMod val="65000"/>
                </a:schemeClr>
              </a:solidFill>
              <a:ln w="25400">
                <a:solidFill>
                  <a:schemeClr val="bg1">
                    <a:lumMod val="6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Lbls>
            <c:dLbl>
              <c:idx val="0"/>
              <c:layout>
                <c:manualLayout>
                  <c:x val="0"/>
                  <c:y val="2.8826578724623252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-1.0031743897956684E-2"/>
                  <c:y val="2.082599249795564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2"/>
              <c:layout>
                <c:manualLayout>
                  <c:x val="-2.4205892062238801E-2"/>
                  <c:y val="3.5480987865829064E-4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3"/>
              <c:layout>
                <c:manualLayout>
                  <c:x val="-2.3978086415551532E-3"/>
                  <c:y val="-2.525805375553395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4"/>
              <c:layout>
                <c:manualLayout>
                  <c:x val="-5.3282273104725134E-4"/>
                  <c:y val="-3.7216249067552352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5"/>
              <c:layout>
                <c:manualLayout>
                  <c:x val="3.1657114853183406E-2"/>
                  <c:y val="-2.1688315241023937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6"/>
              <c:layout>
                <c:manualLayout>
                  <c:x val="3.2416041601437545E-2"/>
                  <c:y val="-7.815412304185981E-3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7"/>
              <c:layout>
                <c:manualLayout>
                  <c:x val="2.0596097823275612E-2"/>
                  <c:y val="2.5366252395170829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8"/>
              <c:layout>
                <c:manualLayout>
                  <c:x val="1.7133815290147385E-2"/>
                  <c:y val="-1.0520166309747303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dLbl>
              <c:idx val="9"/>
              <c:layout>
                <c:manualLayout>
                  <c:x val="1.7133815290147385E-2"/>
                  <c:y val="1.0520166309747263E-2"/>
                </c:manualLayout>
              </c:layout>
              <c:showVal val="1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 u="sng">
                    <a:gradFill>
                      <a:gsLst>
                        <a:gs pos="100000">
                          <a:prstClr val="black"/>
                        </a:gs>
                        <a:gs pos="51000">
                          <a:schemeClr val="tx1"/>
                        </a:gs>
                      </a:gsLst>
                      <a:lin ang="3600000" scaled="0"/>
                    </a:gradFill>
                  </a:defRPr>
                </a:pPr>
                <a:endParaRPr lang="ko-KR"/>
              </a:p>
            </c:txPr>
            <c:showVal val="1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Sheet1!$B$1:$I$1</c:f>
              <c:strCache>
                <c:ptCount val="8"/>
                <c:pt idx="0">
                  <c:v>KCSI-EHS</c:v>
                </c:pt>
                <c:pt idx="1">
                  <c:v>전반적 만족</c:v>
                </c:pt>
                <c:pt idx="2">
                  <c:v>서비스 품질</c:v>
                </c:pt>
                <c:pt idx="3">
                  <c:v>과정 품질</c:v>
                </c:pt>
                <c:pt idx="4">
                  <c:v>결과 품질</c:v>
                </c:pt>
                <c:pt idx="5">
                  <c:v>사회적 품질</c:v>
                </c:pt>
                <c:pt idx="6">
                  <c:v>미시적 성과</c:v>
                </c:pt>
                <c:pt idx="7">
                  <c:v>거시적 성과</c:v>
                </c:pt>
              </c:strCache>
            </c:strRef>
          </c:cat>
          <c:val>
            <c:numRef>
              <c:f>Sheet1!$B$3:$I$3</c:f>
              <c:numCache>
                <c:formatCode>#,##0.0</c:formatCode>
                <c:ptCount val="8"/>
                <c:pt idx="0">
                  <c:v>87.6</c:v>
                </c:pt>
                <c:pt idx="1">
                  <c:v>87.1</c:v>
                </c:pt>
                <c:pt idx="2">
                  <c:v>88.2</c:v>
                </c:pt>
                <c:pt idx="3">
                  <c:v>87.7</c:v>
                </c:pt>
                <c:pt idx="4">
                  <c:v>88.2</c:v>
                </c:pt>
                <c:pt idx="5">
                  <c:v>88.8</c:v>
                </c:pt>
                <c:pt idx="6">
                  <c:v>87.7</c:v>
                </c:pt>
                <c:pt idx="7">
                  <c:v>88.5</c:v>
                </c:pt>
              </c:numCache>
            </c:numRef>
          </c:val>
        </c:ser>
        <c:dLbls/>
        <c:axId val="626797184"/>
        <c:axId val="626819456"/>
      </c:radarChart>
      <c:catAx>
        <c:axId val="626797184"/>
        <c:scaling>
          <c:orientation val="minMax"/>
        </c:scaling>
        <c:axPos val="b"/>
        <c:majorGridlines/>
        <c:numFmt formatCode="General" sourceLinked="1"/>
        <c:tickLblPos val="nextTo"/>
        <c:txPr>
          <a:bodyPr rot="0" vert="horz"/>
          <a:lstStyle/>
          <a:p>
            <a:pPr>
              <a:defRPr sz="1000" b="1">
                <a:gradFill>
                  <a:gsLst>
                    <a:gs pos="100000">
                      <a:schemeClr val="tx1"/>
                    </a:gs>
                    <a:gs pos="51000">
                      <a:prstClr val="black"/>
                    </a:gs>
                  </a:gsLst>
                  <a:lin ang="3600000" scaled="0"/>
                </a:gradFill>
              </a:defRPr>
            </a:pPr>
            <a:endParaRPr lang="ko-KR"/>
          </a:p>
        </c:txPr>
        <c:crossAx val="626819456"/>
        <c:crosses val="autoZero"/>
        <c:lblAlgn val="ctr"/>
        <c:lblOffset val="100"/>
      </c:catAx>
      <c:valAx>
        <c:axId val="626819456"/>
        <c:scaling>
          <c:orientation val="minMax"/>
          <c:max val="95"/>
          <c:min val="65"/>
        </c:scaling>
        <c:axPos val="l"/>
        <c:numFmt formatCode="#,##0.0" sourceLinked="1"/>
        <c:majorTickMark val="none"/>
        <c:tickLblPos val="none"/>
        <c:spPr>
          <a:ln>
            <a:solidFill>
              <a:schemeClr val="bg1">
                <a:lumMod val="85000"/>
              </a:schemeClr>
            </a:solidFill>
            <a:prstDash val="sysDash"/>
          </a:ln>
        </c:spPr>
        <c:crossAx val="626797184"/>
        <c:crosses val="autoZero"/>
        <c:crossBetween val="between"/>
        <c:majorUnit val="20"/>
        <c:minorUnit val="20"/>
      </c:valAx>
      <c:spPr>
        <a:noFill/>
        <a:ln>
          <a:noFill/>
        </a:ln>
      </c:spPr>
    </c:plotArea>
    <c:legend>
      <c:legendPos val="l"/>
      <c:legendEntry>
        <c:idx val="0"/>
        <c:txPr>
          <a:bodyPr/>
          <a:lstStyle/>
          <a:p>
            <a:pPr>
              <a:defRPr sz="800"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>
              <a:defRPr sz="800">
                <a:gradFill>
                  <a:gsLst>
                    <a:gs pos="100000">
                      <a:prstClr val="black"/>
                    </a:gs>
                    <a:gs pos="51000">
                      <a:schemeClr val="tx1"/>
                    </a:gs>
                  </a:gsLst>
                  <a:lin ang="3600000" scaled="0"/>
                </a:gradFill>
                <a:latin typeface="+mn-ea"/>
                <a:ea typeface="+mn-ea"/>
              </a:defRPr>
            </a:pPr>
            <a:endParaRPr lang="ko-KR"/>
          </a:p>
        </c:txPr>
      </c:legendEntry>
      <c:layout>
        <c:manualLayout>
          <c:xMode val="edge"/>
          <c:yMode val="edge"/>
          <c:x val="0.56126820689593548"/>
          <c:y val="0.91502307417201489"/>
          <c:w val="0.43541702028639256"/>
          <c:h val="8.497699408394585E-2"/>
        </c:manualLayout>
      </c:layout>
      <c:spPr>
        <a:noFill/>
        <a:ln>
          <a:noFill/>
        </a:ln>
      </c:spPr>
      <c:txPr>
        <a:bodyPr/>
        <a:lstStyle/>
        <a:p>
          <a:pPr>
            <a:defRPr sz="800">
              <a:gradFill>
                <a:gsLst>
                  <a:gs pos="100000">
                    <a:prstClr val="black"/>
                  </a:gs>
                  <a:gs pos="51000">
                    <a:schemeClr val="tx1"/>
                  </a:gs>
                </a:gsLst>
                <a:lin ang="3600000" scaled="0"/>
              </a:gra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</c:chart>
  <c:spPr>
    <a:noFill/>
    <a:ln>
      <a:noFill/>
    </a:ln>
  </c:spPr>
  <c:txPr>
    <a:bodyPr/>
    <a:lstStyle/>
    <a:p>
      <a:pPr>
        <a:defRPr sz="900">
          <a:latin typeface="+mn-ea"/>
          <a:ea typeface="+mn-ea"/>
        </a:defRPr>
      </a:pPr>
      <a:endParaRPr lang="ko-KR"/>
    </a:p>
  </c:txPr>
  <c:externalData r:id="rId1"/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EF407AD-FD86-4677-857D-87C61EB00692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66763" y="744538"/>
            <a:ext cx="5264150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 dirty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15153"/>
            <a:ext cx="5438140" cy="446698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3EF3626-7197-4C70-9D13-377AB0FB65CF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26526058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3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17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25725892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21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420326459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25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45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13729583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63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71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138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166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167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EF3626-7197-4C70-9D13-377AB0FB65CF}" type="slidenum">
              <a:rPr lang="ko-KR" altLang="en-US" smtClean="0"/>
              <a:pPr/>
              <a:t>168</a:t>
            </a:fld>
            <a:endParaRPr lang="ko-KR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gi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gi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표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1" y="519"/>
            <a:ext cx="10691813" cy="7558636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4027561"/>
            <a:ext cx="5040313" cy="350982"/>
          </a:xfrm>
        </p:spPr>
        <p:txBody>
          <a:bodyPr lIns="0" tIns="0" rIns="0" bIns="0" anchor="t">
            <a:noAutofit/>
          </a:bodyPr>
          <a:lstStyle>
            <a:lvl1pPr>
              <a:defRPr sz="3200" b="1">
                <a:gradFill flip="none" rotWithShape="1">
                  <a:gsLst>
                    <a:gs pos="56000">
                      <a:srgbClr val="C00000"/>
                    </a:gs>
                    <a:gs pos="100000">
                      <a:srgbClr val="6C0000"/>
                    </a:gs>
                  </a:gsLst>
                  <a:lin ang="16200000" scaled="1"/>
                  <a:tileRect/>
                </a:gradFill>
              </a:defRPr>
            </a:lvl1pPr>
          </a:lstStyle>
          <a:p>
            <a:r>
              <a:rPr lang="ko-KR" altLang="en-US" dirty="0" smtClean="0"/>
              <a:t>마스터 제목 스타일 편집</a:t>
            </a:r>
            <a:endParaRPr lang="en-US" dirty="0"/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3"/>
          </p:nvPr>
        </p:nvSpPr>
        <p:spPr>
          <a:xfrm>
            <a:off x="292101" y="5407706"/>
            <a:ext cx="6776356" cy="354466"/>
          </a:xfrm>
          <a:noFill/>
          <a:effectLst/>
        </p:spPr>
        <p:txBody>
          <a:bodyPr wrap="square" lIns="36000" tIns="0" rIns="0" bIns="0">
            <a:spAutoFit/>
          </a:bodyPr>
          <a:lstStyle>
            <a:lvl1pPr marL="0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8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1pPr>
            <a:lvl2pPr marL="503971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2pPr>
            <a:lvl3pPr marL="1007943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3pPr>
            <a:lvl4pPr marL="1511914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4pPr>
            <a:lvl5pPr marL="2015886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1929744223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 xmlns="">
        <p15:guide id="1" pos="3367">
          <p15:clr>
            <a:srgbClr val="FBAE40"/>
          </p15:clr>
        </p15:guide>
        <p15:guide id="2" orient="horz" pos="181">
          <p15:clr>
            <a:srgbClr val="FBAE40"/>
          </p15:clr>
        </p15:guide>
        <p15:guide id="3" orient="horz" pos="453">
          <p15:clr>
            <a:srgbClr val="FBAE40"/>
          </p15:clr>
        </p15:guide>
        <p15:guide id="4" orient="horz" pos="226">
          <p15:clr>
            <a:srgbClr val="FBAE40"/>
          </p15:clr>
        </p15:guide>
        <p15:guide id="5" orient="horz" pos="499">
          <p15:clr>
            <a:srgbClr val="FBAE40"/>
          </p15:clr>
        </p15:guide>
        <p15:guide id="6" orient="horz" pos="942">
          <p15:clr>
            <a:srgbClr val="FBAE40"/>
          </p15:clr>
        </p15:guide>
        <p15:guide id="7" orient="horz" pos="1020">
          <p15:clr>
            <a:srgbClr val="FBAE40"/>
          </p15:clr>
        </p15:guide>
        <p15:guide id="8" orient="horz" pos="4558">
          <p15:clr>
            <a:srgbClr val="FBAE40"/>
          </p15:clr>
        </p15:guide>
        <p15:guide id="9" pos="192">
          <p15:clr>
            <a:srgbClr val="FBAE40"/>
          </p15:clr>
        </p15:guide>
        <p15:guide id="10" pos="6543">
          <p15:clr>
            <a:srgbClr val="FBAE40"/>
          </p15:clr>
        </p15:guide>
        <p15:guide id="11" pos="260">
          <p15:clr>
            <a:srgbClr val="FBAE40"/>
          </p15:clr>
        </p15:guide>
        <p15:guide id="12" pos="6475">
          <p15:clr>
            <a:srgbClr val="FBAE40"/>
          </p15:clr>
        </p15:guide>
        <p15:guide id="13" orient="horz" pos="449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1" y="519"/>
            <a:ext cx="10691812" cy="7558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1894709245"/>
      </p:ext>
    </p:extLst>
  </p:cSld>
  <p:clrMapOvr>
    <a:masterClrMapping/>
  </p:clrMapOvr>
  <p:timing>
    <p:tnLst>
      <p:par>
        <p:cTn id="1" dur="indefinite" restart="never" nodeType="tmRoot"/>
      </p:par>
    </p:tnLst>
  </p:timing>
  <p:extLst>
    <p:ext uri="{DCECCB84-F9BA-43D5-87BE-67443E8EF086}">
      <p15:sldGuideLst xmlns:p15="http://schemas.microsoft.com/office/powerpoint/2012/main" xmlns="">
        <p15:guide id="1" pos="3367">
          <p15:clr>
            <a:srgbClr val="FBAE40"/>
          </p15:clr>
        </p15:guide>
        <p15:guide id="2" orient="horz" pos="181">
          <p15:clr>
            <a:srgbClr val="FBAE40"/>
          </p15:clr>
        </p15:guide>
        <p15:guide id="3" orient="horz" pos="453">
          <p15:clr>
            <a:srgbClr val="FBAE40"/>
          </p15:clr>
        </p15:guide>
        <p15:guide id="4" orient="horz" pos="226">
          <p15:clr>
            <a:srgbClr val="FBAE40"/>
          </p15:clr>
        </p15:guide>
        <p15:guide id="5" orient="horz" pos="499">
          <p15:clr>
            <a:srgbClr val="FBAE40"/>
          </p15:clr>
        </p15:guide>
        <p15:guide id="6" orient="horz" pos="942">
          <p15:clr>
            <a:srgbClr val="FBAE40"/>
          </p15:clr>
        </p15:guide>
        <p15:guide id="7" orient="horz" pos="1020">
          <p15:clr>
            <a:srgbClr val="FBAE40"/>
          </p15:clr>
        </p15:guide>
        <p15:guide id="8" orient="horz" pos="4558">
          <p15:clr>
            <a:srgbClr val="FBAE40"/>
          </p15:clr>
        </p15:guide>
        <p15:guide id="9" pos="192">
          <p15:clr>
            <a:srgbClr val="FBAE40"/>
          </p15:clr>
        </p15:guide>
        <p15:guide id="10" pos="6543">
          <p15:clr>
            <a:srgbClr val="FBAE40"/>
          </p15:clr>
        </p15:guide>
        <p15:guide id="11" pos="260">
          <p15:clr>
            <a:srgbClr val="FBAE40"/>
          </p15:clr>
        </p15:guide>
        <p15:guide id="12" pos="6475">
          <p15:clr>
            <a:srgbClr val="FBAE40"/>
          </p15:clr>
        </p15:guide>
        <p15:guide id="13" orient="horz" pos="4490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 userDrawn="1"/>
        </p:nvSpPr>
        <p:spPr>
          <a:xfrm>
            <a:off x="0" y="193963"/>
            <a:ext cx="10691814" cy="330661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147781"/>
            <a:ext cx="10691814" cy="330661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D72C53-54D3-4631-8B11-A5D1C3DE0146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CA891A-37EC-4D2E-B491-3213CC3EBB35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0"/>
            <a:ext cx="10691814" cy="3306618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" name="그림 8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8463" b="47585"/>
          <a:stretch/>
        </p:blipFill>
        <p:spPr>
          <a:xfrm>
            <a:off x="0" y="0"/>
            <a:ext cx="10691814" cy="3322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4249217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 userDrawn="1"/>
        </p:nvSpPr>
        <p:spPr>
          <a:xfrm>
            <a:off x="0" y="193963"/>
            <a:ext cx="10691814" cy="330661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147781"/>
            <a:ext cx="10691814" cy="330661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D72C53-54D3-4631-8B11-A5D1C3DE0146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CA891A-37EC-4D2E-B491-3213CC3EBB35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0"/>
            <a:ext cx="10691814" cy="3306618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" name="그림 8"/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3">
                <a:shade val="45000"/>
                <a:satMod val="135000"/>
              </a:schemeClr>
              <a:prstClr val="white"/>
            </a:duotone>
            <a:lum bright="-20000"/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8463" b="47585"/>
          <a:stretch/>
        </p:blipFill>
        <p:spPr>
          <a:xfrm>
            <a:off x="0" y="0"/>
            <a:ext cx="10691814" cy="3322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4249217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마지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1" y="519"/>
            <a:ext cx="10691812" cy="7558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2320515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마스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369961"/>
            <a:ext cx="10082213" cy="350982"/>
          </a:xfrm>
        </p:spPr>
        <p:txBody>
          <a:bodyPr lIns="0" tIns="0" rIns="0" bIns="0">
            <a:noAutofit/>
          </a:bodyPr>
          <a:lstStyle>
            <a:lvl1pPr>
              <a:defRPr sz="2000" b="1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defRPr>
            </a:lvl1pPr>
          </a:lstStyle>
          <a:p>
            <a:r>
              <a:rPr lang="ko-KR" altLang="en-US" dirty="0" smtClean="0"/>
              <a:t>마스터 제목 스타일 편집</a:t>
            </a:r>
            <a:endParaRPr 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0"/>
            <a:ext cx="10691814" cy="298741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" name="이등변 삼각형 6"/>
          <p:cNvSpPr/>
          <p:nvPr userDrawn="1"/>
        </p:nvSpPr>
        <p:spPr>
          <a:xfrm rot="10800000">
            <a:off x="219075" y="298741"/>
            <a:ext cx="171427" cy="99363"/>
          </a:xfrm>
          <a:prstGeom prst="triangle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66199"/>
          </a:xfr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lIns="36000" tIns="0" rIns="0" bIns="0">
            <a:spAutoFit/>
          </a:bodyPr>
          <a:lstStyle>
            <a:lvl1pPr marL="0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200" b="0" kern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1pPr>
            <a:lvl2pPr marL="503971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2pPr>
            <a:lvl3pPr marL="1007943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3pPr>
            <a:lvl4pPr marL="1511914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4pPr>
            <a:lvl5pPr marL="2015886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5pPr>
          </a:lstStyle>
          <a:p>
            <a:pPr lvl="0"/>
            <a:endParaRPr lang="ko-KR" altLang="en-US" dirty="0"/>
          </a:p>
        </p:txBody>
      </p:sp>
      <p:sp>
        <p:nvSpPr>
          <p:cNvPr id="10" name="슬라이드 번호 개체 틀 5"/>
          <p:cNvSpPr txBox="1">
            <a:spLocks/>
          </p:cNvSpPr>
          <p:nvPr userDrawn="1"/>
        </p:nvSpPr>
        <p:spPr>
          <a:xfrm>
            <a:off x="5070474" y="7265987"/>
            <a:ext cx="550864" cy="1714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r" defTabSz="784225" rtl="0" eaLnBrk="1" latinLnBrk="1" hangingPunct="1">
              <a:defRPr lang="ko-KR" altLang="en-US" sz="1200" b="1" kern="1200" smtClean="0">
                <a:solidFill>
                  <a:schemeClr val="tx1">
                    <a:tint val="75000"/>
                  </a:schemeClr>
                </a:solidFill>
                <a:latin typeface="Arial Rounded MT Bold" panose="020F0704030504030204" pitchFamily="34" charset="0"/>
                <a:ea typeface="+mj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784225" rtl="0" eaLnBrk="1" latinLnBrk="1" hangingPunct="1">
              <a:defRPr/>
            </a:pPr>
            <a:fld id="{9B5EBD6C-0CA0-4573-A160-BADE7C60A607}" type="slidenum">
              <a:rPr lang="en-US" altLang="ko-KR" sz="800" b="1" kern="1200" smtClean="0">
                <a:gradFill>
                  <a:gsLst>
                    <a:gs pos="8300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  <a:cs typeface="+mn-cs"/>
              </a:rPr>
              <a:pPr marL="0" algn="ctr" defTabSz="784225" rtl="0" eaLnBrk="1" latinLnBrk="1" hangingPunct="1">
                <a:defRPr/>
              </a:pPr>
              <a:t>‹#›</a:t>
            </a:fld>
            <a:endParaRPr lang="en-US" altLang="ko-KR" sz="800" b="1" kern="1200" dirty="0" smtClean="0">
              <a:gradFill>
                <a:gsLst>
                  <a:gs pos="8300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  <a:cs typeface="+mn-cs"/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-1" y="7490691"/>
            <a:ext cx="10696575" cy="68984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12" name="직사각형 11"/>
          <p:cNvSpPr/>
          <p:nvPr userDrawn="1"/>
        </p:nvSpPr>
        <p:spPr>
          <a:xfrm>
            <a:off x="0" y="7490691"/>
            <a:ext cx="720000" cy="6898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701964" y="7490691"/>
            <a:ext cx="1800000" cy="6898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5" name="Picture 2" descr="C:\Users\relab\Desktop\닐슨컴퍼니\회사로고.png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693151" y="7207235"/>
            <a:ext cx="896046" cy="270000"/>
          </a:xfrm>
          <a:prstGeom prst="rect">
            <a:avLst/>
          </a:prstGeom>
          <a:noFill/>
        </p:spPr>
      </p:pic>
      <p:pic>
        <p:nvPicPr>
          <p:cNvPr id="18" name="그림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76199" y="6445675"/>
            <a:ext cx="2213237" cy="31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1916917289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 xmlns="">
        <p15:guide id="1" pos="3367" userDrawn="1">
          <p15:clr>
            <a:srgbClr val="FBAE40"/>
          </p15:clr>
        </p15:guide>
        <p15:guide id="2" orient="horz" pos="181" userDrawn="1">
          <p15:clr>
            <a:srgbClr val="FBAE40"/>
          </p15:clr>
        </p15:guide>
        <p15:guide id="3" orient="horz" pos="453" userDrawn="1">
          <p15:clr>
            <a:srgbClr val="FBAE40"/>
          </p15:clr>
        </p15:guide>
        <p15:guide id="4" orient="horz" pos="226" userDrawn="1">
          <p15:clr>
            <a:srgbClr val="FBAE40"/>
          </p15:clr>
        </p15:guide>
        <p15:guide id="5" orient="horz" pos="499" userDrawn="1">
          <p15:clr>
            <a:srgbClr val="FBAE40"/>
          </p15:clr>
        </p15:guide>
        <p15:guide id="6" orient="horz" pos="942" userDrawn="1">
          <p15:clr>
            <a:srgbClr val="FBAE40"/>
          </p15:clr>
        </p15:guide>
        <p15:guide id="7" orient="horz" pos="1020" userDrawn="1">
          <p15:clr>
            <a:srgbClr val="FBAE40"/>
          </p15:clr>
        </p15:guide>
        <p15:guide id="8" orient="horz" pos="4558" userDrawn="1">
          <p15:clr>
            <a:srgbClr val="FBAE40"/>
          </p15:clr>
        </p15:guide>
        <p15:guide id="9" pos="192" userDrawn="1">
          <p15:clr>
            <a:srgbClr val="FBAE40"/>
          </p15:clr>
        </p15:guide>
        <p15:guide id="10" pos="6543" userDrawn="1">
          <p15:clr>
            <a:srgbClr val="FBAE40"/>
          </p15:clr>
        </p15:guide>
        <p15:guide id="11" pos="260" userDrawn="1">
          <p15:clr>
            <a:srgbClr val="FBAE40"/>
          </p15:clr>
        </p15:guide>
        <p15:guide id="12" pos="6475" userDrawn="1">
          <p15:clr>
            <a:srgbClr val="FBAE40"/>
          </p15:clr>
        </p15:guide>
        <p15:guide id="13" orient="horz" pos="449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요약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D72C53-54D3-4631-8B11-A5D1C3DE0146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CA891A-37EC-4D2E-B491-3213CC3EBB35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pic>
        <p:nvPicPr>
          <p:cNvPr id="2" name="그림 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1" y="519"/>
            <a:ext cx="10691812" cy="7558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626445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마스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369961"/>
            <a:ext cx="10082213" cy="350982"/>
          </a:xfrm>
        </p:spPr>
        <p:txBody>
          <a:bodyPr lIns="0" tIns="0" rIns="0" bIns="0">
            <a:noAutofit/>
          </a:bodyPr>
          <a:lstStyle>
            <a:lvl1pPr>
              <a:defRPr sz="2000" b="1">
                <a:gradFill>
                  <a:gsLst>
                    <a:gs pos="83000">
                      <a:schemeClr val="tx1"/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</a:defRPr>
            </a:lvl1pPr>
          </a:lstStyle>
          <a:p>
            <a:r>
              <a:rPr lang="ko-KR" altLang="en-US" dirty="0" smtClean="0"/>
              <a:t>마스터 제목 스타일 편집</a:t>
            </a:r>
            <a:endParaRPr 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0"/>
            <a:ext cx="10691814" cy="298741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" name="이등변 삼각형 6"/>
          <p:cNvSpPr/>
          <p:nvPr userDrawn="1"/>
        </p:nvSpPr>
        <p:spPr>
          <a:xfrm rot="10800000">
            <a:off x="219075" y="298741"/>
            <a:ext cx="171427" cy="99363"/>
          </a:xfrm>
          <a:prstGeom prst="triangle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66199"/>
          </a:xfr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lIns="36000" tIns="0" rIns="0" bIns="0">
            <a:spAutoFit/>
          </a:bodyPr>
          <a:lstStyle>
            <a:lvl1pPr marL="0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200" b="0" kern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1pPr>
            <a:lvl2pPr marL="503971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2pPr>
            <a:lvl3pPr marL="1007943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3pPr>
            <a:lvl4pPr marL="1511914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4pPr>
            <a:lvl5pPr marL="2015886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5pPr>
          </a:lstStyle>
          <a:p>
            <a:pPr lvl="0"/>
            <a:endParaRPr lang="ko-KR" altLang="en-US" dirty="0"/>
          </a:p>
        </p:txBody>
      </p:sp>
      <p:sp>
        <p:nvSpPr>
          <p:cNvPr id="10" name="슬라이드 번호 개체 틀 5"/>
          <p:cNvSpPr txBox="1">
            <a:spLocks/>
          </p:cNvSpPr>
          <p:nvPr userDrawn="1"/>
        </p:nvSpPr>
        <p:spPr>
          <a:xfrm>
            <a:off x="5070474" y="7265987"/>
            <a:ext cx="550864" cy="1714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r" defTabSz="784225" rtl="0" eaLnBrk="1" latinLnBrk="1" hangingPunct="1">
              <a:defRPr lang="ko-KR" altLang="en-US" sz="1200" b="1" kern="1200" smtClean="0">
                <a:solidFill>
                  <a:schemeClr val="tx1">
                    <a:tint val="75000"/>
                  </a:schemeClr>
                </a:solidFill>
                <a:latin typeface="Arial Rounded MT Bold" panose="020F0704030504030204" pitchFamily="34" charset="0"/>
                <a:ea typeface="+mj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784225" rtl="0" eaLnBrk="1" latinLnBrk="1" hangingPunct="1">
              <a:defRPr/>
            </a:pPr>
            <a:fld id="{9B5EBD6C-0CA0-4573-A160-BADE7C60A607}" type="slidenum">
              <a:rPr lang="en-US" altLang="ko-KR" sz="800" b="1" kern="1200" smtClean="0">
                <a:gradFill>
                  <a:gsLst>
                    <a:gs pos="8300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  <a:cs typeface="+mn-cs"/>
              </a:rPr>
              <a:pPr marL="0" algn="ctr" defTabSz="784225" rtl="0" eaLnBrk="1" latinLnBrk="1" hangingPunct="1">
                <a:defRPr/>
              </a:pPr>
              <a:t>‹#›</a:t>
            </a:fld>
            <a:endParaRPr lang="en-US" altLang="ko-KR" sz="800" b="1" kern="1200" dirty="0" smtClean="0">
              <a:gradFill>
                <a:gsLst>
                  <a:gs pos="8300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  <a:cs typeface="+mn-cs"/>
            </a:endParaRPr>
          </a:p>
        </p:txBody>
      </p:sp>
      <p:sp>
        <p:nvSpPr>
          <p:cNvPr id="11" name="직사각형 10"/>
          <p:cNvSpPr/>
          <p:nvPr userDrawn="1"/>
        </p:nvSpPr>
        <p:spPr>
          <a:xfrm>
            <a:off x="-1" y="7490691"/>
            <a:ext cx="10696575" cy="68984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12" name="직사각형 11"/>
          <p:cNvSpPr/>
          <p:nvPr userDrawn="1"/>
        </p:nvSpPr>
        <p:spPr>
          <a:xfrm>
            <a:off x="0" y="7490691"/>
            <a:ext cx="720000" cy="6898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" name="직사각형 12"/>
          <p:cNvSpPr/>
          <p:nvPr userDrawn="1"/>
        </p:nvSpPr>
        <p:spPr>
          <a:xfrm>
            <a:off x="701964" y="7490691"/>
            <a:ext cx="1800000" cy="6898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14" name="Picture 2" descr="C:\Users\relab\Desktop\닐슨컴퍼니\회사로고.png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693151" y="7207235"/>
            <a:ext cx="896046" cy="270000"/>
          </a:xfrm>
          <a:prstGeom prst="rect">
            <a:avLst/>
          </a:prstGeom>
          <a:noFill/>
        </p:spPr>
      </p:pic>
      <p:pic>
        <p:nvPicPr>
          <p:cNvPr id="18" name="그림 1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76199" y="6445675"/>
            <a:ext cx="2213237" cy="31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1916917289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 xmlns="">
        <p15:guide id="1" pos="3367" userDrawn="1">
          <p15:clr>
            <a:srgbClr val="FBAE40"/>
          </p15:clr>
        </p15:guide>
        <p15:guide id="2" orient="horz" pos="181" userDrawn="1">
          <p15:clr>
            <a:srgbClr val="FBAE40"/>
          </p15:clr>
        </p15:guide>
        <p15:guide id="3" orient="horz" pos="453" userDrawn="1">
          <p15:clr>
            <a:srgbClr val="FBAE40"/>
          </p15:clr>
        </p15:guide>
        <p15:guide id="4" orient="horz" pos="226" userDrawn="1">
          <p15:clr>
            <a:srgbClr val="FBAE40"/>
          </p15:clr>
        </p15:guide>
        <p15:guide id="5" orient="horz" pos="499" userDrawn="1">
          <p15:clr>
            <a:srgbClr val="FBAE40"/>
          </p15:clr>
        </p15:guide>
        <p15:guide id="6" orient="horz" pos="942" userDrawn="1">
          <p15:clr>
            <a:srgbClr val="FBAE40"/>
          </p15:clr>
        </p15:guide>
        <p15:guide id="7" orient="horz" pos="1020" userDrawn="1">
          <p15:clr>
            <a:srgbClr val="FBAE40"/>
          </p15:clr>
        </p15:guide>
        <p15:guide id="8" orient="horz" pos="4558" userDrawn="1">
          <p15:clr>
            <a:srgbClr val="FBAE40"/>
          </p15:clr>
        </p15:guide>
        <p15:guide id="9" pos="192" userDrawn="1">
          <p15:clr>
            <a:srgbClr val="FBAE40"/>
          </p15:clr>
        </p15:guide>
        <p15:guide id="10" pos="6543" userDrawn="1">
          <p15:clr>
            <a:srgbClr val="FBAE40"/>
          </p15:clr>
        </p15:guide>
        <p15:guide id="11" pos="260" userDrawn="1">
          <p15:clr>
            <a:srgbClr val="FBAE40"/>
          </p15:clr>
        </p15:guide>
        <p15:guide id="12" pos="6475" userDrawn="1">
          <p15:clr>
            <a:srgbClr val="FBAE40"/>
          </p15:clr>
        </p15:guide>
        <p15:guide id="13" orient="horz" pos="449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 userDrawn="1"/>
        </p:nvSpPr>
        <p:spPr>
          <a:xfrm>
            <a:off x="0" y="193963"/>
            <a:ext cx="10691814" cy="330661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147781"/>
            <a:ext cx="10691814" cy="330661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D72C53-54D3-4631-8B11-A5D1C3DE0146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CA891A-37EC-4D2E-B491-3213CC3EBB35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0"/>
            <a:ext cx="10691814" cy="3306618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" name="그림 8"/>
          <p:cNvPicPr>
            <a:picLocks noChangeAspect="1"/>
          </p:cNvPicPr>
          <p:nvPr userDrawn="1"/>
        </p:nvPicPr>
        <p:blipFill rotWithShape="1">
          <a:blip r:embed="rId2" cstate="print">
            <a:duotone>
              <a:schemeClr val="accent3">
                <a:shade val="45000"/>
                <a:satMod val="135000"/>
              </a:schemeClr>
              <a:prstClr val="white"/>
            </a:duotone>
            <a:lum bright="-20000"/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8463" b="47585"/>
          <a:stretch/>
        </p:blipFill>
        <p:spPr>
          <a:xfrm>
            <a:off x="0" y="0"/>
            <a:ext cx="10691814" cy="3322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4249217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/>
          <p:cNvSpPr/>
          <p:nvPr userDrawn="1"/>
        </p:nvSpPr>
        <p:spPr>
          <a:xfrm>
            <a:off x="0" y="193963"/>
            <a:ext cx="10691814" cy="330661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147781"/>
            <a:ext cx="10691814" cy="3306618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D72C53-54D3-4631-8B11-A5D1C3DE0146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CA891A-37EC-4D2E-B491-3213CC3EBB35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0"/>
            <a:ext cx="10691814" cy="3306618"/>
          </a:xfrm>
          <a:prstGeom prst="rect">
            <a:avLst/>
          </a:prstGeom>
          <a:solidFill>
            <a:srgbClr val="B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9" name="그림 8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8463" b="47585"/>
          <a:stretch/>
        </p:blipFill>
        <p:spPr>
          <a:xfrm>
            <a:off x="0" y="0"/>
            <a:ext cx="10691814" cy="3322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4249217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35062" y="402484"/>
            <a:ext cx="9221689" cy="14611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35062" y="2012414"/>
            <a:ext cx="9221689" cy="47965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35062" y="7006700"/>
            <a:ext cx="2405658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9D72C53-54D3-4631-8B11-A5D1C3DE0146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541663" y="7006700"/>
            <a:ext cx="3608487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551093" y="7006700"/>
            <a:ext cx="2405658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CA891A-37EC-4D2E-B491-3213CC3EBB35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23473889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8" r:id="rId1"/>
    <p:sldLayoutId id="2147483669" r:id="rId2"/>
    <p:sldLayoutId id="2147483670" r:id="rId3"/>
    <p:sldLayoutId id="2147483674" r:id="rId4"/>
    <p:sldLayoutId id="2147483671" r:id="rId5"/>
    <p:sldLayoutId id="2147483672" r:id="rId6"/>
    <p:sldLayoutId id="2147483676" r:id="rId7"/>
  </p:sldLayoutIdLst>
  <p:timing>
    <p:tnLst>
      <p:par>
        <p:cTn id="1" dur="indefinite" restart="never" nodeType="tmRoot"/>
      </p:par>
    </p:tnLst>
  </p:timing>
  <p:txStyles>
    <p:titleStyle>
      <a:lvl1pPr algn="l" defTabSz="1007943" rtl="0" eaLnBrk="1" latinLnBrk="1" hangingPunct="1">
        <a:lnSpc>
          <a:spcPct val="90000"/>
        </a:lnSpc>
        <a:spcBef>
          <a:spcPct val="0"/>
        </a:spcBef>
        <a:buNone/>
        <a:defRPr sz="485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1986" indent="-251986" algn="l" defTabSz="1007943" rtl="0" eaLnBrk="1" latinLnBrk="1" hangingPunct="1">
        <a:lnSpc>
          <a:spcPct val="90000"/>
        </a:lnSpc>
        <a:spcBef>
          <a:spcPts val="1102"/>
        </a:spcBef>
        <a:buFont typeface="Arial" panose="020B0604020202020204" pitchFamily="34" charset="0"/>
        <a:buChar char="•"/>
        <a:defRPr sz="3086" kern="1200">
          <a:solidFill>
            <a:schemeClr val="tx1"/>
          </a:solidFill>
          <a:latin typeface="+mn-lt"/>
          <a:ea typeface="+mn-ea"/>
          <a:cs typeface="+mn-cs"/>
        </a:defRPr>
      </a:lvl1pPr>
      <a:lvl2pPr marL="755957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2646" kern="1200">
          <a:solidFill>
            <a:schemeClr val="tx1"/>
          </a:solidFill>
          <a:latin typeface="+mn-lt"/>
          <a:ea typeface="+mn-ea"/>
          <a:cs typeface="+mn-cs"/>
        </a:defRPr>
      </a:lvl2pPr>
      <a:lvl3pPr marL="1259929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2205" kern="1200">
          <a:solidFill>
            <a:schemeClr val="tx1"/>
          </a:solidFill>
          <a:latin typeface="+mn-lt"/>
          <a:ea typeface="+mn-ea"/>
          <a:cs typeface="+mn-cs"/>
        </a:defRPr>
      </a:lvl3pPr>
      <a:lvl4pPr marL="1763900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4pPr>
      <a:lvl5pPr marL="2267872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5pPr>
      <a:lvl6pPr marL="2771844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6pPr>
      <a:lvl7pPr marL="3275815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7pPr>
      <a:lvl8pPr marL="3779787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8pPr>
      <a:lvl9pPr marL="4283758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1pPr>
      <a:lvl2pPr marL="503972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2pPr>
      <a:lvl3pPr marL="1007943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3pPr>
      <a:lvl4pPr marL="1511915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4pPr>
      <a:lvl5pPr marL="2015886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5pPr>
      <a:lvl6pPr marL="2519858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6pPr>
      <a:lvl7pPr marL="3023829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7pPr>
      <a:lvl8pPr marL="3527801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8pPr>
      <a:lvl9pPr marL="4031772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35062" y="402484"/>
            <a:ext cx="9221689" cy="14611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35062" y="2012414"/>
            <a:ext cx="9221689" cy="47965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35062" y="7006700"/>
            <a:ext cx="2405658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9D72C53-54D3-4631-8B11-A5D1C3DE0146}" type="datetimeFigureOut">
              <a:rPr lang="ko-KR" altLang="en-US" smtClean="0"/>
              <a:pPr/>
              <a:t>2016-04-15</a:t>
            </a:fld>
            <a:endParaRPr lang="ko-KR" alt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541663" y="7006700"/>
            <a:ext cx="3608487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551093" y="7006700"/>
            <a:ext cx="2405658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CA891A-37EC-4D2E-B491-3213CC3EBB35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4776904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6" r:id="rId1"/>
    <p:sldLayoutId id="2147483675" r:id="rId2"/>
    <p:sldLayoutId id="2147483677" r:id="rId3"/>
  </p:sldLayoutIdLst>
  <p:timing>
    <p:tnLst>
      <p:par>
        <p:cTn id="1" dur="indefinite" restart="never" nodeType="tmRoot"/>
      </p:par>
    </p:tnLst>
  </p:timing>
  <p:txStyles>
    <p:titleStyle>
      <a:lvl1pPr algn="l" defTabSz="1007943" rtl="0" eaLnBrk="1" latinLnBrk="1" hangingPunct="1">
        <a:lnSpc>
          <a:spcPct val="90000"/>
        </a:lnSpc>
        <a:spcBef>
          <a:spcPct val="0"/>
        </a:spcBef>
        <a:buNone/>
        <a:defRPr sz="485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1986" indent="-251986" algn="l" defTabSz="1007943" rtl="0" eaLnBrk="1" latinLnBrk="1" hangingPunct="1">
        <a:lnSpc>
          <a:spcPct val="90000"/>
        </a:lnSpc>
        <a:spcBef>
          <a:spcPts val="1102"/>
        </a:spcBef>
        <a:buFont typeface="Arial" panose="020B0604020202020204" pitchFamily="34" charset="0"/>
        <a:buChar char="•"/>
        <a:defRPr sz="3086" kern="1200">
          <a:solidFill>
            <a:schemeClr val="tx1"/>
          </a:solidFill>
          <a:latin typeface="+mn-lt"/>
          <a:ea typeface="+mn-ea"/>
          <a:cs typeface="+mn-cs"/>
        </a:defRPr>
      </a:lvl1pPr>
      <a:lvl2pPr marL="755957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2646" kern="1200">
          <a:solidFill>
            <a:schemeClr val="tx1"/>
          </a:solidFill>
          <a:latin typeface="+mn-lt"/>
          <a:ea typeface="+mn-ea"/>
          <a:cs typeface="+mn-cs"/>
        </a:defRPr>
      </a:lvl2pPr>
      <a:lvl3pPr marL="1259929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2205" kern="1200">
          <a:solidFill>
            <a:schemeClr val="tx1"/>
          </a:solidFill>
          <a:latin typeface="+mn-lt"/>
          <a:ea typeface="+mn-ea"/>
          <a:cs typeface="+mn-cs"/>
        </a:defRPr>
      </a:lvl3pPr>
      <a:lvl4pPr marL="1763900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4pPr>
      <a:lvl5pPr marL="2267872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5pPr>
      <a:lvl6pPr marL="2771844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6pPr>
      <a:lvl7pPr marL="3275815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7pPr>
      <a:lvl8pPr marL="3779787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8pPr>
      <a:lvl9pPr marL="4283758" indent="-251986" algn="l" defTabSz="1007943" rtl="0" eaLnBrk="1" latinLnBrk="1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1pPr>
      <a:lvl2pPr marL="503972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2pPr>
      <a:lvl3pPr marL="1007943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3pPr>
      <a:lvl4pPr marL="1511915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4pPr>
      <a:lvl5pPr marL="2015886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5pPr>
      <a:lvl6pPr marL="2519858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6pPr>
      <a:lvl7pPr marL="3023829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7pPr>
      <a:lvl8pPr marL="3527801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8pPr>
      <a:lvl9pPr marL="4031772" algn="l" defTabSz="1007943" rtl="0" eaLnBrk="1" latinLnBrk="1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1.jpe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w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7" Type="http://schemas.openxmlformats.org/officeDocument/2006/relationships/image" Target="../media/image18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chart" Target="../charts/char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9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4" Type="http://schemas.openxmlformats.org/officeDocument/2006/relationships/chart" Target="../charts/char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5" Type="http://schemas.openxmlformats.org/officeDocument/2006/relationships/chart" Target="../charts/chart4.xml"/><Relationship Id="rId4" Type="http://schemas.openxmlformats.org/officeDocument/2006/relationships/image" Target="../media/image1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4" Type="http://schemas.openxmlformats.org/officeDocument/2006/relationships/chart" Target="../charts/chart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4" Type="http://schemas.openxmlformats.org/officeDocument/2006/relationships/chart" Target="../charts/chart6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7" Type="http://schemas.openxmlformats.org/officeDocument/2006/relationships/chart" Target="../charts/chart10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6" Type="http://schemas.openxmlformats.org/officeDocument/2006/relationships/chart" Target="../charts/chart9.xml"/><Relationship Id="rId5" Type="http://schemas.openxmlformats.org/officeDocument/2006/relationships/image" Target="../media/image12.png"/><Relationship Id="rId4" Type="http://schemas.openxmlformats.org/officeDocument/2006/relationships/chart" Target="../charts/chart8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13.png"/><Relationship Id="rId7" Type="http://schemas.openxmlformats.org/officeDocument/2006/relationships/chart" Target="../charts/chart14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chart" Target="../charts/chart13.xml"/><Relationship Id="rId5" Type="http://schemas.openxmlformats.org/officeDocument/2006/relationships/chart" Target="../charts/chart12.xml"/><Relationship Id="rId4" Type="http://schemas.openxmlformats.org/officeDocument/2006/relationships/chart" Target="../charts/chart1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5" Type="http://schemas.openxmlformats.org/officeDocument/2006/relationships/chart" Target="../charts/chart16.xml"/><Relationship Id="rId4" Type="http://schemas.openxmlformats.org/officeDocument/2006/relationships/chart" Target="../charts/chart1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5" Type="http://schemas.openxmlformats.org/officeDocument/2006/relationships/chart" Target="../charts/chart18.xml"/><Relationship Id="rId4" Type="http://schemas.openxmlformats.org/officeDocument/2006/relationships/chart" Target="../charts/chart1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5" Type="http://schemas.openxmlformats.org/officeDocument/2006/relationships/chart" Target="../charts/chart20.xml"/><Relationship Id="rId4" Type="http://schemas.openxmlformats.org/officeDocument/2006/relationships/chart" Target="../charts/chart1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2.png"/><Relationship Id="rId4" Type="http://schemas.microsoft.com/office/2007/relationships/hdphoto" Target="../media/hdphoto1.wdp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2.png"/><Relationship Id="rId4" Type="http://schemas.microsoft.com/office/2007/relationships/hdphoto" Target="../media/hdphoto1.wdp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2.png"/><Relationship Id="rId4" Type="http://schemas.microsoft.com/office/2007/relationships/hdphoto" Target="../media/hdphoto1.wdp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2.png"/><Relationship Id="rId4" Type="http://schemas.microsoft.com/office/2007/relationships/hdphoto" Target="../media/hdphoto1.wdp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2.png"/><Relationship Id="rId4" Type="http://schemas.microsoft.com/office/2007/relationships/hdphoto" Target="../media/hdphoto1.wdp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9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2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23.xml"/><Relationship Id="rId4" Type="http://schemas.openxmlformats.org/officeDocument/2006/relationships/image" Target="../media/image12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24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25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1.wmf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2.wmf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3.wm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5.wmf"/><Relationship Id="rId5" Type="http://schemas.openxmlformats.org/officeDocument/2006/relationships/image" Target="../media/image24.wmf"/><Relationship Id="rId4" Type="http://schemas.openxmlformats.org/officeDocument/2006/relationships/chart" Target="../charts/chart2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28.xml"/><Relationship Id="rId4" Type="http://schemas.openxmlformats.org/officeDocument/2006/relationships/chart" Target="../charts/chart2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30.xml"/><Relationship Id="rId4" Type="http://schemas.openxmlformats.org/officeDocument/2006/relationships/chart" Target="../charts/chart29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33.xml"/><Relationship Id="rId5" Type="http://schemas.openxmlformats.org/officeDocument/2006/relationships/chart" Target="../charts/chart32.xml"/><Relationship Id="rId4" Type="http://schemas.openxmlformats.org/officeDocument/2006/relationships/chart" Target="../charts/chart3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9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3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35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36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3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38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6.wmf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7.wmf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8.w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image" Target="../media/image30.w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9.wmf"/><Relationship Id="rId5" Type="http://schemas.openxmlformats.org/officeDocument/2006/relationships/chart" Target="../charts/chart39.xml"/><Relationship Id="rId4" Type="http://schemas.openxmlformats.org/officeDocument/2006/relationships/image" Target="../media/image13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41.xml"/><Relationship Id="rId4" Type="http://schemas.openxmlformats.org/officeDocument/2006/relationships/chart" Target="../charts/chart40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43.xml"/><Relationship Id="rId4" Type="http://schemas.openxmlformats.org/officeDocument/2006/relationships/chart" Target="../charts/chart4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45.xml"/><Relationship Id="rId4" Type="http://schemas.openxmlformats.org/officeDocument/2006/relationships/chart" Target="../charts/chart44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9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4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48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chart" Target="../charts/chart49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1.wmf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2.wmf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3.wmf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35.wmf"/><Relationship Id="rId5" Type="http://schemas.openxmlformats.org/officeDocument/2006/relationships/image" Target="../media/image34.wmf"/><Relationship Id="rId4" Type="http://schemas.openxmlformats.org/officeDocument/2006/relationships/chart" Target="../charts/chart50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52.xml"/><Relationship Id="rId4" Type="http://schemas.openxmlformats.org/officeDocument/2006/relationships/chart" Target="../charts/chart51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55.xml"/><Relationship Id="rId5" Type="http://schemas.openxmlformats.org/officeDocument/2006/relationships/chart" Target="../charts/chart54.xml"/><Relationship Id="rId4" Type="http://schemas.openxmlformats.org/officeDocument/2006/relationships/chart" Target="../charts/chart53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58.xml"/><Relationship Id="rId5" Type="http://schemas.openxmlformats.org/officeDocument/2006/relationships/chart" Target="../charts/chart57.xml"/><Relationship Id="rId4" Type="http://schemas.openxmlformats.org/officeDocument/2006/relationships/chart" Target="../charts/chart5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9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9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60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61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6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6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6.wmf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7.wmf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8.wmf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40.wmf"/><Relationship Id="rId5" Type="http://schemas.openxmlformats.org/officeDocument/2006/relationships/image" Target="../media/image39.wmf"/><Relationship Id="rId4" Type="http://schemas.openxmlformats.org/officeDocument/2006/relationships/chart" Target="../charts/chart64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66.xml"/><Relationship Id="rId4" Type="http://schemas.openxmlformats.org/officeDocument/2006/relationships/chart" Target="../charts/chart65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68.xml"/><Relationship Id="rId4" Type="http://schemas.openxmlformats.org/officeDocument/2006/relationships/chart" Target="../charts/chart6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49.png"/><Relationship Id="rId3" Type="http://schemas.openxmlformats.org/officeDocument/2006/relationships/image" Target="../media/image12.png"/><Relationship Id="rId7" Type="http://schemas.openxmlformats.org/officeDocument/2006/relationships/image" Target="../media/image43.png"/><Relationship Id="rId12" Type="http://schemas.openxmlformats.org/officeDocument/2006/relationships/image" Target="../media/image4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42.png"/><Relationship Id="rId11" Type="http://schemas.openxmlformats.org/officeDocument/2006/relationships/image" Target="../media/image47.png"/><Relationship Id="rId5" Type="http://schemas.openxmlformats.org/officeDocument/2006/relationships/image" Target="../media/image41.png"/><Relationship Id="rId10" Type="http://schemas.openxmlformats.org/officeDocument/2006/relationships/image" Target="../media/image46.png"/><Relationship Id="rId4" Type="http://schemas.openxmlformats.org/officeDocument/2006/relationships/image" Target="../media/image19.png"/><Relationship Id="rId9" Type="http://schemas.openxmlformats.org/officeDocument/2006/relationships/image" Target="../media/image45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9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70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71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7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7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0.wmf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1.wmf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2.wmf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53.wmf"/><Relationship Id="rId4" Type="http://schemas.openxmlformats.org/officeDocument/2006/relationships/chart" Target="../charts/chart74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76.xml"/><Relationship Id="rId4" Type="http://schemas.openxmlformats.org/officeDocument/2006/relationships/chart" Target="../charts/chart75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78.xml"/><Relationship Id="rId4" Type="http://schemas.openxmlformats.org/officeDocument/2006/relationships/chart" Target="../charts/chart7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79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80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81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8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3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84.xml"/><Relationship Id="rId4" Type="http://schemas.openxmlformats.org/officeDocument/2006/relationships/image" Target="../media/image12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86.xml"/><Relationship Id="rId5" Type="http://schemas.openxmlformats.org/officeDocument/2006/relationships/chart" Target="../charts/chart85.xml"/><Relationship Id="rId4" Type="http://schemas.openxmlformats.org/officeDocument/2006/relationships/image" Target="../media/image12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88.xml"/><Relationship Id="rId4" Type="http://schemas.openxmlformats.org/officeDocument/2006/relationships/chart" Target="../charts/chart8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90.xml"/><Relationship Id="rId4" Type="http://schemas.openxmlformats.org/officeDocument/2006/relationships/chart" Target="../charts/chart89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emf"/><Relationship Id="rId3" Type="http://schemas.openxmlformats.org/officeDocument/2006/relationships/image" Target="../media/image54.png"/><Relationship Id="rId7" Type="http://schemas.openxmlformats.org/officeDocument/2006/relationships/image" Target="../media/image58.emf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10" Type="http://schemas.openxmlformats.org/officeDocument/2006/relationships/image" Target="../media/image12.png"/><Relationship Id="rId4" Type="http://schemas.openxmlformats.org/officeDocument/2006/relationships/image" Target="../media/image55.png"/><Relationship Id="rId9" Type="http://schemas.openxmlformats.org/officeDocument/2006/relationships/image" Target="../media/image60.emf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jpe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65.pn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1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2.png"/><Relationship Id="rId4" Type="http://schemas.openxmlformats.org/officeDocument/2006/relationships/chart" Target="../charts/chart92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93.xml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4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5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97.xml"/><Relationship Id="rId5" Type="http://schemas.openxmlformats.org/officeDocument/2006/relationships/chart" Target="../charts/chart96.xml"/><Relationship Id="rId4" Type="http://schemas.openxmlformats.org/officeDocument/2006/relationships/image" Target="../media/image12.pn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9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98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99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100.xml"/><Relationship Id="rId4" Type="http://schemas.openxmlformats.org/officeDocument/2006/relationships/image" Target="../media/image12.pn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101.xml"/><Relationship Id="rId4" Type="http://schemas.openxmlformats.org/officeDocument/2006/relationships/image" Target="../media/image12.png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Relationship Id="rId5" Type="http://schemas.openxmlformats.org/officeDocument/2006/relationships/chart" Target="../charts/chart102.xml"/><Relationship Id="rId4" Type="http://schemas.openxmlformats.org/officeDocument/2006/relationships/image" Target="../media/image12.png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jpeg"/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304800" y="3985070"/>
            <a:ext cx="5040313" cy="350982"/>
          </a:xfrm>
        </p:spPr>
        <p:txBody>
          <a:bodyPr/>
          <a:lstStyle/>
          <a:p>
            <a:r>
              <a:rPr lang="ko-KR" altLang="en-US" dirty="0" smtClean="0"/>
              <a:t>산업연구원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2015</a:t>
            </a:r>
            <a:r>
              <a:rPr lang="ko-KR" altLang="en-US" dirty="0" smtClean="0"/>
              <a:t>년도 고객만족도 조사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결과 보고서</a:t>
            </a:r>
            <a:endParaRPr lang="ko-KR" altLang="en-US" dirty="0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29559" y="1454575"/>
            <a:ext cx="4197518" cy="59400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ko-KR" altLang="en-US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8869047" y="149"/>
            <a:ext cx="182276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rPr>
              <a:t>! </a:t>
            </a:r>
            <a:r>
              <a:rPr lang="ko-KR" altLang="en-US" sz="9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rPr>
              <a:t>입력하면 자동으로 길어집니다</a:t>
            </a:r>
            <a:r>
              <a:rPr lang="en-US" altLang="ko-KR" sz="9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rPr>
              <a:t>.</a:t>
            </a:r>
            <a:endParaRPr lang="ko-KR" altLang="en-US" sz="9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j-ea"/>
              <a:ea typeface="+mj-ea"/>
            </a:endParaRPr>
          </a:p>
        </p:txBody>
      </p:sp>
      <p:pic>
        <p:nvPicPr>
          <p:cNvPr id="10" name="그림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735" y="519"/>
            <a:ext cx="10692548" cy="7559156"/>
          </a:xfrm>
          <a:prstGeom prst="rect">
            <a:avLst/>
          </a:prstGeom>
        </p:spPr>
      </p:pic>
      <p:sp>
        <p:nvSpPr>
          <p:cNvPr id="6" name="직사각형 5"/>
          <p:cNvSpPr/>
          <p:nvPr/>
        </p:nvSpPr>
        <p:spPr>
          <a:xfrm>
            <a:off x="1123951" y="1176537"/>
            <a:ext cx="915511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sz="24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anose="02020603020101020101" pitchFamily="18" charset="-127"/>
                <a:ea typeface="나눔명조 ExtraBold" panose="02020603020101020101" pitchFamily="18" charset="-127"/>
                <a:cs typeface="Arial" pitchFamily="34" charset="0"/>
              </a:rPr>
              <a:t>산업연구원장 貴下</a:t>
            </a:r>
            <a:endParaRPr lang="en-US" altLang="ko-KR" sz="24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나눔명조 ExtraBold" panose="02020603020101020101" pitchFamily="18" charset="-127"/>
              <a:ea typeface="나눔명조 ExtraBold" panose="02020603020101020101" pitchFamily="18" charset="-127"/>
              <a:cs typeface="Arial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123950" y="2830473"/>
            <a:ext cx="915511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083851">
              <a:lnSpc>
                <a:spcPct val="150000"/>
              </a:lnSpc>
              <a:defRPr/>
            </a:pPr>
            <a:r>
              <a:rPr lang="ko-KR" altLang="en-US" sz="20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본 보고서를 산업연구원의 </a:t>
            </a:r>
            <a:endParaRPr lang="en-US" altLang="ko-KR" sz="2000" b="1" spc="-1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나눔명조 ExtraBold" pitchFamily="18" charset="-127"/>
              <a:ea typeface="나눔명조 ExtraBold" pitchFamily="18" charset="-127"/>
            </a:endParaRPr>
          </a:p>
          <a:p>
            <a:pPr algn="ctr" defTabSz="1083851">
              <a:lnSpc>
                <a:spcPct val="150000"/>
              </a:lnSpc>
              <a:defRPr/>
            </a:pPr>
            <a:r>
              <a:rPr lang="en-US" altLang="ko-KR" sz="24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“2015</a:t>
            </a:r>
            <a:r>
              <a:rPr lang="ko-KR" altLang="en-US" sz="24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년도 산업연구원 고객만족도 조사</a:t>
            </a:r>
            <a:r>
              <a:rPr lang="en-US" altLang="ko-KR" sz="24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”</a:t>
            </a:r>
            <a:r>
              <a:rPr lang="ko-KR" altLang="en-US" sz="20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 </a:t>
            </a:r>
            <a:r>
              <a:rPr lang="en-US" altLang="ko-KR" sz="20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/>
            </a:r>
            <a:br>
              <a:rPr lang="en-US" altLang="ko-KR" sz="20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</a:br>
            <a:r>
              <a:rPr lang="ko-KR" altLang="en-US" sz="20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결과보고서로 제출합니다</a:t>
            </a:r>
            <a:r>
              <a:rPr lang="en-US" altLang="ko-KR" sz="2000" b="1" spc="-1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.</a:t>
            </a:r>
            <a:endParaRPr kumimoji="1" lang="en-US" altLang="ko-KR" sz="2000" b="1" spc="-10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나눔명조 ExtraBold" pitchFamily="18" charset="-127"/>
              <a:ea typeface="나눔명조 ExtraBold" pitchFamily="18" charset="-127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079865" y="5002212"/>
            <a:ext cx="3700565" cy="11866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08363" tIns="54185" rIns="108363" bIns="54185">
            <a:spAutoFit/>
          </a:bodyPr>
          <a:lstStyle>
            <a:defPPr>
              <a:defRPr lang="ko-KR"/>
            </a:defPPr>
            <a:lvl1pPr algn="ctr" rtl="0" fontAlgn="base">
              <a:spcBef>
                <a:spcPct val="0"/>
              </a:spcBef>
              <a:spcAft>
                <a:spcPct val="0"/>
              </a:spcAft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1pPr>
            <a:lvl2pPr marL="457200" algn="ctr" rtl="0" fontAlgn="base">
              <a:spcBef>
                <a:spcPct val="0"/>
              </a:spcBef>
              <a:spcAft>
                <a:spcPct val="0"/>
              </a:spcAft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2pPr>
            <a:lvl3pPr marL="914400" algn="ctr" rtl="0" fontAlgn="base">
              <a:spcBef>
                <a:spcPct val="0"/>
              </a:spcBef>
              <a:spcAft>
                <a:spcPct val="0"/>
              </a:spcAft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3pPr>
            <a:lvl4pPr marL="1371600" algn="ctr" rtl="0" fontAlgn="base">
              <a:spcBef>
                <a:spcPct val="0"/>
              </a:spcBef>
              <a:spcAft>
                <a:spcPct val="0"/>
              </a:spcAft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4pPr>
            <a:lvl5pPr marL="1828800" algn="ctr" rtl="0" fontAlgn="base">
              <a:spcBef>
                <a:spcPct val="0"/>
              </a:spcBef>
              <a:spcAft>
                <a:spcPct val="0"/>
              </a:spcAft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5pPr>
            <a:lvl6pPr marL="2286000" algn="l" defTabSz="914400" rtl="0" eaLnBrk="1" latinLnBrk="1" hangingPunct="1"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6pPr>
            <a:lvl7pPr marL="2743200" algn="l" defTabSz="914400" rtl="0" eaLnBrk="1" latinLnBrk="1" hangingPunct="1"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7pPr>
            <a:lvl8pPr marL="3200400" algn="l" defTabSz="914400" rtl="0" eaLnBrk="1" latinLnBrk="1" hangingPunct="1"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8pPr>
            <a:lvl9pPr marL="3657600" algn="l" defTabSz="914400" rtl="0" eaLnBrk="1" latinLnBrk="1" hangingPunct="1">
              <a:defRPr sz="2100" b="1" kern="1200">
                <a:solidFill>
                  <a:schemeClr val="tx2"/>
                </a:solidFill>
                <a:latin typeface="HY헤드라인M" pitchFamily="18" charset="-127"/>
                <a:ea typeface="HY헤드라인M" pitchFamily="18" charset="-127"/>
                <a:cs typeface="+mn-cs"/>
              </a:defRPr>
            </a:lvl9pPr>
          </a:lstStyle>
          <a:p>
            <a:pPr algn="r" defTabSz="1083851">
              <a:lnSpc>
                <a:spcPts val="2000"/>
              </a:lnSpc>
              <a:spcBef>
                <a:spcPct val="50000"/>
              </a:spcBef>
              <a:defRPr/>
            </a:pPr>
            <a:r>
              <a:rPr kumimoji="1" lang="en-US" altLang="ko-KR" sz="1800" b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2016</a:t>
            </a:r>
            <a:r>
              <a:rPr kumimoji="1" lang="ko-KR" altLang="en-US" sz="1800" b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년</a:t>
            </a:r>
            <a:r>
              <a:rPr kumimoji="1" lang="en-US" altLang="ko-KR" sz="1800" b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  </a:t>
            </a:r>
            <a:r>
              <a:rPr kumimoji="1" lang="en-US" altLang="ko-KR" sz="1800" b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4</a:t>
            </a:r>
            <a:r>
              <a:rPr kumimoji="1" lang="ko-KR" altLang="en-US" sz="1800" b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월</a:t>
            </a:r>
            <a:endParaRPr kumimoji="1" lang="en-US" altLang="ko-KR" sz="1800" b="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나눔명조 ExtraBold" pitchFamily="18" charset="-127"/>
              <a:ea typeface="나눔명조 ExtraBold" pitchFamily="18" charset="-127"/>
            </a:endParaRPr>
          </a:p>
          <a:p>
            <a:pPr algn="r" defTabSz="1083851">
              <a:lnSpc>
                <a:spcPts val="2000"/>
              </a:lnSpc>
              <a:spcBef>
                <a:spcPct val="50000"/>
              </a:spcBef>
              <a:defRPr/>
            </a:pPr>
            <a:r>
              <a:rPr kumimoji="1" lang="ko-KR" altLang="en-US" sz="1800" b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㈜리서치랩   대 표 이 사   </a:t>
            </a:r>
            <a:r>
              <a:rPr kumimoji="1" lang="ko-KR" altLang="en-US" sz="20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도 정 화</a:t>
            </a:r>
            <a:endParaRPr kumimoji="1" lang="en-US" altLang="ko-KR" sz="20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나눔명조 ExtraBold" pitchFamily="18" charset="-127"/>
              <a:ea typeface="나눔명조 ExtraBold" pitchFamily="18" charset="-127"/>
            </a:endParaRPr>
          </a:p>
          <a:p>
            <a:pPr algn="r" defTabSz="1083851">
              <a:lnSpc>
                <a:spcPts val="2000"/>
              </a:lnSpc>
              <a:spcBef>
                <a:spcPct val="50000"/>
              </a:spcBef>
              <a:defRPr/>
            </a:pPr>
            <a:r>
              <a:rPr kumimoji="1" lang="ko-KR" altLang="en-US" sz="18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연구책임자</a:t>
            </a:r>
            <a:r>
              <a:rPr kumimoji="1" lang="ko-KR" altLang="en-US" sz="20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나눔명조 ExtraBold" pitchFamily="18" charset="-127"/>
                <a:ea typeface="나눔명조 ExtraBold" pitchFamily="18" charset="-127"/>
              </a:rPr>
              <a:t>   이 원 철</a:t>
            </a:r>
            <a:endParaRPr kumimoji="1" lang="ko-KR" altLang="en-US" sz="200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나눔명조 ExtraBold" pitchFamily="18" charset="-127"/>
              <a:ea typeface="나눔명조 ExtraBold" pitchFamily="18" charset="-127"/>
            </a:endParaRPr>
          </a:p>
        </p:txBody>
      </p:sp>
      <p:pic>
        <p:nvPicPr>
          <p:cNvPr id="12" name="그림 1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4582131" y="1770667"/>
            <a:ext cx="2238750" cy="708750"/>
          </a:xfrm>
          <a:prstGeom prst="rect">
            <a:avLst/>
          </a:prstGeom>
        </p:spPr>
      </p:pic>
      <p:cxnSp>
        <p:nvCxnSpPr>
          <p:cNvPr id="16" name="직선 연결선 15"/>
          <p:cNvCxnSpPr/>
          <p:nvPr/>
        </p:nvCxnSpPr>
        <p:spPr>
          <a:xfrm>
            <a:off x="6224588" y="6181418"/>
            <a:ext cx="3490912" cy="0"/>
          </a:xfrm>
          <a:prstGeom prst="line">
            <a:avLst/>
          </a:prstGeom>
          <a:ln>
            <a:solidFill>
              <a:srgbClr val="B3BDB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3460575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41083"/>
          <a:stretch>
            <a:fillRect/>
          </a:stretch>
        </p:blipFill>
        <p:spPr>
          <a:xfrm>
            <a:off x="-1" y="3106058"/>
            <a:ext cx="10702800" cy="4458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8869047" y="149"/>
            <a:ext cx="182276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!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입력하면 자동으로 길어집니다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pic>
        <p:nvPicPr>
          <p:cNvPr id="8" name="그림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b="58725"/>
          <a:stretch>
            <a:fillRect/>
          </a:stretch>
        </p:blipFill>
        <p:spPr>
          <a:xfrm>
            <a:off x="-1" y="519"/>
            <a:ext cx="10692548" cy="2495938"/>
          </a:xfrm>
          <a:prstGeom prst="rect">
            <a:avLst/>
          </a:prstGeom>
        </p:spPr>
      </p:pic>
      <p:sp>
        <p:nvSpPr>
          <p:cNvPr id="5" name="직사각형 4"/>
          <p:cNvSpPr/>
          <p:nvPr/>
        </p:nvSpPr>
        <p:spPr>
          <a:xfrm>
            <a:off x="1007856" y="1390283"/>
            <a:ext cx="5027806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cs typeface="+mj-cs"/>
              </a:rPr>
              <a:t>요약문</a:t>
            </a:r>
            <a:endParaRPr lang="en-US" altLang="ko-KR" sz="6000" b="1" dirty="0">
              <a:gradFill>
                <a:gsLst>
                  <a:gs pos="56000">
                    <a:schemeClr val="bg1"/>
                  </a:gs>
                  <a:gs pos="100000">
                    <a:schemeClr val="bg1"/>
                  </a:gs>
                </a:gsLst>
                <a:lin ang="16200000" scaled="1"/>
              </a:gradFill>
              <a:cs typeface="+mj-cs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582031" y="2550617"/>
            <a:ext cx="9527750" cy="434067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ts val="2000"/>
              </a:lnSpc>
              <a:defRPr/>
            </a:pPr>
            <a:r>
              <a:rPr lang="en-US" altLang="ko-KR" sz="14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2015</a:t>
            </a:r>
            <a:r>
              <a:rPr lang="ko-KR" altLang="en-US" sz="14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경제∙인문사회연구회 및 소속 정부출연연구기관 고객만족도 조사 결과</a:t>
            </a:r>
            <a:endParaRPr lang="en-US" altLang="ko-KR" sz="14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endParaRPr lang="en-US" altLang="ko-KR" sz="12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년도 경제∙인문사회연구회 및 소속 정부출연연구기관 고객만족도조사는 총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기관을 대상으로 실시되었습니다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월부터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월까지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년간 기관이 제공하는 서비스를 경험한 고객을 대상으로 조사하여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27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기관에서 총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6,053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명 조사 되었습니다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b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</a:b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기관당 평균 샘플 수는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224.2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명이며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전년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기관 당 평균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223.8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명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대비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0.4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명 증가하였습니다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endParaRPr lang="en-US" altLang="ko-KR" sz="12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경제∙인문사회연구회 및 소속 정부출연연구기관은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2007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~ 2014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년까지 고객만족도 조사 모델로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KCSI-ST(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과학기술 출연연구기관 고객만족도 조사 모델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를 사용하였습니다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그러나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년에는 경제∙인문사회 계열 연구기관의 특성에 맞게 고객만족도 조사 모델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(KCSI-EHS)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을 개발하여 고객만족도 조사에 적용하였습니다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 27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평균은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85.8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b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</a:b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이는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KCSI-ST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평균인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84.9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0.9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상승한 수치입니다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endParaRPr lang="en-US" altLang="ko-KR" sz="12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KCSI-ST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점수가 상승하였고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기관이 하락하였습니다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등급별 기관의 분포를 살펴보면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우수 등급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(90.0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이상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기관이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양호 등급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(85.0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이상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~ 89.9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이하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기관이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보통 등급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(80.0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이상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~ 84.9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이하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 기관은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6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미흡 등급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(80.0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미만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기관은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endParaRPr lang="en-US" altLang="ko-KR" sz="12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전체 기관의 상세업무별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평균을 살펴보면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기본연구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87.8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수탁연구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82.2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위탁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/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공동연구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가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 88.5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정보제공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84.9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육성 및 촉진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86.3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점으로 나타났습니다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xmlns="" val="2398140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/>
          <p:cNvSpPr/>
          <p:nvPr/>
        </p:nvSpPr>
        <p:spPr>
          <a:xfrm>
            <a:off x="569331" y="1929031"/>
            <a:ext cx="9527750" cy="48603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lnSpc>
                <a:spcPct val="130000"/>
              </a:lnSpc>
              <a:defRPr/>
            </a:pPr>
            <a:r>
              <a:rPr lang="en-US" altLang="ko-KR" sz="14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2015</a:t>
            </a:r>
            <a:r>
              <a:rPr lang="ko-KR" altLang="en-US" sz="14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년도 산업연구원 고객만족도 조사 결과</a:t>
            </a:r>
            <a:endParaRPr lang="en-US" altLang="ko-KR" sz="14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>
              <a:lnSpc>
                <a:spcPct val="130000"/>
              </a:lnSpc>
              <a:defRPr/>
            </a:pPr>
            <a:endParaRPr lang="en-US" altLang="ko-KR" sz="11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산업연구원은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기본연구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수탁연구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위탁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/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공동연구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정보제공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육성 및 촉진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총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상세업무를 대상으로 고객만족도 조사를 실시하였습니다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육성 및 촉진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2015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조사에서 신규로 포함된 업무유형이며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연구기관에서 개최하는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포럼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세미나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토론회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등에 참석한 고객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토론자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발제자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등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을 대상으로 조사를 진행하였습니다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전체 고객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443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명 중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289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명을 목표 표본으로 설계하였고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218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명의 자료가 분석에 투입되었습니다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표본 오차는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±5.1%p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endParaRPr lang="en-US" altLang="ko-KR" sz="5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산업연구원의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85.7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 2014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KCSI-ST(86.7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하락하였습니다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경제∙인문사회연구회 및 소속 정부출연연구기관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(27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평균은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85.8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산업연구원의 점수보다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0.1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높습니다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산업연구원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점수의 신뢰구간은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83.9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~ 87.5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(95.0%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신뢰수준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).</a:t>
            </a:r>
          </a:p>
          <a:p>
            <a:pPr latinLnBrk="0">
              <a:lnSpc>
                <a:spcPts val="2000"/>
              </a:lnSpc>
              <a:defRPr/>
            </a:pPr>
            <a:endParaRPr lang="en-US" altLang="ko-KR" sz="5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상세업무별 결과를 살펴보면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기본연구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점수는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86.4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기관의 기본연구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 점수 평균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(87.8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1.4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낮습니다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수탁연구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점수는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83.2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기관의 수탁연구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점수 평균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(82.2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높습니다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위탁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/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공동연구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점수는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87.0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21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기관의 위탁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/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공동연구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점수 평균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(88.5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1.5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낮습니다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정보제공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점수는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87.9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기관의 정보제공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점수 평균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(84.9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3.0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높습니다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육성 및 촉진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점수는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88.6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점이며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전체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26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개 기관의 육성 및 촉진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 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점수 평균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(86.3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2.3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 높습니다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endParaRPr lang="en-US" altLang="ko-KR" sz="1200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10800000" scaled="1"/>
              </a:gradFill>
              <a:latin typeface="나눔바른고딕" pitchFamily="50" charset="-127"/>
              <a:ea typeface="나눔바른고딕" pitchFamily="50" charset="-127"/>
            </a:endParaRPr>
          </a:p>
          <a:p>
            <a:pPr latinLnBrk="0">
              <a:lnSpc>
                <a:spcPts val="2000"/>
              </a:lnSpc>
              <a:defRPr/>
            </a:pP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고객군별 점수를 살펴보면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정부 고객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 KCSI-EHS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83.3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산∙학∙연 고객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88.3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latinLnBrk="0">
              <a:lnSpc>
                <a:spcPts val="2000"/>
              </a:lnSpc>
              <a:defRPr/>
            </a:pP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기존 고객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(2014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년에도 기관의 서비스를 이용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88.0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점이고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신규 고객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(2015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년 기관의 서비스 처음 이용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)’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의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KCSI-EHS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는 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81.9</a:t>
            </a:r>
            <a:r>
              <a:rPr lang="ko-KR" altLang="en-US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점입니다</a:t>
            </a:r>
            <a:r>
              <a:rPr lang="en-US" altLang="ko-KR" sz="120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108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xmlns="" val="2398140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표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70995231"/>
              </p:ext>
            </p:extLst>
          </p:nvPr>
        </p:nvGraphicFramePr>
        <p:xfrm>
          <a:off x="319757" y="3297992"/>
          <a:ext cx="2905435" cy="2175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/>
                <a:gridCol w="385435"/>
              </a:tblGrid>
              <a:tr h="3757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Ⅰ. </a:t>
                      </a:r>
                      <a:r>
                        <a:rPr lang="ko-KR" altLang="en-US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고객만족도 조사 개요 </a:t>
                      </a:r>
                      <a:endParaRPr lang="en-US" altLang="ko-KR" sz="160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prstClr val="black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6</a:t>
                      </a:r>
                      <a:endParaRPr lang="ko-KR" altLang="en-US" sz="1600" b="1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228600" indent="-228600" latinLnBrk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조사 모델</a:t>
                      </a: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7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조사 수행 세부 사항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12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3.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분석 방법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14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4.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조사 설계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16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5.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응답자 특성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17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25" name="표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897444551"/>
              </p:ext>
            </p:extLst>
          </p:nvPr>
        </p:nvGraphicFramePr>
        <p:xfrm>
          <a:off x="315112" y="5796869"/>
          <a:ext cx="2913619" cy="14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/>
                <a:gridCol w="393619"/>
              </a:tblGrid>
              <a:tr h="360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Ⅱ. </a:t>
                      </a:r>
                      <a:r>
                        <a:rPr lang="ko-KR" altLang="en-US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기관전체 조사 결과 분석</a:t>
                      </a:r>
                      <a:endParaRPr lang="en-US" altLang="ko-KR" sz="160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prstClr val="black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18</a:t>
                      </a:r>
                      <a:endParaRPr lang="ko-KR" altLang="en-US" sz="1600" b="1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228600" indent="-228600" latinLnBrk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기관전체 기본 분석</a:t>
                      </a: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19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228600" indent="-228600" algn="l" defTabSz="1007943" rtl="0" eaLnBrk="1" latinLnBrk="1" hangingPunct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2.</a:t>
                      </a:r>
                      <a:r>
                        <a:rPr lang="en-US" altLang="ko-KR" sz="1200" b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기관전체 심층 분석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24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3.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요약 및 제언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29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142110923"/>
              </p:ext>
            </p:extLst>
          </p:nvPr>
        </p:nvGraphicFramePr>
        <p:xfrm>
          <a:off x="3653363" y="3420869"/>
          <a:ext cx="2913619" cy="381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/>
                <a:gridCol w="393619"/>
              </a:tblGrid>
              <a:tr h="360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Ⅲ. </a:t>
                      </a:r>
                      <a:r>
                        <a:rPr lang="ko-KR" altLang="en-US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상세업무별 분석</a:t>
                      </a:r>
                      <a:endParaRPr lang="en-US" altLang="ko-KR" sz="160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prstClr val="black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40</a:t>
                      </a:r>
                      <a:endParaRPr lang="ko-KR" altLang="en-US" sz="1600" b="1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0" algn="l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ⅰ.  </a:t>
                      </a:r>
                      <a:r>
                        <a:rPr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기본연구</a:t>
                      </a: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41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228600" indent="-228600" latinLnBrk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기본분석</a:t>
                      </a: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42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심층분석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48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ⅱ.  </a:t>
                      </a:r>
                      <a:r>
                        <a:rPr lang="ko-KR" altLang="en-US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수탁연구</a:t>
                      </a: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61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228600" indent="-228600" latinLnBrk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기본분석</a:t>
                      </a: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62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심층분석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68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ⅲ. </a:t>
                      </a:r>
                      <a:r>
                        <a:rPr lang="ko-KR" altLang="en-US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위탁</a:t>
                      </a: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공동연구</a:t>
                      </a: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228600" indent="-228600" latinLnBrk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기본분석</a:t>
                      </a: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심층분석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ⅳ. </a:t>
                      </a:r>
                      <a:r>
                        <a:rPr lang="ko-KR" altLang="en-US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정보제공</a:t>
                      </a: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97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228600" indent="-228600" latinLnBrk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기본분석</a:t>
                      </a: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98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심층분석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104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37631749"/>
              </p:ext>
            </p:extLst>
          </p:nvPr>
        </p:nvGraphicFramePr>
        <p:xfrm>
          <a:off x="6995152" y="5076869"/>
          <a:ext cx="2913619" cy="216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77322"/>
                <a:gridCol w="436297"/>
              </a:tblGrid>
              <a:tr h="360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Ⅳ. </a:t>
                      </a:r>
                      <a:r>
                        <a:rPr lang="ko-KR" altLang="en-US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prstClr val="black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부록</a:t>
                      </a:r>
                      <a:endParaRPr lang="en-US" altLang="ko-KR" sz="1600" b="1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prstClr val="black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1600" b="1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129</a:t>
                      </a:r>
                      <a:endParaRPr lang="ko-KR" altLang="en-US" sz="1600" b="1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0" algn="l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ⅰ. </a:t>
                      </a:r>
                      <a:r>
                        <a:rPr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시계열 분석</a:t>
                      </a:r>
                      <a:endParaRPr lang="en-US" altLang="ko-KR" sz="12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130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ⅱ.</a:t>
                      </a:r>
                      <a:r>
                        <a:rPr lang="en-US" altLang="ko-KR" sz="1200" b="0" kern="120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추가문항 분석</a:t>
                      </a:r>
                      <a:endParaRPr lang="ko-KR" altLang="en-US" sz="1200" b="0" kern="120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136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ⅲ. </a:t>
                      </a:r>
                      <a:r>
                        <a:rPr lang="ko-KR" altLang="en-US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결과표</a:t>
                      </a: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141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ⅳ.</a:t>
                      </a:r>
                      <a:r>
                        <a:rPr lang="en-US" altLang="ko-KR" sz="1200" b="0" kern="120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국무조정실 고객만족도 조사 개요</a:t>
                      </a:r>
                      <a:endParaRPr lang="ko-KR" altLang="en-US" sz="1200" b="0" kern="120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147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ⅴ. </a:t>
                      </a:r>
                      <a:r>
                        <a:rPr lang="ko-KR" altLang="en-US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국무조정실 고객만족도 조사 결과</a:t>
                      </a: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156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6995152" y="3935324"/>
          <a:ext cx="2913619" cy="86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/>
                <a:gridCol w="393619"/>
              </a:tblGrid>
              <a:tr h="288000">
                <a:tc>
                  <a:txBody>
                    <a:bodyPr/>
                    <a:lstStyle/>
                    <a:p>
                      <a:pPr marL="0" marR="0" lvl="0" indent="0" algn="l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ⅴ. </a:t>
                      </a:r>
                      <a:r>
                        <a:rPr lang="ko-KR" altLang="en-US" sz="1200" b="0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육성 및 촉진</a:t>
                      </a:r>
                    </a:p>
                  </a:txBody>
                  <a:tcPr marL="108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113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marL="228600" indent="-228600" latinLnBrk="1">
                        <a:buNone/>
                      </a:pPr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1.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기본분석</a:t>
                      </a: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114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800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2. </a:t>
                      </a:r>
                      <a:r>
                        <a:rPr lang="ko-KR" altLang="en-US" sz="1200" b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나눔바른고딕" pitchFamily="50" charset="-127"/>
                          <a:ea typeface="나눔바른고딕" pitchFamily="50" charset="-127"/>
                        </a:rPr>
                        <a:t>상세업무 심층분석</a:t>
                      </a:r>
                      <a:endParaRPr lang="ko-KR" altLang="en-US" sz="1200" b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216000" marR="108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latinLnBrk="1" hangingPunct="1"/>
                      <a:r>
                        <a:rPr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dk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120</a:t>
                      </a:r>
                      <a:endParaRPr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dk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36000" marT="4680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3728849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319687"/>
            <a:ext cx="7609455" cy="9233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Ⅰ. </a:t>
            </a:r>
            <a:r>
              <a:rPr lang="ko-KR" altLang="en-US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고객만족도 조사 개요</a:t>
            </a:r>
            <a:endParaRPr lang="ko-KR" altLang="en-US" sz="5400" dirty="0">
              <a:gradFill>
                <a:gsLst>
                  <a:gs pos="56000">
                    <a:schemeClr val="bg1"/>
                  </a:gs>
                  <a:gs pos="100000">
                    <a:schemeClr val="bg1"/>
                  </a:gs>
                </a:gsLst>
                <a:lin ang="162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j-ea"/>
              <a:ea typeface="+mj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132315" cy="16312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조사 </a:t>
            </a:r>
            <a:r>
              <a:rPr lang="ko-KR" altLang="en-US" sz="1600" dirty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모델</a:t>
            </a: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조사 </a:t>
            </a:r>
            <a:r>
              <a:rPr lang="ko-KR" altLang="en-US" sz="1600" dirty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수행 세부 사항</a:t>
            </a: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분석 </a:t>
            </a:r>
            <a:r>
              <a:rPr lang="ko-KR" altLang="en-US" sz="1600" dirty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방법</a:t>
            </a: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조사 </a:t>
            </a:r>
            <a:r>
              <a:rPr lang="ko-KR" altLang="en-US" sz="1600" dirty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설계</a:t>
            </a: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응답자 </a:t>
            </a:r>
            <a:r>
              <a:rPr lang="ko-KR" altLang="en-US" sz="1600" dirty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특성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조사 모델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10128006" cy="730969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기존 평가모델과 신규 조사 모델 개발 배경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latin typeface="+mn-ea"/>
              </a:rPr>
              <a:t>기존의 </a:t>
            </a:r>
            <a:r>
              <a:rPr lang="en-US" altLang="ko-KR" dirty="0" smtClean="0">
                <a:latin typeface="+mn-ea"/>
              </a:rPr>
              <a:t>KCSI-ST(Korean </a:t>
            </a:r>
            <a:r>
              <a:rPr lang="en-US" altLang="ko-KR" dirty="0">
                <a:latin typeface="+mn-ea"/>
              </a:rPr>
              <a:t>Customer Satisfaction Index – </a:t>
            </a:r>
            <a:r>
              <a:rPr lang="en-US" altLang="ko-KR" dirty="0" smtClean="0">
                <a:latin typeface="+mn-ea"/>
              </a:rPr>
              <a:t>Sciences &amp; Technology) </a:t>
            </a:r>
            <a:r>
              <a:rPr lang="ko-KR" altLang="en-US" dirty="0" smtClean="0">
                <a:latin typeface="+mn-ea"/>
              </a:rPr>
              <a:t>모델은 과학기술계 정부출연 연구기관의 만족도를 위해 개발된 모형으로 서비스 품질에 대한 측정을 기반으로 하고 있어</a:t>
            </a:r>
            <a:r>
              <a:rPr lang="en-US" altLang="ko-KR" dirty="0" smtClean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경제</a:t>
            </a:r>
            <a:r>
              <a:rPr lang="en-US" altLang="ko-KR" dirty="0" smtClean="0">
                <a:latin typeface="나눔바른고딕"/>
                <a:ea typeface="나눔바른고딕"/>
              </a:rPr>
              <a:t>·</a:t>
            </a:r>
            <a:r>
              <a:rPr lang="ko-KR" altLang="en-US" dirty="0" smtClean="0">
                <a:latin typeface="나눔바른고딕"/>
                <a:ea typeface="나눔바른고딕"/>
              </a:rPr>
              <a:t>인문사회분야의 출연연구기관과는 성격이 맞지 않는다는 문제점이 지속적으로 제기되었음</a:t>
            </a:r>
            <a:r>
              <a:rPr lang="en-US" altLang="ko-KR" dirty="0" smtClean="0">
                <a:latin typeface="나눔바른고딕"/>
                <a:ea typeface="나눔바른고딕"/>
              </a:rPr>
              <a:t>. </a:t>
            </a:r>
            <a:r>
              <a:rPr lang="ko-KR" altLang="en-US" dirty="0" smtClean="0">
                <a:latin typeface="나눔바른고딕"/>
                <a:ea typeface="나눔바른고딕"/>
              </a:rPr>
              <a:t>따라서 경제</a:t>
            </a:r>
            <a:r>
              <a:rPr lang="en-US" altLang="ko-KR" dirty="0" smtClean="0">
                <a:latin typeface="나눔바른고딕"/>
                <a:ea typeface="나눔바른고딕"/>
              </a:rPr>
              <a:t>·</a:t>
            </a:r>
            <a:r>
              <a:rPr lang="ko-KR" altLang="en-US" dirty="0" smtClean="0">
                <a:latin typeface="나눔바른고딕"/>
                <a:ea typeface="나눔바른고딕"/>
              </a:rPr>
              <a:t>인문 사회분야의 출연연구기관 특성 및 과제 수행에 초점을 맞춘 고객만족도 조사 모델 개발의 필요성이 대두됨</a:t>
            </a:r>
            <a:r>
              <a:rPr lang="en-US" altLang="ko-KR" dirty="0" smtClean="0">
                <a:latin typeface="나눔바른고딕"/>
                <a:ea typeface="나눔바른고딕"/>
              </a:rPr>
              <a:t>.</a:t>
            </a:r>
            <a:endParaRPr lang="en-US" altLang="ko-KR" dirty="0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40" name="그림 3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pSp>
        <p:nvGrpSpPr>
          <p:cNvPr id="5" name="그룹 40"/>
          <p:cNvGrpSpPr/>
          <p:nvPr/>
        </p:nvGrpSpPr>
        <p:grpSpPr>
          <a:xfrm>
            <a:off x="411905" y="2108199"/>
            <a:ext cx="2993768" cy="4852437"/>
            <a:chOff x="424657" y="2897347"/>
            <a:chExt cx="2942658" cy="5324360"/>
          </a:xfrm>
        </p:grpSpPr>
        <p:sp>
          <p:nvSpPr>
            <p:cNvPr id="42" name="직사각형 41"/>
            <p:cNvSpPr/>
            <p:nvPr/>
          </p:nvSpPr>
          <p:spPr>
            <a:xfrm>
              <a:off x="525125" y="2897347"/>
              <a:ext cx="2713375" cy="377843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품질 요인</a:t>
              </a: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424657" y="3259781"/>
              <a:ext cx="2942658" cy="496192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6" name="그룹 43"/>
          <p:cNvGrpSpPr/>
          <p:nvPr/>
        </p:nvGrpSpPr>
        <p:grpSpPr>
          <a:xfrm>
            <a:off x="7277878" y="2108199"/>
            <a:ext cx="2999597" cy="4852437"/>
            <a:chOff x="424657" y="2897347"/>
            <a:chExt cx="2942658" cy="5324360"/>
          </a:xfrm>
        </p:grpSpPr>
        <p:sp>
          <p:nvSpPr>
            <p:cNvPr id="45" name="직사각형 44"/>
            <p:cNvSpPr/>
            <p:nvPr/>
          </p:nvSpPr>
          <p:spPr>
            <a:xfrm>
              <a:off x="525125" y="2897347"/>
              <a:ext cx="2713375" cy="377843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성과 요인</a:t>
              </a: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424657" y="3259781"/>
              <a:ext cx="2942658" cy="496192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7" name="그룹 46"/>
          <p:cNvGrpSpPr/>
          <p:nvPr/>
        </p:nvGrpSpPr>
        <p:grpSpPr>
          <a:xfrm>
            <a:off x="3622965" y="2108199"/>
            <a:ext cx="3445884" cy="4852437"/>
            <a:chOff x="424657" y="2897347"/>
            <a:chExt cx="2942658" cy="5097302"/>
          </a:xfrm>
        </p:grpSpPr>
        <p:sp>
          <p:nvSpPr>
            <p:cNvPr id="48" name="직사각형 47"/>
            <p:cNvSpPr/>
            <p:nvPr/>
          </p:nvSpPr>
          <p:spPr>
            <a:xfrm>
              <a:off x="486893" y="2897347"/>
              <a:ext cx="2789840" cy="377843"/>
            </a:xfrm>
            <a:prstGeom prst="rect">
              <a:avLst/>
            </a:prstGeom>
            <a:pattFill prst="ltUpDiag">
              <a:fgClr>
                <a:srgbClr val="960000"/>
              </a:fgClr>
              <a:bgClr>
                <a:srgbClr val="7E0000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전반적 만족 요인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424657" y="3259781"/>
              <a:ext cx="2942658" cy="47348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44" name="표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623140535"/>
              </p:ext>
            </p:extLst>
          </p:nvPr>
        </p:nvGraphicFramePr>
        <p:xfrm>
          <a:off x="704805" y="2870495"/>
          <a:ext cx="700227" cy="4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0227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효율성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효과성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47" name="직사각형 46"/>
          <p:cNvSpPr/>
          <p:nvPr/>
        </p:nvSpPr>
        <p:spPr>
          <a:xfrm>
            <a:off x="1405033" y="2831034"/>
            <a:ext cx="1228379" cy="527564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내용</a:t>
            </a:r>
            <a: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</a:p>
        </p:txBody>
      </p:sp>
      <p:graphicFrame>
        <p:nvGraphicFramePr>
          <p:cNvPr id="68" name="표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722034944"/>
              </p:ext>
            </p:extLst>
          </p:nvPr>
        </p:nvGraphicFramePr>
        <p:xfrm>
          <a:off x="704805" y="3577706"/>
          <a:ext cx="700227" cy="4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0227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준비성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성실성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79" name="직사각형 78"/>
          <p:cNvSpPr/>
          <p:nvPr/>
        </p:nvSpPr>
        <p:spPr>
          <a:xfrm>
            <a:off x="1405033" y="3507342"/>
            <a:ext cx="1228379" cy="527564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과정</a:t>
            </a:r>
            <a:b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</a:p>
        </p:txBody>
      </p:sp>
      <p:graphicFrame>
        <p:nvGraphicFramePr>
          <p:cNvPr id="80" name="표 7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98368548"/>
              </p:ext>
            </p:extLst>
          </p:nvPr>
        </p:nvGraphicFramePr>
        <p:xfrm>
          <a:off x="704805" y="4254014"/>
          <a:ext cx="700227" cy="4659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0227"/>
              </a:tblGrid>
              <a:tr h="232952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구비성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2952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1" name="직사각형 80"/>
          <p:cNvSpPr/>
          <p:nvPr/>
        </p:nvSpPr>
        <p:spPr>
          <a:xfrm>
            <a:off x="1405033" y="4183650"/>
            <a:ext cx="1228379" cy="527564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환경</a:t>
            </a:r>
            <a: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</a:p>
        </p:txBody>
      </p:sp>
      <p:graphicFrame>
        <p:nvGraphicFramePr>
          <p:cNvPr id="82" name="표 8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99281074"/>
              </p:ext>
            </p:extLst>
          </p:nvPr>
        </p:nvGraphicFramePr>
        <p:xfrm>
          <a:off x="704805" y="4899416"/>
          <a:ext cx="700227" cy="4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0227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합리성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3" name="직사각형 82"/>
          <p:cNvSpPr/>
          <p:nvPr/>
        </p:nvSpPr>
        <p:spPr>
          <a:xfrm>
            <a:off x="1405033" y="4859957"/>
            <a:ext cx="1228379" cy="527564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</a:p>
        </p:txBody>
      </p:sp>
      <p:cxnSp>
        <p:nvCxnSpPr>
          <p:cNvPr id="84" name="꺾인 연결선 83"/>
          <p:cNvCxnSpPr>
            <a:stCxn id="47" idx="3"/>
            <a:endCxn id="83" idx="3"/>
          </p:cNvCxnSpPr>
          <p:nvPr/>
        </p:nvCxnSpPr>
        <p:spPr>
          <a:xfrm>
            <a:off x="2633412" y="3094816"/>
            <a:ext cx="12700" cy="202892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5" name="직선 연결선 84"/>
          <p:cNvCxnSpPr/>
          <p:nvPr/>
        </p:nvCxnSpPr>
        <p:spPr>
          <a:xfrm>
            <a:off x="2633412" y="4427909"/>
            <a:ext cx="227683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8" name="직사각형 87"/>
          <p:cNvSpPr/>
          <p:nvPr/>
        </p:nvSpPr>
        <p:spPr>
          <a:xfrm>
            <a:off x="3738528" y="5094453"/>
            <a:ext cx="967264" cy="527564"/>
          </a:xfrm>
          <a:prstGeom prst="rect">
            <a:avLst/>
          </a:prstGeom>
          <a:pattFill prst="ltUpDiag">
            <a:fgClr>
              <a:srgbClr val="7E0000"/>
            </a:fgClr>
            <a:bgClr>
              <a:srgbClr val="6C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</a:t>
            </a:r>
            <a:r>
              <a:rPr kumimoji="1" lang="en-US" altLang="ko-KR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</a:p>
        </p:txBody>
      </p:sp>
      <p:sp>
        <p:nvSpPr>
          <p:cNvPr id="89" name="직사각형 88"/>
          <p:cNvSpPr/>
          <p:nvPr/>
        </p:nvSpPr>
        <p:spPr>
          <a:xfrm>
            <a:off x="4876313" y="5094453"/>
            <a:ext cx="967264" cy="527564"/>
          </a:xfrm>
          <a:prstGeom prst="rect">
            <a:avLst/>
          </a:prstGeom>
          <a:pattFill prst="ltUpDiag">
            <a:fgClr>
              <a:srgbClr val="7E0000"/>
            </a:fgClr>
            <a:bgClr>
              <a:srgbClr val="6C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요소</a:t>
            </a:r>
            <a:r>
              <a:rPr kumimoji="1" lang="en-US" altLang="ko-KR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</a:p>
        </p:txBody>
      </p:sp>
      <p:sp>
        <p:nvSpPr>
          <p:cNvPr id="90" name="직사각형 89"/>
          <p:cNvSpPr/>
          <p:nvPr/>
        </p:nvSpPr>
        <p:spPr>
          <a:xfrm>
            <a:off x="6014098" y="5094453"/>
            <a:ext cx="967264" cy="527564"/>
          </a:xfrm>
          <a:prstGeom prst="rect">
            <a:avLst/>
          </a:prstGeom>
          <a:pattFill prst="ltUpDiag">
            <a:fgClr>
              <a:srgbClr val="7E0000"/>
            </a:fgClr>
            <a:bgClr>
              <a:srgbClr val="6C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사회적</a:t>
            </a:r>
            <a:r>
              <a:rPr kumimoji="1" lang="en-US" altLang="ko-KR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</a:p>
        </p:txBody>
      </p:sp>
      <p:graphicFrame>
        <p:nvGraphicFramePr>
          <p:cNvPr id="92" name="표 9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058406395"/>
              </p:ext>
            </p:extLst>
          </p:nvPr>
        </p:nvGraphicFramePr>
        <p:xfrm>
          <a:off x="4867165" y="5648641"/>
          <a:ext cx="981627" cy="4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627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내용만족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과정만족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환경만족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93" name="표 9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523140869"/>
              </p:ext>
            </p:extLst>
          </p:nvPr>
        </p:nvGraphicFramePr>
        <p:xfrm>
          <a:off x="6001699" y="5809508"/>
          <a:ext cx="981627" cy="152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627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사회적 만족</a:t>
                      </a:r>
                    </a:p>
                  </a:txBody>
                  <a:tcPr marL="0" marR="0" marT="0" marB="0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94" name="꺾인 연결선 93"/>
          <p:cNvCxnSpPr/>
          <p:nvPr/>
        </p:nvCxnSpPr>
        <p:spPr>
          <a:xfrm rot="5400000" flipH="1" flipV="1">
            <a:off x="5359945" y="3956668"/>
            <a:ext cx="12700" cy="227557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rgbClr val="C0D8DA"/>
              </a:gs>
              <a:gs pos="14000">
                <a:srgbClr val="559194"/>
              </a:gs>
              <a:gs pos="19000">
                <a:srgbClr val="538E92"/>
              </a:gs>
              <a:gs pos="100000">
                <a:srgbClr val="266D73"/>
              </a:gs>
            </a:gsLst>
            <a:lin ang="5400000" scaled="1"/>
            <a:tileRect/>
          </a:gradFill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95" name="직선 연결선 94"/>
          <p:cNvCxnSpPr/>
          <p:nvPr/>
        </p:nvCxnSpPr>
        <p:spPr>
          <a:xfrm flipV="1">
            <a:off x="5359945" y="4462524"/>
            <a:ext cx="0" cy="631929"/>
          </a:xfrm>
          <a:prstGeom prst="line">
            <a:avLst/>
          </a:prstGeom>
          <a:gradFill flip="none" rotWithShape="1">
            <a:gsLst>
              <a:gs pos="0">
                <a:srgbClr val="C0D8DA"/>
              </a:gs>
              <a:gs pos="14000">
                <a:srgbClr val="559194"/>
              </a:gs>
              <a:gs pos="19000">
                <a:srgbClr val="538E92"/>
              </a:gs>
              <a:gs pos="100000">
                <a:srgbClr val="266D73"/>
              </a:gs>
            </a:gsLst>
            <a:lin ang="5400000" scaled="1"/>
            <a:tileRect/>
          </a:gradFill>
          <a:ln w="15875">
            <a:solidFill>
              <a:schemeClr val="tx1">
                <a:lumMod val="50000"/>
                <a:lumOff val="50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" name="그룹 95"/>
          <p:cNvGrpSpPr/>
          <p:nvPr/>
        </p:nvGrpSpPr>
        <p:grpSpPr>
          <a:xfrm>
            <a:off x="4441771" y="2879271"/>
            <a:ext cx="1809858" cy="1788314"/>
            <a:chOff x="4279900" y="2695676"/>
            <a:chExt cx="2133600" cy="2108201"/>
          </a:xfrm>
        </p:grpSpPr>
        <p:pic>
          <p:nvPicPr>
            <p:cNvPr id="97" name="그림 96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98" name="모서리가 둥근 직사각형 97"/>
            <p:cNvSpPr/>
            <p:nvPr/>
          </p:nvSpPr>
          <p:spPr>
            <a:xfrm>
              <a:off x="4477000" y="3599838"/>
              <a:ext cx="1737812" cy="315027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8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</a:t>
              </a:r>
            </a:p>
            <a:p>
              <a:pPr algn="ctr"/>
              <a:r>
                <a:rPr lang="en-US" altLang="ko-KR" sz="28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ST</a:t>
              </a:r>
              <a:endParaRPr lang="en-US" altLang="ko-KR" sz="28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99" name="직선 연결선 98"/>
          <p:cNvCxnSpPr>
            <a:stCxn id="79" idx="3"/>
            <a:endCxn id="97" idx="1"/>
          </p:cNvCxnSpPr>
          <p:nvPr/>
        </p:nvCxnSpPr>
        <p:spPr>
          <a:xfrm>
            <a:off x="2633412" y="3771124"/>
            <a:ext cx="1808359" cy="2304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0" name="직선 연결선 99"/>
          <p:cNvCxnSpPr/>
          <p:nvPr/>
        </p:nvCxnSpPr>
        <p:spPr>
          <a:xfrm flipV="1">
            <a:off x="6214812" y="3811175"/>
            <a:ext cx="1725496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101" name="표 10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058406395"/>
              </p:ext>
            </p:extLst>
          </p:nvPr>
        </p:nvGraphicFramePr>
        <p:xfrm>
          <a:off x="3755547" y="5639677"/>
          <a:ext cx="981627" cy="4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627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절대적 만족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상대적 만족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감정적 만족</a:t>
                      </a:r>
                      <a:endParaRPr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02" name="표 10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548339837"/>
              </p:ext>
            </p:extLst>
          </p:nvPr>
        </p:nvGraphicFramePr>
        <p:xfrm>
          <a:off x="8740576" y="2837366"/>
          <a:ext cx="935850" cy="856800"/>
        </p:xfrm>
        <a:graphic>
          <a:graphicData uri="http://schemas.openxmlformats.org/drawingml/2006/table">
            <a:tbl>
              <a:tblPr firstRow="1" bandRow="1"/>
              <a:tblGrid>
                <a:gridCol w="935850"/>
              </a:tblGrid>
              <a:tr h="2856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신뢰도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56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호감도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856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구전긍정도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03" name="표 10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217483571"/>
              </p:ext>
            </p:extLst>
          </p:nvPr>
        </p:nvGraphicFramePr>
        <p:xfrm>
          <a:off x="8740576" y="4225350"/>
          <a:ext cx="935850" cy="856964"/>
        </p:xfrm>
        <a:graphic>
          <a:graphicData uri="http://schemas.openxmlformats.org/drawingml/2006/table">
            <a:tbl>
              <a:tblPr firstRow="1" bandRow="1"/>
              <a:tblGrid>
                <a:gridCol w="935850"/>
              </a:tblGrid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달성도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4" name="직사각형 103"/>
          <p:cNvSpPr/>
          <p:nvPr/>
        </p:nvSpPr>
        <p:spPr>
          <a:xfrm>
            <a:off x="8145453" y="2812641"/>
            <a:ext cx="644400" cy="885600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>
                <a:lumMod val="7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미시적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성과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05" name="직사각형 104"/>
          <p:cNvSpPr/>
          <p:nvPr/>
        </p:nvSpPr>
        <p:spPr>
          <a:xfrm>
            <a:off x="8145453" y="4217922"/>
            <a:ext cx="644400" cy="885600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>
                <a:lumMod val="7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거시적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성과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cxnSp>
        <p:nvCxnSpPr>
          <p:cNvPr id="106" name="꺾인 연결선 105"/>
          <p:cNvCxnSpPr/>
          <p:nvPr/>
        </p:nvCxnSpPr>
        <p:spPr>
          <a:xfrm rot="10800000" flipV="1">
            <a:off x="8145453" y="3255440"/>
            <a:ext cx="12700" cy="1405281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xmlns="" val="13352876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조사 모델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10128006" cy="807913"/>
          </a:xfrm>
        </p:spPr>
        <p:txBody>
          <a:bodyPr/>
          <a:lstStyle/>
          <a:p>
            <a:pPr latinLnBrk="0"/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KCSI-EHS(Korean Customer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Satisfaction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Index – Economics, Humanities, Social sciences)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모델 개발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latin typeface="+mn-ea"/>
              </a:rPr>
              <a:t>KCSI-EHS </a:t>
            </a:r>
            <a:r>
              <a:rPr lang="ko-KR" altLang="en-US" dirty="0" smtClean="0">
                <a:latin typeface="+mn-ea"/>
              </a:rPr>
              <a:t>모델은 경제</a:t>
            </a:r>
            <a:r>
              <a:rPr lang="en-US" altLang="ko-KR" dirty="0" smtClean="0">
                <a:latin typeface="+mn-ea"/>
              </a:rPr>
              <a:t>·</a:t>
            </a:r>
            <a:r>
              <a:rPr lang="ko-KR" altLang="en-US" dirty="0" smtClean="0">
                <a:latin typeface="+mn-ea"/>
              </a:rPr>
              <a:t>인문 사회계 출연연구기관의 서비스 특성과 이용자 특성에 부합할 수 있도록 개발된 모형이며 </a:t>
            </a:r>
            <a:r>
              <a:rPr lang="en-US" altLang="ko-KR" dirty="0" smtClean="0">
                <a:latin typeface="+mn-ea"/>
              </a:rPr>
              <a:t>2015</a:t>
            </a:r>
            <a:r>
              <a:rPr lang="ko-KR" altLang="en-US" dirty="0" smtClean="0">
                <a:latin typeface="+mn-ea"/>
              </a:rPr>
              <a:t>년 고객만족도 조사부터 </a:t>
            </a:r>
            <a:r>
              <a:rPr lang="en-US" altLang="ko-KR" dirty="0" smtClean="0">
                <a:latin typeface="+mn-ea"/>
              </a:rPr>
              <a:t>KCSI-EHS </a:t>
            </a:r>
            <a:r>
              <a:rPr lang="ko-KR" altLang="en-US" dirty="0" smtClean="0">
                <a:latin typeface="+mn-ea"/>
              </a:rPr>
              <a:t>모델을 사용함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latin typeface="+mn-ea"/>
              </a:rPr>
              <a:t>연구과제 관련 서비스와 비연구과제 관련 서비스에 따라 과정 품질에 포함되는 요소에 차이가 있음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40" name="그림 3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pSp>
        <p:nvGrpSpPr>
          <p:cNvPr id="5" name="그룹 40"/>
          <p:cNvGrpSpPr/>
          <p:nvPr/>
        </p:nvGrpSpPr>
        <p:grpSpPr>
          <a:xfrm>
            <a:off x="411905" y="2108199"/>
            <a:ext cx="2993768" cy="4852437"/>
            <a:chOff x="424657" y="2897347"/>
            <a:chExt cx="2942658" cy="5324360"/>
          </a:xfrm>
        </p:grpSpPr>
        <p:sp>
          <p:nvSpPr>
            <p:cNvPr id="42" name="직사각형 41"/>
            <p:cNvSpPr/>
            <p:nvPr/>
          </p:nvSpPr>
          <p:spPr>
            <a:xfrm>
              <a:off x="525125" y="2897347"/>
              <a:ext cx="2713375" cy="377843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품질 요인</a:t>
              </a: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424657" y="3259781"/>
              <a:ext cx="2942658" cy="496192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6" name="그룹 43"/>
          <p:cNvGrpSpPr/>
          <p:nvPr/>
        </p:nvGrpSpPr>
        <p:grpSpPr>
          <a:xfrm>
            <a:off x="7277878" y="2108199"/>
            <a:ext cx="2999597" cy="4852437"/>
            <a:chOff x="424657" y="2897347"/>
            <a:chExt cx="2942658" cy="5324360"/>
          </a:xfrm>
        </p:grpSpPr>
        <p:sp>
          <p:nvSpPr>
            <p:cNvPr id="45" name="직사각형 44"/>
            <p:cNvSpPr/>
            <p:nvPr/>
          </p:nvSpPr>
          <p:spPr>
            <a:xfrm>
              <a:off x="525125" y="2897347"/>
              <a:ext cx="2713375" cy="377843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성과 요인</a:t>
              </a: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424657" y="3259781"/>
              <a:ext cx="2942658" cy="496192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7" name="그룹 46"/>
          <p:cNvGrpSpPr/>
          <p:nvPr/>
        </p:nvGrpSpPr>
        <p:grpSpPr>
          <a:xfrm>
            <a:off x="3622965" y="2108199"/>
            <a:ext cx="3445884" cy="4852437"/>
            <a:chOff x="424657" y="2897347"/>
            <a:chExt cx="2942658" cy="5097302"/>
          </a:xfrm>
        </p:grpSpPr>
        <p:sp>
          <p:nvSpPr>
            <p:cNvPr id="48" name="직사각형 47"/>
            <p:cNvSpPr/>
            <p:nvPr/>
          </p:nvSpPr>
          <p:spPr>
            <a:xfrm>
              <a:off x="486893" y="2897347"/>
              <a:ext cx="2789840" cy="377843"/>
            </a:xfrm>
            <a:prstGeom prst="rect">
              <a:avLst/>
            </a:prstGeom>
            <a:pattFill prst="ltUpDiag">
              <a:fgClr>
                <a:srgbClr val="960000"/>
              </a:fgClr>
              <a:bgClr>
                <a:srgbClr val="7E0000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전반적 만족 요인</a:t>
              </a: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424657" y="3259781"/>
              <a:ext cx="2942658" cy="47348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50" name="직사각형 49"/>
          <p:cNvSpPr/>
          <p:nvPr/>
        </p:nvSpPr>
        <p:spPr>
          <a:xfrm>
            <a:off x="4378643" y="5436021"/>
            <a:ext cx="967264" cy="721207"/>
          </a:xfrm>
          <a:prstGeom prst="rect">
            <a:avLst/>
          </a:prstGeom>
          <a:pattFill prst="ltUpDiag">
            <a:fgClr>
              <a:srgbClr val="7E0000"/>
            </a:fgClr>
            <a:bgClr>
              <a:srgbClr val="6C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만족</a:t>
            </a:r>
          </a:p>
        </p:txBody>
      </p:sp>
      <p:graphicFrame>
        <p:nvGraphicFramePr>
          <p:cNvPr id="51" name="표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376457398"/>
              </p:ext>
            </p:extLst>
          </p:nvPr>
        </p:nvGraphicFramePr>
        <p:xfrm>
          <a:off x="5345907" y="5436021"/>
          <a:ext cx="981627" cy="7097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627"/>
              </a:tblGrid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52" name="직선 연결선 51"/>
          <p:cNvCxnSpPr/>
          <p:nvPr/>
        </p:nvCxnSpPr>
        <p:spPr>
          <a:xfrm flipV="1">
            <a:off x="5345906" y="5105273"/>
            <a:ext cx="0" cy="330748"/>
          </a:xfrm>
          <a:prstGeom prst="line">
            <a:avLst/>
          </a:prstGeom>
          <a:gradFill flip="none" rotWithShape="1">
            <a:gsLst>
              <a:gs pos="0">
                <a:srgbClr val="C0D8DA"/>
              </a:gs>
              <a:gs pos="14000">
                <a:srgbClr val="559194"/>
              </a:gs>
              <a:gs pos="19000">
                <a:srgbClr val="538E92"/>
              </a:gs>
              <a:gs pos="100000">
                <a:srgbClr val="266D73"/>
              </a:gs>
            </a:gsLst>
            <a:lin ang="5400000" scaled="1"/>
            <a:tileRect/>
          </a:gradFill>
          <a:ln w="15875">
            <a:solidFill>
              <a:schemeClr val="tx1">
                <a:lumMod val="50000"/>
                <a:lumOff val="50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3" name="직선 연결선 52"/>
          <p:cNvCxnSpPr/>
          <p:nvPr/>
        </p:nvCxnSpPr>
        <p:spPr>
          <a:xfrm>
            <a:off x="6214812" y="4363058"/>
            <a:ext cx="1782000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54" name="표 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01548082"/>
              </p:ext>
            </p:extLst>
          </p:nvPr>
        </p:nvGraphicFramePr>
        <p:xfrm>
          <a:off x="602513" y="4598364"/>
          <a:ext cx="611902" cy="892092"/>
        </p:xfrm>
        <a:graphic>
          <a:graphicData uri="http://schemas.openxmlformats.org/drawingml/2006/table">
            <a:tbl>
              <a:tblPr firstRow="1" bandRow="1"/>
              <a:tblGrid>
                <a:gridCol w="611902"/>
              </a:tblGrid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436366684"/>
              </p:ext>
            </p:extLst>
          </p:nvPr>
        </p:nvGraphicFramePr>
        <p:xfrm>
          <a:off x="602513" y="5789771"/>
          <a:ext cx="611902" cy="856964"/>
        </p:xfrm>
        <a:graphic>
          <a:graphicData uri="http://schemas.openxmlformats.org/drawingml/2006/table">
            <a:tbl>
              <a:tblPr firstRow="1" bandRow="1"/>
              <a:tblGrid>
                <a:gridCol w="611902"/>
              </a:tblGrid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56" name="꺾인 연결선 55"/>
          <p:cNvCxnSpPr/>
          <p:nvPr/>
        </p:nvCxnSpPr>
        <p:spPr>
          <a:xfrm>
            <a:off x="1866965" y="3533150"/>
            <a:ext cx="180000" cy="1440000"/>
          </a:xfrm>
          <a:prstGeom prst="bentConnector3">
            <a:avLst>
              <a:gd name="adj1" fmla="val 101847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7" name="꺾인 연결선 77"/>
          <p:cNvCxnSpPr>
            <a:stCxn id="62" idx="3"/>
          </p:cNvCxnSpPr>
          <p:nvPr/>
        </p:nvCxnSpPr>
        <p:spPr>
          <a:xfrm flipV="1">
            <a:off x="1866965" y="4338735"/>
            <a:ext cx="185770" cy="1865200"/>
          </a:xfrm>
          <a:prstGeom prst="bentConnector2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8" name="직선 연결선 57"/>
          <p:cNvCxnSpPr/>
          <p:nvPr/>
        </p:nvCxnSpPr>
        <p:spPr>
          <a:xfrm>
            <a:off x="2049466" y="4363058"/>
            <a:ext cx="504000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9" name="직선 연결선 58"/>
          <p:cNvCxnSpPr/>
          <p:nvPr/>
        </p:nvCxnSpPr>
        <p:spPr>
          <a:xfrm flipV="1">
            <a:off x="2916816" y="4358730"/>
            <a:ext cx="1705984" cy="432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0" name="직사각형 59"/>
          <p:cNvSpPr/>
          <p:nvPr/>
        </p:nvSpPr>
        <p:spPr>
          <a:xfrm>
            <a:off x="2524822" y="3920258"/>
            <a:ext cx="671924" cy="8856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</a:t>
            </a:r>
            <a: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1224150" y="4592090"/>
            <a:ext cx="642815" cy="8856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</a:t>
            </a:r>
            <a: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62" name="직사각형 61"/>
          <p:cNvSpPr/>
          <p:nvPr/>
        </p:nvSpPr>
        <p:spPr>
          <a:xfrm>
            <a:off x="1224150" y="5761135"/>
            <a:ext cx="642815" cy="8856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63" name="표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548339837"/>
              </p:ext>
            </p:extLst>
          </p:nvPr>
        </p:nvGraphicFramePr>
        <p:xfrm>
          <a:off x="8807811" y="3281117"/>
          <a:ext cx="935850" cy="856964"/>
        </p:xfrm>
        <a:graphic>
          <a:graphicData uri="http://schemas.openxmlformats.org/drawingml/2006/table">
            <a:tbl>
              <a:tblPr firstRow="1" bandRow="1"/>
              <a:tblGrid>
                <a:gridCol w="935850"/>
              </a:tblGrid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 신뢰도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64" name="표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217483571"/>
              </p:ext>
            </p:extLst>
          </p:nvPr>
        </p:nvGraphicFramePr>
        <p:xfrm>
          <a:off x="8807811" y="4669101"/>
          <a:ext cx="935850" cy="856964"/>
        </p:xfrm>
        <a:graphic>
          <a:graphicData uri="http://schemas.openxmlformats.org/drawingml/2006/table">
            <a:tbl>
              <a:tblPr firstRow="1" bandRow="1"/>
              <a:tblGrid>
                <a:gridCol w="935850"/>
              </a:tblGrid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달성도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65" name="꺾인 연결선 64"/>
          <p:cNvCxnSpPr>
            <a:stCxn id="66" idx="1"/>
            <a:endCxn id="67" idx="1"/>
          </p:cNvCxnSpPr>
          <p:nvPr/>
        </p:nvCxnSpPr>
        <p:spPr>
          <a:xfrm rot="10800000" flipV="1">
            <a:off x="8212688" y="3699191"/>
            <a:ext cx="12700" cy="1405281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직사각형 65"/>
          <p:cNvSpPr/>
          <p:nvPr/>
        </p:nvSpPr>
        <p:spPr>
          <a:xfrm>
            <a:off x="8212688" y="3256392"/>
            <a:ext cx="644400" cy="885600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>
                <a:lumMod val="7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미시적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성과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67" name="직사각형 66"/>
          <p:cNvSpPr/>
          <p:nvPr/>
        </p:nvSpPr>
        <p:spPr>
          <a:xfrm>
            <a:off x="8212688" y="4661673"/>
            <a:ext cx="644400" cy="885600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>
                <a:lumMod val="7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거시적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성과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pSp>
        <p:nvGrpSpPr>
          <p:cNvPr id="8" name="그룹 67"/>
          <p:cNvGrpSpPr/>
          <p:nvPr/>
        </p:nvGrpSpPr>
        <p:grpSpPr>
          <a:xfrm>
            <a:off x="4440977" y="3466404"/>
            <a:ext cx="1809858" cy="1788314"/>
            <a:chOff x="4279900" y="2695676"/>
            <a:chExt cx="2133600" cy="2108201"/>
          </a:xfrm>
        </p:grpSpPr>
        <p:pic>
          <p:nvPicPr>
            <p:cNvPr id="69" name="그림 68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70" name="모서리가 둥근 직사각형 69"/>
            <p:cNvSpPr/>
            <p:nvPr/>
          </p:nvSpPr>
          <p:spPr>
            <a:xfrm>
              <a:off x="4477000" y="3599838"/>
              <a:ext cx="1737812" cy="315027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8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</a:p>
          </p:txBody>
        </p:sp>
      </p:grpSp>
      <p:cxnSp>
        <p:nvCxnSpPr>
          <p:cNvPr id="71" name="꺾인 연결선 77"/>
          <p:cNvCxnSpPr/>
          <p:nvPr/>
        </p:nvCxnSpPr>
        <p:spPr>
          <a:xfrm flipV="1">
            <a:off x="1870069" y="3576697"/>
            <a:ext cx="185770" cy="1440000"/>
          </a:xfrm>
          <a:prstGeom prst="bentConnector2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560594829"/>
              </p:ext>
            </p:extLst>
          </p:nvPr>
        </p:nvGraphicFramePr>
        <p:xfrm>
          <a:off x="539793" y="2829448"/>
          <a:ext cx="57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/>
              </a:tblGrid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73" name="직사각형 72"/>
          <p:cNvSpPr/>
          <p:nvPr/>
        </p:nvSpPr>
        <p:spPr>
          <a:xfrm>
            <a:off x="1128247" y="2847595"/>
            <a:ext cx="700553" cy="527564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</a:t>
            </a:r>
            <a:endParaRPr kumimoji="1" lang="en-US" altLang="ko-KR" sz="9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서비스</a:t>
            </a:r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endParaRPr kumimoji="1" lang="en-US" altLang="ko-KR" sz="9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74" name="직사각형 73"/>
          <p:cNvSpPr/>
          <p:nvPr/>
        </p:nvSpPr>
        <p:spPr>
          <a:xfrm>
            <a:off x="1128247" y="3692145"/>
            <a:ext cx="700553" cy="527564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비연구과제 </a:t>
            </a:r>
            <a:endParaRPr kumimoji="1" lang="en-US" altLang="ko-KR" sz="9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서비스</a:t>
            </a:r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</a:p>
          <a:p>
            <a:pPr algn="ctr"/>
            <a:r>
              <a:rPr kumimoji="1" lang="ko-KR" altLang="en-US" sz="10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457285" y="2702361"/>
            <a:ext cx="1440000" cy="1662559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76" name="직선 연결선 75"/>
          <p:cNvCxnSpPr/>
          <p:nvPr/>
        </p:nvCxnSpPr>
        <p:spPr>
          <a:xfrm flipH="1">
            <a:off x="467032" y="3533641"/>
            <a:ext cx="1422000" cy="0"/>
          </a:xfrm>
          <a:prstGeom prst="line">
            <a:avLst/>
          </a:prstGeom>
          <a:noFill/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7" name="직사각형 76"/>
          <p:cNvSpPr/>
          <p:nvPr/>
        </p:nvSpPr>
        <p:spPr>
          <a:xfrm>
            <a:off x="822304" y="3450308"/>
            <a:ext cx="250068" cy="1692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/>
          <a:p>
            <a:r>
              <a:rPr lang="ko-KR" altLang="en-US" sz="1100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또는</a:t>
            </a:r>
            <a:endParaRPr lang="ko-KR" altLang="en-US" dirty="0"/>
          </a:p>
        </p:txBody>
      </p:sp>
      <p:graphicFrame>
        <p:nvGraphicFramePr>
          <p:cNvPr id="78" name="표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560594829"/>
              </p:ext>
            </p:extLst>
          </p:nvPr>
        </p:nvGraphicFramePr>
        <p:xfrm>
          <a:off x="552228" y="3672342"/>
          <a:ext cx="57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/>
              </a:tblGrid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395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13352876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그림 2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조사 모델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 모델 요소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: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선행 품질 차원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5" name="그룹 25"/>
          <p:cNvGrpSpPr/>
          <p:nvPr/>
        </p:nvGrpSpPr>
        <p:grpSpPr>
          <a:xfrm>
            <a:off x="249630" y="1898148"/>
            <a:ext cx="1201474" cy="336738"/>
            <a:chOff x="249630" y="1760495"/>
            <a:chExt cx="1201474" cy="336738"/>
          </a:xfrm>
        </p:grpSpPr>
        <p:sp>
          <p:nvSpPr>
            <p:cNvPr id="27" name="직사각형 26"/>
            <p:cNvSpPr/>
            <p:nvPr/>
          </p:nvSpPr>
          <p:spPr>
            <a:xfrm>
              <a:off x="298224" y="1760495"/>
              <a:ext cx="1152880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선행 품질 차원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28" name="이등변 삼각형 27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6" name="그룹 29"/>
          <p:cNvGrpSpPr/>
          <p:nvPr/>
        </p:nvGrpSpPr>
        <p:grpSpPr>
          <a:xfrm>
            <a:off x="2243812" y="2049226"/>
            <a:ext cx="6202602" cy="1989373"/>
            <a:chOff x="1983456" y="2284614"/>
            <a:chExt cx="6202602" cy="1184300"/>
          </a:xfrm>
        </p:grpSpPr>
        <p:sp>
          <p:nvSpPr>
            <p:cNvPr id="31" name="Text Box 44"/>
            <p:cNvSpPr txBox="1">
              <a:spLocks noChangeArrowheads="1"/>
            </p:cNvSpPr>
            <p:nvPr/>
          </p:nvSpPr>
          <p:spPr bwMode="auto">
            <a:xfrm rot="16200000">
              <a:off x="1758467" y="2532097"/>
              <a:ext cx="1139691" cy="689702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ko-KR"/>
              </a:defPPr>
              <a:lvl1pPr algn="ctr">
                <a:defRPr kumimoji="1" sz="11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endParaRPr lang="ko-KR" altLang="en-US" sz="1600" dirty="0">
                <a:sym typeface="Wingdings" pitchFamily="2" charset="2"/>
              </a:endParaRP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1983456" y="2679096"/>
              <a:ext cx="689701" cy="38476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서비스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과정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품질</a:t>
              </a:r>
              <a:endParaRPr kumimoji="1" lang="ko-KR" altLang="en-US" sz="12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</p:txBody>
        </p:sp>
        <p:sp>
          <p:nvSpPr>
            <p:cNvPr id="33" name="직사각형 32"/>
            <p:cNvSpPr/>
            <p:nvPr/>
          </p:nvSpPr>
          <p:spPr>
            <a:xfrm>
              <a:off x="2672826" y="2284614"/>
              <a:ext cx="5513232" cy="11843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11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34" name="표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190617780"/>
              </p:ext>
            </p:extLst>
          </p:nvPr>
        </p:nvGraphicFramePr>
        <p:xfrm>
          <a:off x="2938054" y="2046301"/>
          <a:ext cx="5472000" cy="19787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2534"/>
                <a:gridCol w="4529466"/>
              </a:tblGrid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과정의 체계적인 준비 및 수행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과정 상의 인적 응대 수준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과정에서의 고객과의 정보 공유 및 경청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과정에서의 상호 이익과 배려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제공 환경의 이용 편리한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7" name="그룹 34"/>
          <p:cNvGrpSpPr/>
          <p:nvPr/>
        </p:nvGrpSpPr>
        <p:grpSpPr>
          <a:xfrm>
            <a:off x="2243812" y="4202972"/>
            <a:ext cx="6202602" cy="1600928"/>
            <a:chOff x="1983456" y="2284614"/>
            <a:chExt cx="6202602" cy="1184300"/>
          </a:xfrm>
        </p:grpSpPr>
        <p:sp>
          <p:nvSpPr>
            <p:cNvPr id="36" name="Text Box 44"/>
            <p:cNvSpPr txBox="1">
              <a:spLocks noChangeArrowheads="1"/>
            </p:cNvSpPr>
            <p:nvPr/>
          </p:nvSpPr>
          <p:spPr bwMode="auto">
            <a:xfrm rot="16200000">
              <a:off x="1758467" y="2532097"/>
              <a:ext cx="1139691" cy="689702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ko-KR"/>
              </a:defPPr>
              <a:lvl1pPr algn="ctr">
                <a:defRPr kumimoji="1" sz="11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endParaRPr lang="ko-KR" altLang="en-US" sz="1600" dirty="0">
                <a:sym typeface="Wingdings" pitchFamily="2" charset="2"/>
              </a:endParaRPr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1983456" y="2668013"/>
              <a:ext cx="689701" cy="47812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서비스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결과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품질</a:t>
              </a:r>
              <a:endParaRPr kumimoji="1" lang="ko-KR" altLang="en-US" sz="12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2672826" y="2284614"/>
              <a:ext cx="5513232" cy="11843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11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39" name="표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90277385"/>
              </p:ext>
            </p:extLst>
          </p:nvPr>
        </p:nvGraphicFramePr>
        <p:xfrm>
          <a:off x="2938054" y="4187159"/>
          <a:ext cx="5472000" cy="15829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2534"/>
                <a:gridCol w="4529466"/>
              </a:tblGrid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 높은 연구물 제공 및 서비스 창출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결과물을 통한 고객 혜택 및 서비스 유익성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결과물을 다양한 활용 가치 및 업무 적용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제공 이후 사후적인 서비스 지원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8" name="그룹 34"/>
          <p:cNvGrpSpPr/>
          <p:nvPr/>
        </p:nvGrpSpPr>
        <p:grpSpPr>
          <a:xfrm>
            <a:off x="2243812" y="6031772"/>
            <a:ext cx="6202602" cy="788128"/>
            <a:chOff x="1983456" y="2284614"/>
            <a:chExt cx="6202602" cy="1184300"/>
          </a:xfrm>
        </p:grpSpPr>
        <p:sp>
          <p:nvSpPr>
            <p:cNvPr id="40" name="Text Box 44"/>
            <p:cNvSpPr txBox="1">
              <a:spLocks noChangeArrowheads="1"/>
            </p:cNvSpPr>
            <p:nvPr/>
          </p:nvSpPr>
          <p:spPr bwMode="auto">
            <a:xfrm rot="16200000">
              <a:off x="1758467" y="2532097"/>
              <a:ext cx="1139691" cy="689702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ko-KR"/>
              </a:defPPr>
              <a:lvl1pPr algn="ctr">
                <a:defRPr kumimoji="1" sz="11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endParaRPr lang="ko-KR" altLang="en-US" sz="1600" dirty="0">
                <a:sym typeface="Wingdings" pitchFamily="2" charset="2"/>
              </a:endParaRPr>
            </a:p>
          </p:txBody>
        </p:sp>
        <p:sp>
          <p:nvSpPr>
            <p:cNvPr id="45" name="직사각형 44"/>
            <p:cNvSpPr/>
            <p:nvPr/>
          </p:nvSpPr>
          <p:spPr>
            <a:xfrm>
              <a:off x="1983456" y="2421467"/>
              <a:ext cx="689701" cy="971225"/>
            </a:xfrm>
            <a:prstGeom prst="rect">
              <a:avLst/>
            </a:prstGeom>
          </p:spPr>
          <p:txBody>
            <a:bodyPr wrap="square" lIns="36000" rIns="36000" anchor="ctr">
              <a:sp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서비스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사회적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품질</a:t>
              </a:r>
              <a:endParaRPr kumimoji="1" lang="ko-KR" altLang="en-US" sz="12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2672826" y="2284614"/>
              <a:ext cx="5513232" cy="11843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11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52" name="표 5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90277385"/>
              </p:ext>
            </p:extLst>
          </p:nvPr>
        </p:nvGraphicFramePr>
        <p:xfrm>
          <a:off x="2938054" y="6015959"/>
          <a:ext cx="5472000" cy="7914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2534"/>
                <a:gridCol w="4529466"/>
              </a:tblGrid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기관의 임무에 부합하는 업무 수행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성과 확산을 통한 공공의 이익에 대한 기여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1457634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그림 24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조사 모델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모델 요소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: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전반적 만족 및 성과 요인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5" name="그룹 21"/>
          <p:cNvGrpSpPr/>
          <p:nvPr/>
        </p:nvGrpSpPr>
        <p:grpSpPr>
          <a:xfrm>
            <a:off x="249630" y="1898148"/>
            <a:ext cx="1015525" cy="336738"/>
            <a:chOff x="249630" y="1760495"/>
            <a:chExt cx="1015525" cy="336738"/>
          </a:xfrm>
        </p:grpSpPr>
        <p:sp>
          <p:nvSpPr>
            <p:cNvPr id="23" name="직사각형 22"/>
            <p:cNvSpPr/>
            <p:nvPr/>
          </p:nvSpPr>
          <p:spPr>
            <a:xfrm>
              <a:off x="298224" y="1760495"/>
              <a:ext cx="966931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전반적 만족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24" name="이등변 삼각형 23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6" name="그룹 29"/>
          <p:cNvGrpSpPr/>
          <p:nvPr/>
        </p:nvGrpSpPr>
        <p:grpSpPr>
          <a:xfrm>
            <a:off x="2243812" y="2261498"/>
            <a:ext cx="6202602" cy="1599301"/>
            <a:chOff x="1983456" y="2284614"/>
            <a:chExt cx="6202602" cy="1184300"/>
          </a:xfrm>
        </p:grpSpPr>
        <p:sp>
          <p:nvSpPr>
            <p:cNvPr id="10" name="Text Box 44"/>
            <p:cNvSpPr txBox="1">
              <a:spLocks noChangeArrowheads="1"/>
            </p:cNvSpPr>
            <p:nvPr/>
          </p:nvSpPr>
          <p:spPr bwMode="auto">
            <a:xfrm rot="16200000">
              <a:off x="1758467" y="2551147"/>
              <a:ext cx="1139691" cy="689702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ko-KR"/>
              </a:defPPr>
              <a:lvl1pPr algn="ctr">
                <a:defRPr kumimoji="1" sz="11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endParaRPr lang="ko-KR" altLang="en-US" sz="1600" dirty="0">
                <a:sym typeface="Wingdings" pitchFamily="2" charset="2"/>
              </a:endParaRPr>
            </a:p>
          </p:txBody>
        </p:sp>
        <p:sp>
          <p:nvSpPr>
            <p:cNvPr id="28" name="직사각형 27"/>
            <p:cNvSpPr/>
            <p:nvPr/>
          </p:nvSpPr>
          <p:spPr>
            <a:xfrm>
              <a:off x="1983456" y="2708170"/>
              <a:ext cx="689701" cy="341868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전반적</a:t>
              </a:r>
            </a:p>
            <a:p>
              <a:pPr algn="ctr"/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만족</a:t>
              </a:r>
            </a:p>
          </p:txBody>
        </p:sp>
        <p:sp>
          <p:nvSpPr>
            <p:cNvPr id="29" name="직사각형 28"/>
            <p:cNvSpPr/>
            <p:nvPr/>
          </p:nvSpPr>
          <p:spPr>
            <a:xfrm>
              <a:off x="2672826" y="2284614"/>
              <a:ext cx="5513232" cy="11843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11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14" name="표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925289797"/>
              </p:ext>
            </p:extLst>
          </p:nvPr>
        </p:nvGraphicFramePr>
        <p:xfrm>
          <a:off x="2938055" y="2258573"/>
          <a:ext cx="5472000" cy="15829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2534"/>
                <a:gridCol w="4529466"/>
              </a:tblGrid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</a:rPr>
                        <a:t>절대 만족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이용 후 느끼는 포괄적인 체감 만족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이용 후 느끼는 긍정적인 감정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이용 후 느끼는 노력 대비 만족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서비스 이용 후 느끼는 관계</a:t>
                      </a:r>
                      <a:r>
                        <a:rPr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친밀감</a:t>
                      </a:r>
                      <a:r>
                        <a:rPr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에 대한 긍정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7" name="그룹 17"/>
          <p:cNvGrpSpPr/>
          <p:nvPr/>
        </p:nvGrpSpPr>
        <p:grpSpPr>
          <a:xfrm>
            <a:off x="249630" y="4403223"/>
            <a:ext cx="1013923" cy="336738"/>
            <a:chOff x="249630" y="1760495"/>
            <a:chExt cx="1013923" cy="336738"/>
          </a:xfrm>
        </p:grpSpPr>
        <p:sp>
          <p:nvSpPr>
            <p:cNvPr id="16" name="직사각형 15"/>
            <p:cNvSpPr/>
            <p:nvPr/>
          </p:nvSpPr>
          <p:spPr>
            <a:xfrm>
              <a:off x="298224" y="1760495"/>
              <a:ext cx="965329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  성과 요인  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17" name="이등변 삼각형 16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8" name="그룹 27"/>
          <p:cNvGrpSpPr/>
          <p:nvPr/>
        </p:nvGrpSpPr>
        <p:grpSpPr>
          <a:xfrm>
            <a:off x="2243812" y="4890852"/>
            <a:ext cx="6202602" cy="766544"/>
            <a:chOff x="1983456" y="2284614"/>
            <a:chExt cx="6202602" cy="766544"/>
          </a:xfrm>
        </p:grpSpPr>
        <p:sp>
          <p:nvSpPr>
            <p:cNvPr id="19" name="Text Box 44"/>
            <p:cNvSpPr txBox="1">
              <a:spLocks noChangeArrowheads="1"/>
            </p:cNvSpPr>
            <p:nvPr/>
          </p:nvSpPr>
          <p:spPr bwMode="auto">
            <a:xfrm rot="16200000">
              <a:off x="1968530" y="2302985"/>
              <a:ext cx="719566" cy="689702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ko-KR"/>
              </a:defPPr>
              <a:lvl1pPr algn="ctr">
                <a:defRPr kumimoji="1" sz="11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endParaRPr lang="ko-KR" altLang="en-US" sz="1600" dirty="0">
                <a:sym typeface="Wingdings" pitchFamily="2" charset="2"/>
              </a:endParaRP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1983456" y="2455743"/>
              <a:ext cx="68970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미시적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성과</a:t>
              </a:r>
              <a:endParaRPr kumimoji="1" lang="ko-KR" altLang="en-US" sz="12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2672826" y="2284614"/>
              <a:ext cx="5513232" cy="7665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11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22" name="표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150866473"/>
              </p:ext>
            </p:extLst>
          </p:nvPr>
        </p:nvGraphicFramePr>
        <p:xfrm>
          <a:off x="2938054" y="4887926"/>
          <a:ext cx="5472000" cy="7914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2534"/>
                <a:gridCol w="4529466"/>
              </a:tblGrid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</a:rPr>
                        <a:t>기관 신뢰도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 서비스가 주는 혜택에 대한 믿음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lang="en-US" altLang="ko-KR" sz="1100" b="1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100" b="1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 서비스에 대한 지속적 이용 의향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9" name="그룹 27"/>
          <p:cNvGrpSpPr/>
          <p:nvPr/>
        </p:nvGrpSpPr>
        <p:grpSpPr>
          <a:xfrm>
            <a:off x="2243812" y="5983052"/>
            <a:ext cx="6202602" cy="766544"/>
            <a:chOff x="1983456" y="2284614"/>
            <a:chExt cx="6202602" cy="766544"/>
          </a:xfrm>
        </p:grpSpPr>
        <p:sp>
          <p:nvSpPr>
            <p:cNvPr id="27" name="Text Box 44"/>
            <p:cNvSpPr txBox="1">
              <a:spLocks noChangeArrowheads="1"/>
            </p:cNvSpPr>
            <p:nvPr/>
          </p:nvSpPr>
          <p:spPr bwMode="auto">
            <a:xfrm rot="16200000">
              <a:off x="1968530" y="2302985"/>
              <a:ext cx="719566" cy="689702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>
              <a:defPPr>
                <a:defRPr lang="ko-KR"/>
              </a:defPPr>
              <a:lvl1pPr algn="ctr">
                <a:defRPr kumimoji="1" sz="11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endParaRPr lang="ko-KR" altLang="en-US" sz="1600" dirty="0">
                <a:sym typeface="Wingdings" pitchFamily="2" charset="2"/>
              </a:endParaRPr>
            </a:p>
          </p:txBody>
        </p:sp>
        <p:sp>
          <p:nvSpPr>
            <p:cNvPr id="30" name="직사각형 29"/>
            <p:cNvSpPr/>
            <p:nvPr/>
          </p:nvSpPr>
          <p:spPr>
            <a:xfrm>
              <a:off x="1983456" y="2455743"/>
              <a:ext cx="68970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거시적</a:t>
              </a:r>
              <a:endParaRPr kumimoji="1"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sym typeface="Wingdings" pitchFamily="2" charset="2"/>
                </a:rPr>
                <a:t>성과</a:t>
              </a:r>
              <a:endParaRPr kumimoji="1" lang="ko-KR" altLang="en-US" sz="12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sym typeface="Wingdings" pitchFamily="2" charset="2"/>
              </a:endParaRPr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2672826" y="2284614"/>
              <a:ext cx="5513232" cy="76654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11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150866473"/>
              </p:ext>
            </p:extLst>
          </p:nvPr>
        </p:nvGraphicFramePr>
        <p:xfrm>
          <a:off x="2938054" y="5980126"/>
          <a:ext cx="5472000" cy="7914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2534"/>
                <a:gridCol w="4529466"/>
              </a:tblGrid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</a:rPr>
                        <a:t>설립목적</a:t>
                      </a:r>
                      <a:endParaRPr lang="en-US" altLang="ko-KR" sz="11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11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</a:rPr>
                        <a:t>달성도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기관의 설립취지 달성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57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lang="en-US" altLang="ko-KR" sz="1100" b="1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100" b="1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3663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 및 사회발전 기여 정도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476652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조사 모델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pPr latinLnBrk="0"/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지수 산출 방법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KCSI-EHS</a:t>
            </a:r>
            <a:r>
              <a:rPr lang="ko-KR" altLang="en-US" dirty="0" smtClean="0">
                <a:latin typeface="+mn-ea"/>
              </a:rPr>
              <a:t>는 선행 품질 차원에 해당하는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서비스 품질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과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전반적 만족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으로 산출함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서비스 품질</a:t>
            </a:r>
            <a:r>
              <a:rPr lang="en-US" altLang="ko-KR" dirty="0" smtClean="0">
                <a:latin typeface="+mn-ea"/>
              </a:rPr>
              <a:t>’ </a:t>
            </a:r>
            <a:r>
              <a:rPr lang="ko-KR" altLang="en-US" dirty="0" smtClean="0">
                <a:latin typeface="+mn-ea"/>
              </a:rPr>
              <a:t>산출 시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연구과제 관련 서비스는 과정 품질</a:t>
            </a:r>
            <a:r>
              <a:rPr lang="en-US" altLang="ko-KR" dirty="0" smtClean="0">
                <a:latin typeface="+mn-ea"/>
              </a:rPr>
              <a:t>(30.0%), </a:t>
            </a:r>
            <a:r>
              <a:rPr lang="ko-KR" altLang="en-US" dirty="0" smtClean="0">
                <a:latin typeface="+mn-ea"/>
              </a:rPr>
              <a:t>결과 품질</a:t>
            </a:r>
            <a:r>
              <a:rPr lang="en-US" altLang="ko-KR" dirty="0" smtClean="0">
                <a:latin typeface="+mn-ea"/>
              </a:rPr>
              <a:t>(40.0%), </a:t>
            </a:r>
            <a:r>
              <a:rPr lang="ko-KR" altLang="en-US" dirty="0" smtClean="0">
                <a:latin typeface="+mn-ea"/>
              </a:rPr>
              <a:t>사회적 품질</a:t>
            </a:r>
            <a:r>
              <a:rPr lang="en-US" altLang="ko-KR" dirty="0" smtClean="0">
                <a:latin typeface="+mn-ea"/>
              </a:rPr>
              <a:t>(30.0%)</a:t>
            </a:r>
            <a:r>
              <a:rPr lang="ko-KR" altLang="en-US" dirty="0" smtClean="0">
                <a:latin typeface="+mn-ea"/>
              </a:rPr>
              <a:t>의 가중 평균으로 산출함</a:t>
            </a:r>
            <a:r>
              <a:rPr lang="en-US" altLang="ko-KR" dirty="0" smtClean="0">
                <a:latin typeface="+mn-ea"/>
              </a:rPr>
              <a:t>. </a:t>
            </a:r>
            <a:r>
              <a:rPr lang="ko-KR" altLang="en-US" dirty="0" smtClean="0">
                <a:latin typeface="+mn-ea"/>
              </a:rPr>
              <a:t>비연구과제 관련 서비스는 과정 품질</a:t>
            </a:r>
            <a:r>
              <a:rPr lang="en-US" altLang="ko-KR" dirty="0" smtClean="0">
                <a:latin typeface="+mn-ea"/>
              </a:rPr>
              <a:t>(40.0%), </a:t>
            </a:r>
            <a:r>
              <a:rPr lang="ko-KR" altLang="en-US" dirty="0" smtClean="0">
                <a:latin typeface="+mn-ea"/>
              </a:rPr>
              <a:t>결과 품질</a:t>
            </a:r>
            <a:r>
              <a:rPr lang="en-US" altLang="ko-KR" dirty="0" smtClean="0">
                <a:latin typeface="+mn-ea"/>
              </a:rPr>
              <a:t>(30.0%), </a:t>
            </a:r>
            <a:r>
              <a:rPr lang="ko-KR" altLang="en-US" dirty="0" smtClean="0">
                <a:latin typeface="+mn-ea"/>
              </a:rPr>
              <a:t>사회적 품질</a:t>
            </a:r>
            <a:r>
              <a:rPr lang="en-US" altLang="ko-KR" dirty="0" smtClean="0">
                <a:latin typeface="+mn-ea"/>
              </a:rPr>
              <a:t>(30.0%)</a:t>
            </a:r>
            <a:r>
              <a:rPr lang="ko-KR" altLang="en-US" dirty="0" smtClean="0">
                <a:latin typeface="+mn-ea"/>
              </a:rPr>
              <a:t>의 가중 평균으로 산출함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5" name="그룹 21"/>
          <p:cNvGrpSpPr/>
          <p:nvPr/>
        </p:nvGrpSpPr>
        <p:grpSpPr>
          <a:xfrm>
            <a:off x="411905" y="2108199"/>
            <a:ext cx="2993768" cy="4852437"/>
            <a:chOff x="424657" y="2897347"/>
            <a:chExt cx="2942658" cy="5324360"/>
          </a:xfrm>
        </p:grpSpPr>
        <p:sp>
          <p:nvSpPr>
            <p:cNvPr id="23" name="직사각형 22"/>
            <p:cNvSpPr/>
            <p:nvPr/>
          </p:nvSpPr>
          <p:spPr>
            <a:xfrm>
              <a:off x="525125" y="2897347"/>
              <a:ext cx="2713375" cy="377843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선행 품질 차원</a:t>
              </a:r>
              <a:endParaRPr kumimoji="1" lang="ko-KR" altLang="en-US" sz="12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424657" y="3259781"/>
              <a:ext cx="2942658" cy="496192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6" name="그룹 24"/>
          <p:cNvGrpSpPr/>
          <p:nvPr/>
        </p:nvGrpSpPr>
        <p:grpSpPr>
          <a:xfrm>
            <a:off x="7277878" y="2108199"/>
            <a:ext cx="2999597" cy="4852437"/>
            <a:chOff x="424657" y="2897347"/>
            <a:chExt cx="2942658" cy="5324360"/>
          </a:xfrm>
        </p:grpSpPr>
        <p:sp>
          <p:nvSpPr>
            <p:cNvPr id="26" name="직사각형 25"/>
            <p:cNvSpPr/>
            <p:nvPr/>
          </p:nvSpPr>
          <p:spPr>
            <a:xfrm>
              <a:off x="525125" y="2897347"/>
              <a:ext cx="2713375" cy="377843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성과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27" name="직사각형 26"/>
            <p:cNvSpPr/>
            <p:nvPr/>
          </p:nvSpPr>
          <p:spPr>
            <a:xfrm>
              <a:off x="424657" y="3259781"/>
              <a:ext cx="2942658" cy="496192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7" name="그룹 35"/>
          <p:cNvGrpSpPr/>
          <p:nvPr/>
        </p:nvGrpSpPr>
        <p:grpSpPr>
          <a:xfrm>
            <a:off x="3622965" y="2108199"/>
            <a:ext cx="3445884" cy="4852437"/>
            <a:chOff x="424657" y="2897347"/>
            <a:chExt cx="2942658" cy="5097302"/>
          </a:xfrm>
        </p:grpSpPr>
        <p:sp>
          <p:nvSpPr>
            <p:cNvPr id="37" name="직사각형 36"/>
            <p:cNvSpPr/>
            <p:nvPr/>
          </p:nvSpPr>
          <p:spPr>
            <a:xfrm>
              <a:off x="486893" y="2897347"/>
              <a:ext cx="2789840" cy="377843"/>
            </a:xfrm>
            <a:prstGeom prst="rect">
              <a:avLst/>
            </a:prstGeom>
            <a:pattFill prst="ltUpDiag">
              <a:fgClr>
                <a:srgbClr val="960000"/>
              </a:fgClr>
              <a:bgClr>
                <a:srgbClr val="7E0000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전반적 만족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424657" y="3259781"/>
              <a:ext cx="2942658" cy="47348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39" name="직사각형 38"/>
          <p:cNvSpPr/>
          <p:nvPr/>
        </p:nvSpPr>
        <p:spPr>
          <a:xfrm>
            <a:off x="4378643" y="5597385"/>
            <a:ext cx="967264" cy="721207"/>
          </a:xfrm>
          <a:prstGeom prst="rect">
            <a:avLst/>
          </a:prstGeom>
          <a:pattFill prst="ltUpDiag">
            <a:fgClr>
              <a:srgbClr val="7E0000"/>
            </a:fgClr>
            <a:bgClr>
              <a:srgbClr val="6C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altLang="ko-KR" sz="10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</a:t>
            </a:r>
            <a:r>
              <a:rPr kumimoji="1" lang="ko-KR" altLang="en-US" sz="10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</a:p>
        </p:txBody>
      </p:sp>
      <p:graphicFrame>
        <p:nvGraphicFramePr>
          <p:cNvPr id="40" name="표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376457398"/>
              </p:ext>
            </p:extLst>
          </p:nvPr>
        </p:nvGraphicFramePr>
        <p:xfrm>
          <a:off x="5345907" y="5597385"/>
          <a:ext cx="981627" cy="7097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627"/>
              </a:tblGrid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7447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41" name="직선 연결선 40"/>
          <p:cNvCxnSpPr/>
          <p:nvPr/>
        </p:nvCxnSpPr>
        <p:spPr>
          <a:xfrm flipV="1">
            <a:off x="5345906" y="5105273"/>
            <a:ext cx="0" cy="504000"/>
          </a:xfrm>
          <a:prstGeom prst="line">
            <a:avLst/>
          </a:prstGeom>
          <a:gradFill flip="none" rotWithShape="1">
            <a:gsLst>
              <a:gs pos="0">
                <a:srgbClr val="C0D8DA"/>
              </a:gs>
              <a:gs pos="14000">
                <a:srgbClr val="559194"/>
              </a:gs>
              <a:gs pos="19000">
                <a:srgbClr val="538E92"/>
              </a:gs>
              <a:gs pos="100000">
                <a:srgbClr val="266D73"/>
              </a:gs>
            </a:gsLst>
            <a:lin ang="5400000" scaled="1"/>
            <a:tileRect/>
          </a:gradFill>
          <a:ln w="15875">
            <a:solidFill>
              <a:schemeClr val="tx1">
                <a:lumMod val="50000"/>
                <a:lumOff val="50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2" name="직선 연결선 41"/>
          <p:cNvCxnSpPr/>
          <p:nvPr/>
        </p:nvCxnSpPr>
        <p:spPr>
          <a:xfrm>
            <a:off x="6214812" y="4363058"/>
            <a:ext cx="1782000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01548082"/>
              </p:ext>
            </p:extLst>
          </p:nvPr>
        </p:nvGraphicFramePr>
        <p:xfrm>
          <a:off x="602513" y="5015221"/>
          <a:ext cx="611902" cy="892092"/>
        </p:xfrm>
        <a:graphic>
          <a:graphicData uri="http://schemas.openxmlformats.org/drawingml/2006/table">
            <a:tbl>
              <a:tblPr firstRow="1" bandRow="1"/>
              <a:tblGrid>
                <a:gridCol w="611902"/>
              </a:tblGrid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3023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4" name="표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436366684"/>
              </p:ext>
            </p:extLst>
          </p:nvPr>
        </p:nvGraphicFramePr>
        <p:xfrm>
          <a:off x="602513" y="6031817"/>
          <a:ext cx="611902" cy="856964"/>
        </p:xfrm>
        <a:graphic>
          <a:graphicData uri="http://schemas.openxmlformats.org/drawingml/2006/table">
            <a:tbl>
              <a:tblPr firstRow="1" bandRow="1"/>
              <a:tblGrid>
                <a:gridCol w="611902"/>
              </a:tblGrid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45" name="꺾인 연결선 44"/>
          <p:cNvCxnSpPr/>
          <p:nvPr/>
        </p:nvCxnSpPr>
        <p:spPr>
          <a:xfrm>
            <a:off x="1866965" y="3533150"/>
            <a:ext cx="180000" cy="1440000"/>
          </a:xfrm>
          <a:prstGeom prst="bentConnector3">
            <a:avLst>
              <a:gd name="adj1" fmla="val 101847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6" name="꺾인 연결선 77"/>
          <p:cNvCxnSpPr>
            <a:stCxn id="51" idx="3"/>
          </p:cNvCxnSpPr>
          <p:nvPr/>
        </p:nvCxnSpPr>
        <p:spPr>
          <a:xfrm flipV="1">
            <a:off x="1926149" y="4580781"/>
            <a:ext cx="126586" cy="1865200"/>
          </a:xfrm>
          <a:prstGeom prst="bentConnector2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7" name="직선 연결선 46"/>
          <p:cNvCxnSpPr/>
          <p:nvPr/>
        </p:nvCxnSpPr>
        <p:spPr>
          <a:xfrm>
            <a:off x="2049466" y="4363058"/>
            <a:ext cx="504000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8" name="직선 연결선 47"/>
          <p:cNvCxnSpPr/>
          <p:nvPr/>
        </p:nvCxnSpPr>
        <p:spPr>
          <a:xfrm flipV="1">
            <a:off x="2916816" y="4358730"/>
            <a:ext cx="1705984" cy="432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9" name="직사각형 48"/>
          <p:cNvSpPr/>
          <p:nvPr/>
        </p:nvSpPr>
        <p:spPr>
          <a:xfrm>
            <a:off x="2524822" y="3920258"/>
            <a:ext cx="671924" cy="8856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</a:t>
            </a:r>
            <a: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1224149" y="6003181"/>
            <a:ext cx="702000" cy="8856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altLang="ko-KR" sz="10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</a:t>
            </a:r>
            <a:endParaRPr kumimoji="1" lang="en-US" altLang="ko-KR" sz="10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52" name="표 5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548339837"/>
              </p:ext>
            </p:extLst>
          </p:nvPr>
        </p:nvGraphicFramePr>
        <p:xfrm>
          <a:off x="8807811" y="3281117"/>
          <a:ext cx="935850" cy="856964"/>
        </p:xfrm>
        <a:graphic>
          <a:graphicData uri="http://schemas.openxmlformats.org/drawingml/2006/table">
            <a:tbl>
              <a:tblPr firstRow="1" bandRow="1"/>
              <a:tblGrid>
                <a:gridCol w="935850"/>
              </a:tblGrid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 신뢰도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3" name="표 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217483571"/>
              </p:ext>
            </p:extLst>
          </p:nvPr>
        </p:nvGraphicFramePr>
        <p:xfrm>
          <a:off x="8807811" y="4669101"/>
          <a:ext cx="935850" cy="856964"/>
        </p:xfrm>
        <a:graphic>
          <a:graphicData uri="http://schemas.openxmlformats.org/drawingml/2006/table">
            <a:tbl>
              <a:tblPr firstRow="1" bandRow="1"/>
              <a:tblGrid>
                <a:gridCol w="935850"/>
              </a:tblGrid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달성도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428482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3" marR="9523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Text" lastClr="000000">
                          <a:lumMod val="50000"/>
                          <a:lumOff val="50000"/>
                        </a:sys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54" name="꺾인 연결선 53"/>
          <p:cNvCxnSpPr>
            <a:stCxn id="55" idx="1"/>
            <a:endCxn id="56" idx="1"/>
          </p:cNvCxnSpPr>
          <p:nvPr/>
        </p:nvCxnSpPr>
        <p:spPr>
          <a:xfrm rot="10800000" flipV="1">
            <a:off x="8212688" y="3699191"/>
            <a:ext cx="12700" cy="1405281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5" name="직사각형 54"/>
          <p:cNvSpPr/>
          <p:nvPr/>
        </p:nvSpPr>
        <p:spPr>
          <a:xfrm>
            <a:off x="8212688" y="3256392"/>
            <a:ext cx="644400" cy="885600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>
                <a:lumMod val="7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미시적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성과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8212688" y="4661673"/>
            <a:ext cx="644400" cy="885600"/>
          </a:xfrm>
          <a:prstGeom prst="rect">
            <a:avLst/>
          </a:prstGeom>
          <a:pattFill prst="ltUpDiag">
            <a:fgClr>
              <a:schemeClr val="bg1">
                <a:lumMod val="85000"/>
              </a:schemeClr>
            </a:fgClr>
            <a:bgClr>
              <a:schemeClr val="bg1">
                <a:lumMod val="7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거시적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성과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pSp>
        <p:nvGrpSpPr>
          <p:cNvPr id="8" name="그룹 56"/>
          <p:cNvGrpSpPr/>
          <p:nvPr/>
        </p:nvGrpSpPr>
        <p:grpSpPr>
          <a:xfrm>
            <a:off x="4440977" y="3466404"/>
            <a:ext cx="1809858" cy="1788314"/>
            <a:chOff x="4279900" y="2695676"/>
            <a:chExt cx="2133600" cy="2108201"/>
          </a:xfrm>
        </p:grpSpPr>
        <p:pic>
          <p:nvPicPr>
            <p:cNvPr id="58" name="그림 57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59" name="모서리가 둥근 직사각형 58"/>
            <p:cNvSpPr/>
            <p:nvPr/>
          </p:nvSpPr>
          <p:spPr>
            <a:xfrm>
              <a:off x="4477000" y="3599838"/>
              <a:ext cx="1737812" cy="315027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8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</a:p>
          </p:txBody>
        </p:sp>
      </p:grpSp>
      <p:cxnSp>
        <p:nvCxnSpPr>
          <p:cNvPr id="60" name="꺾인 연결선 77"/>
          <p:cNvCxnSpPr/>
          <p:nvPr/>
        </p:nvCxnSpPr>
        <p:spPr>
          <a:xfrm flipV="1">
            <a:off x="1870069" y="3993554"/>
            <a:ext cx="185770" cy="1440000"/>
          </a:xfrm>
          <a:prstGeom prst="bentConnector2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61" name="표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560594829"/>
              </p:ext>
            </p:extLst>
          </p:nvPr>
        </p:nvGraphicFramePr>
        <p:xfrm>
          <a:off x="539793" y="2789107"/>
          <a:ext cx="576000" cy="90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/>
              </a:tblGrid>
              <a:tr h="225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5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5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50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62" name="직사각형 61"/>
          <p:cNvSpPr/>
          <p:nvPr/>
        </p:nvSpPr>
        <p:spPr>
          <a:xfrm>
            <a:off x="1166003" y="2766913"/>
            <a:ext cx="700553" cy="9072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endParaRPr kumimoji="1" lang="en-US" altLang="ko-KR" sz="9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</a:t>
            </a:r>
            <a:endParaRPr kumimoji="1" lang="en-US" altLang="ko-KR" sz="9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서비스</a:t>
            </a:r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endParaRPr kumimoji="1" lang="en-US" altLang="ko-KR" sz="9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63" name="직사각형 62"/>
          <p:cNvSpPr/>
          <p:nvPr/>
        </p:nvSpPr>
        <p:spPr>
          <a:xfrm>
            <a:off x="1137944" y="3880402"/>
            <a:ext cx="700553" cy="906751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endParaRPr kumimoji="1" lang="en-US" altLang="ko-KR" sz="9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비연구과제 </a:t>
            </a:r>
            <a:endParaRPr kumimoji="1" lang="en-US" altLang="ko-KR" sz="9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서비스</a:t>
            </a:r>
            <a:r>
              <a:rPr kumimoji="1" lang="en-US" altLang="ko-KR" sz="9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</a:p>
          <a:p>
            <a:pPr algn="ctr"/>
            <a:r>
              <a:rPr kumimoji="1" lang="ko-KR" altLang="en-US" sz="10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64" name="직사각형 63"/>
          <p:cNvSpPr/>
          <p:nvPr/>
        </p:nvSpPr>
        <p:spPr>
          <a:xfrm>
            <a:off x="457285" y="2702361"/>
            <a:ext cx="1440000" cy="2165474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65" name="직선 연결선 64"/>
          <p:cNvCxnSpPr/>
          <p:nvPr/>
        </p:nvCxnSpPr>
        <p:spPr>
          <a:xfrm flipH="1">
            <a:off x="467032" y="3785098"/>
            <a:ext cx="1422000" cy="0"/>
          </a:xfrm>
          <a:prstGeom prst="line">
            <a:avLst/>
          </a:prstGeom>
          <a:noFill/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6" name="직사각형 65"/>
          <p:cNvSpPr/>
          <p:nvPr/>
        </p:nvSpPr>
        <p:spPr>
          <a:xfrm>
            <a:off x="822304" y="3705801"/>
            <a:ext cx="250068" cy="16927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>
            <a:spAutoFit/>
          </a:bodyPr>
          <a:lstStyle/>
          <a:p>
            <a:r>
              <a:rPr lang="ko-KR" altLang="en-US" sz="1100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또는</a:t>
            </a:r>
            <a:endParaRPr lang="ko-KR" altLang="en-US" dirty="0"/>
          </a:p>
        </p:txBody>
      </p:sp>
      <p:graphicFrame>
        <p:nvGraphicFramePr>
          <p:cNvPr id="67" name="표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560594829"/>
              </p:ext>
            </p:extLst>
          </p:nvPr>
        </p:nvGraphicFramePr>
        <p:xfrm>
          <a:off x="552228" y="3880402"/>
          <a:ext cx="576000" cy="90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/>
              </a:tblGrid>
              <a:tr h="2268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68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68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680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68" name="직사각형 67"/>
          <p:cNvSpPr/>
          <p:nvPr/>
        </p:nvSpPr>
        <p:spPr>
          <a:xfrm>
            <a:off x="2570199" y="3920258"/>
            <a:ext cx="581170" cy="253686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50.0%</a:t>
            </a:r>
            <a:endParaRPr kumimoji="1" lang="en-US" altLang="ko-KR" sz="10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69" name="직사각형 68"/>
          <p:cNvSpPr/>
          <p:nvPr/>
        </p:nvSpPr>
        <p:spPr>
          <a:xfrm>
            <a:off x="4571690" y="5601997"/>
            <a:ext cx="581170" cy="253686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50.0%</a:t>
            </a:r>
            <a:endParaRPr kumimoji="1" lang="en-US" altLang="ko-KR" sz="10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71" name="직사각형 70"/>
          <p:cNvSpPr/>
          <p:nvPr/>
        </p:nvSpPr>
        <p:spPr>
          <a:xfrm>
            <a:off x="1224149" y="6003181"/>
            <a:ext cx="702000" cy="253686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30.0%</a:t>
            </a:r>
            <a:endParaRPr kumimoji="1" lang="en-US" altLang="ko-KR" sz="10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72" name="직사각형 71"/>
          <p:cNvSpPr/>
          <p:nvPr/>
        </p:nvSpPr>
        <p:spPr>
          <a:xfrm>
            <a:off x="1137944" y="3880402"/>
            <a:ext cx="702000" cy="253686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40.0%</a:t>
            </a:r>
            <a:endParaRPr kumimoji="1" lang="en-US" altLang="ko-KR" sz="10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73" name="직사각형 72"/>
          <p:cNvSpPr/>
          <p:nvPr/>
        </p:nvSpPr>
        <p:spPr>
          <a:xfrm>
            <a:off x="1166003" y="2766913"/>
            <a:ext cx="702000" cy="253686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30.0%</a:t>
            </a:r>
            <a:endParaRPr kumimoji="1" lang="en-US" altLang="ko-KR" sz="10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0" name="직사각형 49"/>
          <p:cNvSpPr/>
          <p:nvPr/>
        </p:nvSpPr>
        <p:spPr>
          <a:xfrm>
            <a:off x="1210702" y="5008947"/>
            <a:ext cx="702000" cy="8856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en-US" altLang="ko-KR" sz="10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endParaRPr kumimoji="1" lang="en-US" altLang="ko-KR" sz="1000" b="1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algn="ctr"/>
            <a:r>
              <a:rPr kumimoji="1" lang="ko-KR" altLang="en-US" sz="10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</a:t>
            </a:r>
            <a: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kumimoji="1" lang="en-US" altLang="ko-KR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kumimoji="1" lang="ko-KR" altLang="en-US" sz="10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endParaRPr kumimoji="1" lang="en-US" altLang="ko-KR" sz="10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70" name="직사각형 69"/>
          <p:cNvSpPr/>
          <p:nvPr/>
        </p:nvSpPr>
        <p:spPr>
          <a:xfrm>
            <a:off x="1210702" y="5008946"/>
            <a:ext cx="702000" cy="396771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0" rIns="36000" bIns="0" rtlCol="0" anchor="ctr"/>
          <a:lstStyle/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40.0%/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30.0%</a:t>
            </a:r>
            <a:endParaRPr kumimoji="1" lang="en-US" altLang="ko-KR" sz="10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391795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조사 수행 세부 사항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pPr latinLnBrk="0"/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업무유형 및 고객 정의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latin typeface="+mn-ea"/>
              </a:rPr>
              <a:t>국무조정실 소관 </a:t>
            </a:r>
            <a:r>
              <a:rPr lang="en-US" altLang="ko-KR" dirty="0" smtClean="0">
                <a:latin typeface="+mn-ea"/>
              </a:rPr>
              <a:t>27</a:t>
            </a:r>
            <a:r>
              <a:rPr lang="ko-KR" altLang="en-US" dirty="0" smtClean="0">
                <a:latin typeface="+mn-ea"/>
              </a:rPr>
              <a:t>개 기관의 고객만족도 조사 대상 업무유형 및 고객 정의는 아래와 같음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57" name="표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107369542"/>
              </p:ext>
            </p:extLst>
          </p:nvPr>
        </p:nvGraphicFramePr>
        <p:xfrm>
          <a:off x="412749" y="1941979"/>
          <a:ext cx="9867600" cy="496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040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900402"/>
                <a:gridCol w="755528"/>
                <a:gridCol w="731126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상세업무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 및 고객 정의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0000">
                <a:tc rowSpan="6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기본연구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정부 출연금에 의해 시행되는 연구과제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기본연구과제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수시연구과제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일반연구과제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를 수행하여 결과물을 도출하는 서비스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기본과제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일반연구과제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수시과제의 보고회 및 자문회의 등을 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회 이상 참여하였고 과제보고서를 받아 본 성과수혜자</a:t>
                      </a:r>
                      <a:endParaRPr lang="en-US" altLang="ko-KR" sz="105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수탁연구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정부 또는 민간으로부터 수주한 연구과제를 수행하여 결과물을 도출하는 서비스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882364534"/>
                  </a:ext>
                </a:extLst>
              </a:tr>
              <a:tr h="270000"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연구과제를 발주하고 관리하여 기관으로부터 결과물을 제공 받은 발주처 과제 담당자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4223656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indent="-920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위탁연구 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전문기관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대학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연구소 등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에 연구과제를 위탁하여 수행 토록하고 결과물을 도출하는 서비스</a:t>
                      </a:r>
                    </a:p>
                    <a:p>
                      <a:pPr marL="92075" marR="0" indent="-920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공동연구 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연구를 수행함에 있어 타 기관이나 대학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민간 기업 및 개인과 상호협력을 통해 결과물을 도출하는 서비스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308884526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indent="-920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위탁연구 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기관으로부터 연구과제를 위탁 받아 연구과제를 수행한 책임자 및 실무자</a:t>
                      </a:r>
                    </a:p>
                    <a:p>
                      <a:pPr marL="92075" marR="0" indent="-920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공동연구 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 차원이 협약 및 계약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컨소시엄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에 의해 수행하는 공동연구과제에 참여한 연구책임자 및 실무자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078013241"/>
                  </a:ext>
                </a:extLst>
              </a:tr>
              <a:tr h="270000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교육</a:t>
                      </a:r>
                      <a:r>
                        <a:rPr kumimoji="1" lang="ko-KR" altLang="en-US" sz="1100" b="1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훈련 서비스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공공기관이 고객사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유관기관 및 일반 개인을 대상으로 기관의 목적에 따라 설정된 교육을 주관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실시하는 서비스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고객사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유관기관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일반 개인을 대상으로 기관이 제공하는 교육훈련을 받는 서비스 수혜자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 서비스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사업 혹은 공익 목적으로 온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오프라인 상에서 특정 분야의 정보를 게시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제공하는 서비스</a:t>
                      </a:r>
                      <a:endParaRPr lang="ko-KR" altLang="en-US" sz="105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제공하는 정보를 온라인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이메일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또는 오프라인 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간행물 및 뉴스레터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을 통해 전달받은 서비스 수혜자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 서비스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네트워크나 연구성과물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지식을 이용하여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지식산업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정책개발을 육성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지원하는 서비스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포럼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세미나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토론회 등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제공하는 포럼 및 세미나 등에 참여한 서비스 수혜자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발제자 및 토론자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일반 참여자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운영지원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연구지원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경제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인문사회분야의 정부출연연구기관을 지원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육성하는 서비스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경영지원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소관연구기관 지원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육성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관리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대정부 행정지원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연구기관 평가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연구사업 지원과 관련된 서비스 수혜자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자격시험 주관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해당 분야의 자격취득과 관련된 시험을 주관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시행하고 공인자격증을 발급하는 서비스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0000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기관이 제공하는 교육평가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자격시험</a:t>
                      </a:r>
                      <a:r>
                        <a:rPr lang="en-US" altLang="ko-KR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5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검정 심사와 관련된 정부부처 및 지자체 사업 담당자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1391795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조사 수행 세부 사항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 latinLnBrk="0"/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업무유형별 가중치 산출 방법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512946728"/>
              </p:ext>
            </p:extLst>
          </p:nvPr>
        </p:nvGraphicFramePr>
        <p:xfrm>
          <a:off x="502441" y="3823233"/>
          <a:ext cx="9720000" cy="303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16000"/>
                <a:gridCol w="1116000"/>
                <a:gridCol w="936000"/>
                <a:gridCol w="936000"/>
                <a:gridCol w="936000"/>
                <a:gridCol w="936000"/>
                <a:gridCol w="936000"/>
                <a:gridCol w="936000"/>
                <a:gridCol w="936000"/>
                <a:gridCol w="936000"/>
              </a:tblGrid>
              <a:tr h="256320"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상세업무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모집단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투입인력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예산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(C)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비율합</a:t>
                      </a:r>
                      <a:endParaRPr kumimoji="1" lang="en-US" altLang="ko-KR" sz="12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(A+B+C)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가중치</a:t>
                      </a:r>
                      <a:endParaRPr kumimoji="1" lang="en-US" altLang="ko-KR" sz="12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56320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60000">
                <a:tc row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12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기본연구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56.0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46.2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58.8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161.0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53.6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0000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수탁연구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30.8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23.5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62.3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20.8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0000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36.0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17.7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76.7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25.6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교육훈련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000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0000"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520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100.0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100.0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170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100.0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300.0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100.0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5" name="그룹 7"/>
          <p:cNvGrpSpPr/>
          <p:nvPr/>
        </p:nvGrpSpPr>
        <p:grpSpPr>
          <a:xfrm>
            <a:off x="432299" y="1914911"/>
            <a:ext cx="9758382" cy="461665"/>
            <a:chOff x="441841" y="3583873"/>
            <a:chExt cx="9758382" cy="461665"/>
          </a:xfrm>
        </p:grpSpPr>
        <p:sp>
          <p:nvSpPr>
            <p:cNvPr id="9" name="직사각형 8"/>
            <p:cNvSpPr/>
            <p:nvPr/>
          </p:nvSpPr>
          <p:spPr>
            <a:xfrm>
              <a:off x="647608" y="3583873"/>
              <a:ext cx="9552615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기관은 연구과제 리스트 제출 시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상세업무별 고객 모집단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기관 내 투입인력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예산 등 기초자료를 작성하여 주간사업자에게 제출함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주간사업자 상세업무별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모집단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투입인력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예산을 고려하여 업무별 가중치를 산정함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sp>
          <p:nvSpPr>
            <p:cNvPr id="10" name="직사각형 9"/>
            <p:cNvSpPr/>
            <p:nvPr/>
          </p:nvSpPr>
          <p:spPr>
            <a:xfrm>
              <a:off x="441841" y="3601136"/>
              <a:ext cx="90765" cy="90765"/>
            </a:xfrm>
            <a:prstGeom prst="rect">
              <a:avLst/>
            </a:prstGeom>
            <a:noFill/>
            <a:ln w="222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108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473075" y="3630543"/>
              <a:ext cx="172244" cy="17224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10800000" scaled="1"/>
                  </a:gradFill>
                  <a:effectLst>
                    <a:outerShdw blurRad="63500" algn="ctr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1</a:t>
              </a:r>
              <a:endParaRPr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108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</p:grpSp>
      <p:grpSp>
        <p:nvGrpSpPr>
          <p:cNvPr id="6" name="그룹 11"/>
          <p:cNvGrpSpPr/>
          <p:nvPr/>
        </p:nvGrpSpPr>
        <p:grpSpPr>
          <a:xfrm>
            <a:off x="432299" y="2468033"/>
            <a:ext cx="9941124" cy="461665"/>
            <a:chOff x="441841" y="3583873"/>
            <a:chExt cx="9941124" cy="461665"/>
          </a:xfrm>
        </p:grpSpPr>
        <p:sp>
          <p:nvSpPr>
            <p:cNvPr id="13" name="직사각형 12"/>
            <p:cNvSpPr/>
            <p:nvPr/>
          </p:nvSpPr>
          <p:spPr>
            <a:xfrm>
              <a:off x="647608" y="3583873"/>
              <a:ext cx="9735357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교육훈련 서비스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정보제공 서비스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육성 및 촉진 서비스의 가중치는 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10.0%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 고정하며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자격시험주관 서비스의 가중치는 기존과 동일하게 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30.0%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 적용함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b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수탁연구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위탁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공동연구의 가중치는 기본연구의 가중치를 넘지 못하며 가중치가 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3.0%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미만일 경우 최소가중치 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3.0%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적용함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sp>
          <p:nvSpPr>
            <p:cNvPr id="14" name="직사각형 13"/>
            <p:cNvSpPr/>
            <p:nvPr/>
          </p:nvSpPr>
          <p:spPr>
            <a:xfrm>
              <a:off x="441841" y="3601136"/>
              <a:ext cx="90765" cy="90765"/>
            </a:xfrm>
            <a:prstGeom prst="rect">
              <a:avLst/>
            </a:prstGeom>
            <a:noFill/>
            <a:ln w="222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108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15" name="직사각형 14"/>
            <p:cNvSpPr/>
            <p:nvPr/>
          </p:nvSpPr>
          <p:spPr>
            <a:xfrm>
              <a:off x="473075" y="3630543"/>
              <a:ext cx="172244" cy="17224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10800000" scaled="1"/>
                  </a:gradFill>
                  <a:effectLst>
                    <a:outerShdw blurRad="63500" algn="ctr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2</a:t>
              </a:r>
              <a:endParaRPr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108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</p:grpSp>
      <p:grpSp>
        <p:nvGrpSpPr>
          <p:cNvPr id="8" name="그룹 15"/>
          <p:cNvGrpSpPr/>
          <p:nvPr/>
        </p:nvGrpSpPr>
        <p:grpSpPr>
          <a:xfrm>
            <a:off x="432299" y="3021154"/>
            <a:ext cx="9912270" cy="461665"/>
            <a:chOff x="441841" y="3583873"/>
            <a:chExt cx="9912270" cy="461665"/>
          </a:xfrm>
        </p:grpSpPr>
        <p:sp>
          <p:nvSpPr>
            <p:cNvPr id="17" name="직사각형 16"/>
            <p:cNvSpPr/>
            <p:nvPr/>
          </p:nvSpPr>
          <p:spPr>
            <a:xfrm>
              <a:off x="647608" y="3583873"/>
              <a:ext cx="9706503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상세업무 단위에서 최종 조사 완료 표본이 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10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명 미만인 경우 최소가중치 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3.0%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적용함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최종 조사 완료 표본이 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5</a:t>
              </a: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명 미만인 경우 기관 전체 점수 산출 시 해당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상세업무는 점수 산출에 투입되지 않음</a:t>
              </a:r>
              <a:r>
                <a:rPr lang="en-US" altLang="ko-KR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441841" y="3601136"/>
              <a:ext cx="90765" cy="90765"/>
            </a:xfrm>
            <a:prstGeom prst="rect">
              <a:avLst/>
            </a:prstGeom>
            <a:noFill/>
            <a:ln w="222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108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473075" y="3630543"/>
              <a:ext cx="172244" cy="17224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22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10800000" scaled="1"/>
                  </a:gradFill>
                  <a:effectLst>
                    <a:outerShdw blurRad="63500" algn="ctr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3</a:t>
              </a:r>
              <a:endParaRPr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108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</p:grpSp>
      <p:sp>
        <p:nvSpPr>
          <p:cNvPr id="20" name="직사각형 19"/>
          <p:cNvSpPr/>
          <p:nvPr/>
        </p:nvSpPr>
        <p:spPr>
          <a:xfrm rot="19800000">
            <a:off x="4385991" y="4869219"/>
            <a:ext cx="2304000" cy="52322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>
                <a:alpha val="34000"/>
              </a:srgbClr>
            </a:solidFill>
          </a:ln>
        </p:spPr>
        <p:txBody>
          <a:bodyPr wrap="square" anchor="ctr">
            <a:spAutoFit/>
          </a:bodyPr>
          <a:lstStyle/>
          <a:p>
            <a:pPr algn="ctr" latinLnBrk="0"/>
            <a:r>
              <a:rPr lang="en-US" altLang="ko-KR" sz="2800" b="1" dirty="0">
                <a:solidFill>
                  <a:srgbClr val="FF7D7D"/>
                </a:solidFill>
                <a:latin typeface="나눔고딕 ExtraBold" pitchFamily="50" charset="-127"/>
                <a:ea typeface="나눔고딕 ExtraBold" pitchFamily="50" charset="-127"/>
              </a:rPr>
              <a:t>illustrative</a:t>
            </a:r>
            <a:endParaRPr lang="ko-KR" altLang="en-US" sz="2800" b="1" dirty="0">
              <a:solidFill>
                <a:srgbClr val="FF7D7D"/>
              </a:solidFill>
              <a:latin typeface="나눔고딕 ExtraBold" pitchFamily="50" charset="-127"/>
              <a:ea typeface="나눔고딕 ExtraBold" pitchFamily="50" charset="-127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3213848" y="3536576"/>
            <a:ext cx="426271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 smtClean="0">
                <a:latin typeface="나눔바른고딕" pitchFamily="50" charset="-127"/>
                <a:ea typeface="나눔바른고딕" pitchFamily="50" charset="-127"/>
              </a:rPr>
              <a:t>&lt;</a:t>
            </a:r>
            <a:r>
              <a:rPr lang="ko-KR" altLang="en-US" sz="1200" b="1" dirty="0" smtClean="0">
                <a:latin typeface="나눔바른고딕" pitchFamily="50" charset="-127"/>
                <a:ea typeface="나눔바른고딕" pitchFamily="50" charset="-127"/>
              </a:rPr>
              <a:t>가중치 산출 예시</a:t>
            </a:r>
            <a:r>
              <a:rPr lang="en-US" altLang="ko-KR" sz="1200" b="1" dirty="0" smtClean="0">
                <a:latin typeface="나눔바른고딕" pitchFamily="50" charset="-127"/>
                <a:ea typeface="나눔바른고딕" pitchFamily="50" charset="-127"/>
              </a:rPr>
              <a:t>&gt;</a:t>
            </a:r>
            <a:endParaRPr lang="ko-KR" altLang="en-US" sz="1200" b="1" dirty="0">
              <a:latin typeface="나눔바른고딕" pitchFamily="50" charset="-127"/>
              <a:ea typeface="나눔바른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391795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분석 방법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974113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/>
              <a:t>포트폴리오 분석은 각 차원을 구성하는 항목과 </a:t>
            </a:r>
            <a:r>
              <a:rPr lang="en-US" altLang="ko-KR" dirty="0" smtClean="0"/>
              <a:t>KCSI-EHS</a:t>
            </a:r>
            <a:r>
              <a:rPr lang="ko-KR" altLang="en-US" dirty="0" smtClean="0"/>
              <a:t>의 상관 관계를 활용한 분석방법임</a:t>
            </a:r>
            <a:r>
              <a:rPr lang="en-US" altLang="ko-KR" dirty="0" smtClean="0"/>
              <a:t>. </a:t>
            </a:r>
            <a:r>
              <a:rPr lang="en-US" altLang="ko-KR" dirty="0" smtClean="0">
                <a:latin typeface="+mn-ea"/>
              </a:rPr>
              <a:t>KCSI-EHS</a:t>
            </a:r>
            <a:r>
              <a:rPr lang="ko-KR" altLang="en-US" dirty="0" smtClean="0">
                <a:latin typeface="+mn-ea"/>
              </a:rPr>
              <a:t>와의 항목별 상관계수가 중요도에 해당하며 점수는 해당 문항의 평균 점수임</a:t>
            </a:r>
            <a:r>
              <a:rPr lang="en-US" altLang="ko-KR" dirty="0" smtClean="0">
                <a:latin typeface="+mn-ea"/>
              </a:rPr>
              <a:t>. 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latin typeface="+mn-ea"/>
              </a:rPr>
              <a:t>중요도가 높으나 점수가 낮은 항목이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최우선 개선 영역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에 해당하며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중요도와 점수 모두 높은 항목은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유지강화 영역</a:t>
            </a:r>
            <a:r>
              <a:rPr lang="en-US" altLang="ko-KR" dirty="0" smtClean="0">
                <a:latin typeface="+mn-ea"/>
              </a:rPr>
              <a:t>’, </a:t>
            </a:r>
            <a:r>
              <a:rPr lang="ko-KR" altLang="en-US" dirty="0" smtClean="0">
                <a:latin typeface="+mn-ea"/>
              </a:rPr>
              <a:t>중요도가 낮으나 점수가 높은 항목은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지속관리영역</a:t>
            </a:r>
            <a:r>
              <a:rPr lang="en-US" altLang="ko-KR" dirty="0" smtClean="0">
                <a:latin typeface="+mn-ea"/>
              </a:rPr>
              <a:t>’, </a:t>
            </a:r>
            <a:r>
              <a:rPr lang="ko-KR" altLang="en-US" dirty="0" smtClean="0">
                <a:latin typeface="+mn-ea"/>
              </a:rPr>
              <a:t>중요도와 점수 모두 낮은 항목은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점진개선 영역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에 해당함</a:t>
            </a:r>
            <a:r>
              <a:rPr lang="en-US" altLang="ko-KR" dirty="0" smtClean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219" name="그림 218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98995"/>
            <a:ext cx="10363200" cy="5360781"/>
          </a:xfrm>
          <a:prstGeom prst="rect">
            <a:avLst/>
          </a:prstGeom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050925" y="2546350"/>
            <a:ext cx="8588375" cy="41310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42" name="직사각형 41"/>
          <p:cNvSpPr/>
          <p:nvPr/>
        </p:nvSpPr>
        <p:spPr>
          <a:xfrm rot="19800000">
            <a:off x="4264968" y="4196869"/>
            <a:ext cx="2304000" cy="523220"/>
          </a:xfrm>
          <a:prstGeom prst="rect">
            <a:avLst/>
          </a:prstGeom>
          <a:solidFill>
            <a:schemeClr val="bg1">
              <a:alpha val="50000"/>
            </a:schemeClr>
          </a:solidFill>
          <a:ln w="19050">
            <a:solidFill>
              <a:srgbClr val="FF0000">
                <a:alpha val="34000"/>
              </a:srgbClr>
            </a:solidFill>
          </a:ln>
        </p:spPr>
        <p:txBody>
          <a:bodyPr wrap="square" anchor="ctr">
            <a:spAutoFit/>
          </a:bodyPr>
          <a:lstStyle/>
          <a:p>
            <a:pPr algn="ctr" latinLnBrk="0"/>
            <a:r>
              <a:rPr lang="en-US" altLang="ko-KR" sz="2800" b="1" dirty="0">
                <a:solidFill>
                  <a:srgbClr val="FF7D7D"/>
                </a:solidFill>
                <a:latin typeface="나눔고딕 ExtraBold" pitchFamily="50" charset="-127"/>
                <a:ea typeface="나눔고딕 ExtraBold" pitchFamily="50" charset="-127"/>
              </a:rPr>
              <a:t>illustrative</a:t>
            </a:r>
            <a:endParaRPr lang="ko-KR" altLang="en-US" sz="2800" b="1" dirty="0">
              <a:solidFill>
                <a:srgbClr val="FF7D7D"/>
              </a:solidFill>
              <a:latin typeface="나눔고딕 ExtraBold" pitchFamily="50" charset="-127"/>
              <a:ea typeface="나눔고딕 ExtraBold" pitchFamily="50" charset="-127"/>
            </a:endParaRPr>
          </a:p>
        </p:txBody>
      </p:sp>
      <p:sp>
        <p:nvSpPr>
          <p:cNvPr id="43" name="모서리가 둥근 직사각형 42"/>
          <p:cNvSpPr/>
          <p:nvPr/>
        </p:nvSpPr>
        <p:spPr>
          <a:xfrm>
            <a:off x="800100" y="2159000"/>
            <a:ext cx="9080500" cy="4660900"/>
          </a:xfrm>
          <a:prstGeom prst="roundRect">
            <a:avLst/>
          </a:pr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11162903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18"/>
          <p:cNvGrpSpPr/>
          <p:nvPr/>
        </p:nvGrpSpPr>
        <p:grpSpPr>
          <a:xfrm>
            <a:off x="424657" y="1907629"/>
            <a:ext cx="4701375" cy="5026571"/>
            <a:chOff x="424657" y="2953342"/>
            <a:chExt cx="2942658" cy="5026571"/>
          </a:xfrm>
        </p:grpSpPr>
        <p:sp>
          <p:nvSpPr>
            <p:cNvPr id="20" name="직사각형 19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 유형별 분석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</a:t>
            </a:r>
            <a:r>
              <a:rPr lang="ko-KR" altLang="en-US" dirty="0" smtClean="0"/>
              <a:t> 분석 방법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고객만족도 개선 방향을 도출하기 위하여 추천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 고객으로부터 수집한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VOC(Voice of Customer)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모델의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요인별로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분류하여 분석함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 유형별로 언급한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내용을 </a:t>
            </a:r>
            <a:r>
              <a:rPr lang="ko-KR" altLang="en-US" dirty="0" smtClean="0">
                <a:latin typeface="+mn-ea"/>
              </a:rPr>
              <a:t>시각화하기 위해 로즈다이어그램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(Rose Diagram)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을 활용하고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내용을 시계열 분석함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47" name="직사각형 46"/>
          <p:cNvSpPr/>
          <p:nvPr/>
        </p:nvSpPr>
        <p:spPr>
          <a:xfrm>
            <a:off x="2357185" y="4426646"/>
            <a:ext cx="959513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(n=20)</a:t>
            </a:r>
          </a:p>
          <a:p>
            <a:pPr algn="ctr"/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100%</a:t>
            </a:r>
          </a:p>
        </p:txBody>
      </p:sp>
      <p:sp>
        <p:nvSpPr>
          <p:cNvPr id="29" name="직사각형 28"/>
          <p:cNvSpPr/>
          <p:nvPr/>
        </p:nvSpPr>
        <p:spPr>
          <a:xfrm>
            <a:off x="731520" y="3217911"/>
            <a:ext cx="4042611" cy="3204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추천 </a:t>
            </a:r>
            <a:r>
              <a:rPr kumimoji="1" lang="en-US" altLang="ko-KR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</a:t>
            </a:r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 현황 및 사례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683394" y="3535746"/>
            <a:ext cx="4138864" cy="2200912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5" name="그룹 17"/>
          <p:cNvGrpSpPr/>
          <p:nvPr/>
        </p:nvGrpSpPr>
        <p:grpSpPr>
          <a:xfrm>
            <a:off x="362876" y="3609478"/>
            <a:ext cx="2888678" cy="2085934"/>
            <a:chOff x="1238528" y="3784187"/>
            <a:chExt cx="3177875" cy="2294765"/>
          </a:xfrm>
        </p:grpSpPr>
        <p:graphicFrame>
          <p:nvGraphicFramePr>
            <p:cNvPr id="30" name="차트 29"/>
            <p:cNvGraphicFramePr/>
            <p:nvPr>
              <p:extLst>
                <p:ext uri="{D42A27DB-BD31-4B8C-83A1-F6EECF244321}">
                  <p14:modId xmlns:p14="http://schemas.microsoft.com/office/powerpoint/2010/main" xmlns="" val="2658887972"/>
                </p:ext>
              </p:extLst>
            </p:nvPr>
          </p:nvGraphicFramePr>
          <p:xfrm>
            <a:off x="1238528" y="3784187"/>
            <a:ext cx="3177875" cy="229476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46" name="타원 45"/>
            <p:cNvSpPr/>
            <p:nvPr/>
          </p:nvSpPr>
          <p:spPr>
            <a:xfrm>
              <a:off x="1911393" y="4015498"/>
              <a:ext cx="1832145" cy="1832142"/>
            </a:xfrm>
            <a:prstGeom prst="ellipse">
              <a:avLst/>
            </a:prstGeom>
            <a:solidFill>
              <a:schemeClr val="bg1">
                <a:alpha val="3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1919360" y="4488419"/>
            <a:ext cx="978913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 smtClean="0">
                <a:latin typeface="+mj-ea"/>
                <a:ea typeface="+mj-ea"/>
              </a:rPr>
              <a:t>내용 품질</a:t>
            </a:r>
            <a:r>
              <a:rPr lang="en-US" altLang="ko-KR" sz="900" b="1" dirty="0" smtClean="0">
                <a:latin typeface="+mj-ea"/>
                <a:ea typeface="+mj-ea"/>
              </a:rPr>
              <a:t/>
            </a:r>
            <a:br>
              <a:rPr lang="en-US" altLang="ko-KR" sz="900" b="1" dirty="0" smtClean="0">
                <a:latin typeface="+mj-ea"/>
                <a:ea typeface="+mj-ea"/>
              </a:rPr>
            </a:br>
            <a:r>
              <a:rPr lang="en-US" altLang="ko-KR" sz="900" b="1" dirty="0" smtClean="0">
                <a:latin typeface="+mj-ea"/>
                <a:ea typeface="+mj-ea"/>
              </a:rPr>
              <a:t>(53</a:t>
            </a:r>
            <a:r>
              <a:rPr lang="ko-KR" altLang="en-US" sz="900" b="1" dirty="0" smtClean="0">
                <a:latin typeface="+mj-ea"/>
                <a:ea typeface="+mj-ea"/>
              </a:rPr>
              <a:t>건</a:t>
            </a:r>
            <a:r>
              <a:rPr lang="en-US" altLang="ko-KR" sz="900" b="1" dirty="0" smtClean="0">
                <a:latin typeface="+mj-ea"/>
                <a:ea typeface="+mj-ea"/>
              </a:rPr>
              <a:t>, </a:t>
            </a:r>
          </a:p>
          <a:p>
            <a:pPr algn="ctr"/>
            <a:r>
              <a:rPr lang="en-US" altLang="ko-KR" sz="900" b="1" dirty="0" smtClean="0">
                <a:latin typeface="+mj-ea"/>
                <a:ea typeface="+mj-ea"/>
              </a:rPr>
              <a:t>86.1%)</a:t>
            </a:r>
            <a:endParaRPr lang="ko-KR" altLang="en-US" sz="900" b="1" dirty="0">
              <a:latin typeface="+mj-ea"/>
              <a:ea typeface="+mj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821373" y="4410529"/>
            <a:ext cx="8245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80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(14</a:t>
            </a:r>
            <a:r>
              <a:rPr lang="ko-KR" altLang="en-US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</a:t>
            </a:r>
          </a:p>
          <a:p>
            <a:pPr algn="ctr"/>
            <a:r>
              <a:rPr lang="en-US" altLang="ko-KR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17.7%)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1333860" y="4514403"/>
            <a:ext cx="95951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79</a:t>
            </a:r>
            <a:r>
              <a:rPr lang="ko-KR" altLang="en-US" sz="1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1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028711" y="3896826"/>
            <a:ext cx="10395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사회적 품질</a:t>
            </a:r>
            <a:endParaRPr lang="en-US" altLang="ko-KR" sz="80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(12</a:t>
            </a:r>
            <a:r>
              <a:rPr lang="ko-KR" altLang="en-US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</a:t>
            </a:r>
          </a:p>
          <a:p>
            <a:pPr algn="ctr"/>
            <a:r>
              <a:rPr lang="en-US" altLang="ko-KR" sz="8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15.2%)</a:t>
            </a:r>
          </a:p>
        </p:txBody>
      </p:sp>
      <p:graphicFrame>
        <p:nvGraphicFramePr>
          <p:cNvPr id="17" name="차트 16"/>
          <p:cNvGraphicFramePr/>
          <p:nvPr>
            <p:extLst>
              <p:ext uri="{D42A27DB-BD31-4B8C-83A1-F6EECF244321}">
                <p14:modId xmlns:p14="http://schemas.microsoft.com/office/powerpoint/2010/main" xmlns="" val="1781500651"/>
              </p:ext>
            </p:extLst>
          </p:nvPr>
        </p:nvGraphicFramePr>
        <p:xfrm>
          <a:off x="351692" y="2338233"/>
          <a:ext cx="500407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6" name="TextBox 25"/>
          <p:cNvSpPr txBox="1"/>
          <p:nvPr/>
        </p:nvSpPr>
        <p:spPr>
          <a:xfrm>
            <a:off x="447867" y="5937632"/>
            <a:ext cx="4663148" cy="10002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355600" indent="-17780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tabLst>
                <a:tab pos="355600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고객만족도 개선 방향을 도출하기 위하여 추천 고객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고객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 고객으로부터 수집한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VOC(Voice of Customer)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요인별로 분류하여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수집 현황을 분석함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355600" indent="-17780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tabLst>
                <a:tab pos="355600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고객의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사례를 제시함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355600" indent="-17780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tabLst>
                <a:tab pos="355600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     </a:t>
            </a:r>
            <a:endParaRPr lang="en-US" altLang="ko-KR" sz="110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835277" y="3724981"/>
            <a:ext cx="1906037" cy="1790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7" name="직사각형 26"/>
          <p:cNvSpPr/>
          <p:nvPr/>
        </p:nvSpPr>
        <p:spPr>
          <a:xfrm rot="19800000">
            <a:off x="3157459" y="4528145"/>
            <a:ext cx="1082349" cy="323165"/>
          </a:xfrm>
          <a:prstGeom prst="rect">
            <a:avLst/>
          </a:prstGeom>
          <a:ln w="19050">
            <a:solidFill>
              <a:srgbClr val="FF0000">
                <a:alpha val="34000"/>
              </a:srgbClr>
            </a:solidFill>
          </a:ln>
        </p:spPr>
        <p:txBody>
          <a:bodyPr wrap="none">
            <a:spAutoFit/>
          </a:bodyPr>
          <a:lstStyle/>
          <a:p>
            <a:pPr algn="ctr" latinLnBrk="0"/>
            <a:r>
              <a:rPr lang="en-US" altLang="ko-KR" sz="1500" b="1" dirty="0" smtClean="0">
                <a:solidFill>
                  <a:srgbClr val="FF7D7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illustrative</a:t>
            </a:r>
            <a:endParaRPr lang="ko-KR" altLang="en-US" sz="1500" b="1" dirty="0">
              <a:solidFill>
                <a:srgbClr val="FF7D7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" name="그룹 21"/>
          <p:cNvGrpSpPr/>
          <p:nvPr/>
        </p:nvGrpSpPr>
        <p:grpSpPr>
          <a:xfrm>
            <a:off x="5590203" y="1907629"/>
            <a:ext cx="4701375" cy="5026571"/>
            <a:chOff x="424657" y="2953342"/>
            <a:chExt cx="2942658" cy="5026571"/>
          </a:xfrm>
        </p:grpSpPr>
        <p:sp>
          <p:nvSpPr>
            <p:cNvPr id="33" name="직사각형 32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시계열 분석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35" name="직사각형 34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5614719" y="5207262"/>
            <a:ext cx="4663148" cy="141577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355600" indent="-17780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tabLst>
                <a:tab pos="355600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2014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년도와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년도에 각각 수집한 고객의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 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모델의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11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요인으로 분류한 고객의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 언급 빈도를 정리함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355600" indent="-17780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tabLst>
                <a:tab pos="355600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요인별 언급 빈도에 따라 부채꼴 차트의 길이가 변하는 로즈다이어그램을 활용하여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2014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년도와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내용을 시각화함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</a:p>
          <a:p>
            <a:pPr marL="355600" indent="-17780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tabLst>
                <a:tab pos="355600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요인별 부채꼴 차트를 응답자의 유형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에 따라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등분함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355600" indent="-17780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tabLst>
                <a:tab pos="355600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 전체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내용을 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11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요인별로 구분하여 추천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 응답과 내용의 빈도를 동시에 파악 가능함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37" name="Picture 3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33533" y="2640493"/>
            <a:ext cx="4459622" cy="23556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" name="Picture 4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8554384" y="2294289"/>
            <a:ext cx="1685925" cy="295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9" name="직사각형 38"/>
          <p:cNvSpPr/>
          <p:nvPr/>
        </p:nvSpPr>
        <p:spPr>
          <a:xfrm rot="19800000">
            <a:off x="7390971" y="3573641"/>
            <a:ext cx="1082349" cy="323165"/>
          </a:xfrm>
          <a:prstGeom prst="rect">
            <a:avLst/>
          </a:prstGeom>
          <a:ln w="19050">
            <a:solidFill>
              <a:srgbClr val="FF0000">
                <a:alpha val="34000"/>
              </a:srgbClr>
            </a:solidFill>
          </a:ln>
        </p:spPr>
        <p:txBody>
          <a:bodyPr wrap="none">
            <a:spAutoFit/>
          </a:bodyPr>
          <a:lstStyle/>
          <a:p>
            <a:pPr algn="ctr" latinLnBrk="0"/>
            <a:r>
              <a:rPr lang="en-US" altLang="ko-KR" sz="1500" b="1" dirty="0" smtClean="0">
                <a:solidFill>
                  <a:srgbClr val="FF7D7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illustrative</a:t>
            </a:r>
            <a:endParaRPr lang="ko-KR" altLang="en-US" sz="1500" b="1" dirty="0">
              <a:solidFill>
                <a:srgbClr val="FF7D7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4287930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4. </a:t>
            </a:r>
            <a:r>
              <a:rPr lang="ko-KR" altLang="en-US" dirty="0" smtClean="0"/>
              <a:t>조사 설계</a:t>
            </a:r>
            <a:endParaRPr lang="ko-KR" alt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5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 latinLnBrk="0"/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 개요 요약</a:t>
            </a:r>
            <a:endParaRPr lang="en-US" altLang="ko-KR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107369542"/>
              </p:ext>
            </p:extLst>
          </p:nvPr>
        </p:nvGraphicFramePr>
        <p:xfrm>
          <a:off x="514283" y="1080771"/>
          <a:ext cx="9666037" cy="33083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5415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1188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 대상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최근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년간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(2014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월부터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2015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월까지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의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 업무관련 고객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임무부여자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협력연구자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성과수혜자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 방법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1:1 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개별 면접 조사</a:t>
                      </a:r>
                      <a:endParaRPr lang="en-US" altLang="ko-KR" sz="1000" b="0" kern="1200" baseline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 지역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전국 시∙도</a:t>
                      </a:r>
                      <a:endParaRPr lang="en-US" altLang="ko-KR" sz="1000" b="0" kern="1200" baseline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 기간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2015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일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~ 2016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endParaRPr lang="en-US" altLang="ko-KR" sz="1000" b="0" kern="1200" baseline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82364534"/>
                  </a:ext>
                </a:extLst>
              </a:tr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표본 크기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총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218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명</a:t>
                      </a:r>
                      <a:endParaRPr lang="en-US" altLang="ko-KR" sz="1000" b="0" kern="1200" baseline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표본 오차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±5.1%p</a:t>
                      </a:r>
                      <a:endParaRPr lang="en-US" altLang="ko-KR" sz="1000" b="0" kern="1200" baseline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점수의 신뢰구간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83.9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점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~ 87.5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점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(95.0% 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신뢰수준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lang="en-US" altLang="ko-KR" sz="1000" b="0" kern="1200" baseline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578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 업체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주간 업체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㈜리서치랩</a:t>
                      </a:r>
                      <a:endParaRPr lang="en-US" altLang="ko-KR" sz="1000" b="0" kern="1200" baseline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실사 업체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공동실사단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㈜마크로밀엠브레인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㈜리서치 앤 리서치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2236562"/>
                  </a:ext>
                </a:extLst>
              </a:tr>
              <a:tr h="36282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비고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fontAlgn="ctr" latinLnBrk="0" hangingPunct="1">
                        <a:lnSpc>
                          <a:spcPts val="12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고객만족도 조사 모델이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KCSI-ST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에서 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KCSI-EHS</a:t>
                      </a:r>
                      <a:r>
                        <a:rPr lang="ko-KR" altLang="en-US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로 변경됨에 따라 시계열 분석은 실시하지 않음</a:t>
                      </a:r>
                      <a:r>
                        <a:rPr lang="en-US" altLang="ko-KR" sz="10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72000" marR="683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08884526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835115072"/>
              </p:ext>
            </p:extLst>
          </p:nvPr>
        </p:nvGraphicFramePr>
        <p:xfrm>
          <a:off x="497681" y="4726546"/>
          <a:ext cx="9692799" cy="245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27741"/>
                <a:gridCol w="1943378"/>
                <a:gridCol w="970280"/>
                <a:gridCol w="970280"/>
                <a:gridCol w="970280"/>
                <a:gridCol w="970280"/>
                <a:gridCol w="970280"/>
                <a:gridCol w="970280"/>
              </a:tblGrid>
              <a:tr h="217680">
                <a:tc row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상세업무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업무비중</a:t>
                      </a:r>
                      <a:endParaRPr kumimoji="1" lang="en-US" altLang="ko-KR" sz="10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표본설계 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7680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모집단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표본오차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목표</a:t>
                      </a:r>
                      <a:endParaRPr kumimoji="1" lang="en-US" altLang="ko-KR" sz="10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표본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유효</a:t>
                      </a:r>
                      <a:endParaRPr kumimoji="1" lang="en-US" altLang="ko-KR" sz="10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표본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7680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맑은 고딕"/>
                          <a:ea typeface="맑은 고딕"/>
                          <a:cs typeface="+mn-cs"/>
                        </a:rPr>
                        <a:t>±3.5%p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맑은 고딕"/>
                          <a:ea typeface="맑은 고딕"/>
                          <a:cs typeface="+mn-cs"/>
                        </a:rPr>
                        <a:t>±4.5%p</a:t>
                      </a:r>
                      <a:endParaRPr kumimoji="1" lang="ko-KR" altLang="en-US" sz="10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4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83081">
                <a:tc row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기본연구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35.5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139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119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108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68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수탁연구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35.4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131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113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103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94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9.1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47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45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43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3081"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 서비스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10.0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96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80</a:t>
                      </a: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3081"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 서비스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10.0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29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29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3081"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총 계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72000" marB="72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100.0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443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392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363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289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218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8" name="텍스트 개체 틀 2"/>
          <p:cNvSpPr txBox="1">
            <a:spLocks/>
          </p:cNvSpPr>
          <p:nvPr/>
        </p:nvSpPr>
        <p:spPr>
          <a:xfrm>
            <a:off x="365125" y="4498265"/>
            <a:ext cx="9986962" cy="199285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lIns="36000" tIns="0" rIns="0" bIns="0" rtlCol="0">
            <a:spAutoFit/>
          </a:bodyPr>
          <a:lstStyle/>
          <a:p>
            <a:pPr marL="0" marR="0" lvl="0" indent="0" algn="l" defTabSz="1007943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나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. </a:t>
            </a: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표본설계</a:t>
            </a:r>
            <a:endParaRPr kumimoji="0" lang="en-US" altLang="ko-KR" sz="1200" b="0" i="0" u="none" strike="noStrike" kern="1200" cap="none" spc="0" normalizeH="0" baseline="0" noProof="0" dirty="0">
              <a:ln>
                <a:noFill/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391795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5. </a:t>
            </a:r>
            <a:r>
              <a:rPr lang="ko-KR" altLang="en-US" dirty="0" smtClean="0"/>
              <a:t>응답자 특성</a:t>
            </a:r>
            <a:endParaRPr lang="ko-KR" altLang="en-US" dirty="0"/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099803483"/>
              </p:ext>
            </p:extLst>
          </p:nvPr>
        </p:nvGraphicFramePr>
        <p:xfrm>
          <a:off x="301454" y="1021046"/>
          <a:ext cx="4846643" cy="5935934"/>
        </p:xfrm>
        <a:graphic>
          <a:graphicData uri="http://schemas.openxmlformats.org/drawingml/2006/table">
            <a:tbl>
              <a:tblPr/>
              <a:tblGrid>
                <a:gridCol w="706643"/>
                <a:gridCol w="2304000"/>
                <a:gridCol w="612000"/>
                <a:gridCol w="612000"/>
                <a:gridCol w="612000"/>
              </a:tblGrid>
              <a:tr h="272212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현황</a:t>
                      </a:r>
                      <a:endParaRPr kumimoji="1" lang="ko-KR" altLang="en-US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25563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사례수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KCSI-EHS(</a:t>
                      </a:r>
                      <a:r>
                        <a:rPr kumimoji="1" lang="ko-KR" altLang="en-US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8127">
                <a:tc gridSpan="2"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전체</a:t>
                      </a:r>
                      <a:endParaRPr kumimoji="0" lang="ko-KR" altLang="en-US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kumimoji="0" lang="en-US" altLang="ko-KR" sz="12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218</a:t>
                      </a:r>
                      <a:endParaRPr kumimoji="0" lang="en-US" altLang="ko-KR" sz="12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kumimoji="0" lang="en-US" altLang="ko-KR" sz="12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kumimoji="0" lang="en-US" altLang="ko-KR" sz="12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2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</a:p>
                  </a:txBody>
                  <a:tcPr marL="0" marR="72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08127">
                <a:tc rowSpan="3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endParaRPr kumimoji="1" lang="en-US" altLang="ko-KR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  <a:endParaRPr kumimoji="1" lang="ko-KR" altLang="en-US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연구과제수행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171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78.4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85.1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6.9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72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14.7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87.9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rowSpan="4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상세</a:t>
                      </a:r>
                      <a:endParaRPr kumimoji="1" lang="en-US" altLang="ko-KR" sz="1100" b="1" i="0" u="none" strike="noStrike" kern="1200" cap="none" spc="0" normalizeH="0" baseline="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업무</a:t>
                      </a: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기본연구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68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86.4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수탁연구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37.6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14.7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87.9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10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6.9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rowSpan="8">
                  <a:txBody>
                    <a:bodyPr/>
                    <a:lstStyle/>
                    <a:p>
                      <a:pPr marL="0" marR="0" lvl="0" indent="0" algn="ctr" defTabSz="772875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소속</a:t>
                      </a:r>
                      <a:endParaRPr kumimoji="1" lang="en-US" altLang="ko-KR" sz="1100" b="1" i="0" u="none" strike="noStrike" kern="1200" cap="none" spc="0" normalizeH="0" baseline="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772875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기관별</a:t>
                      </a:r>
                      <a:endParaRPr kumimoji="1" lang="en-US" altLang="ko-KR" sz="1100" b="1" i="0" u="none" strike="noStrike" kern="1200" cap="none" spc="0" normalizeH="0" baseline="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정부부처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28.4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marL="0" marR="0" lvl="0" indent="0" algn="ctr" defTabSz="772875" rtl="0" eaLnBrk="1" fontAlgn="t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1100" b="1" i="0" u="none" strike="noStrike" kern="1200" cap="none" spc="0" normalizeH="0" baseline="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지방자치단체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대학</a:t>
                      </a:r>
                      <a:r>
                        <a:rPr kumimoji="1" lang="en-US" altLang="ko-KR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교육기관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29.8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86.5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공기업 등 공공기관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29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민간기관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15.1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연구기관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4.1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84.4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NGO </a:t>
                      </a:r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 비영리기관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12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72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31392955"/>
              </p:ext>
            </p:extLst>
          </p:nvPr>
        </p:nvGraphicFramePr>
        <p:xfrm>
          <a:off x="5521700" y="1018467"/>
          <a:ext cx="4834391" cy="4619280"/>
        </p:xfrm>
        <a:graphic>
          <a:graphicData uri="http://schemas.openxmlformats.org/drawingml/2006/table">
            <a:tbl>
              <a:tblPr/>
              <a:tblGrid>
                <a:gridCol w="694391"/>
                <a:gridCol w="2304000"/>
                <a:gridCol w="612000"/>
                <a:gridCol w="612000"/>
                <a:gridCol w="612000"/>
              </a:tblGrid>
              <a:tr h="288000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현황</a:t>
                      </a:r>
                      <a:endParaRPr kumimoji="1" lang="ko-KR" altLang="en-US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88000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사례수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KCSI-EHS(</a:t>
                      </a:r>
                      <a:r>
                        <a:rPr kumimoji="1" lang="ko-KR" altLang="en-US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60000">
                <a:tc gridSpan="2"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전체</a:t>
                      </a:r>
                      <a:endParaRPr kumimoji="0" lang="ko-KR" altLang="en-US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kumimoji="0" lang="en-US" altLang="ko-KR" sz="12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218</a:t>
                      </a:r>
                      <a:endParaRPr kumimoji="0" lang="en-US" altLang="ko-KR" sz="12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kumimoji="0" lang="en-US" altLang="ko-KR" sz="12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kumimoji="0" lang="en-US" altLang="ko-KR" sz="12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2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</a:p>
                  </a:txBody>
                  <a:tcPr marL="0" marR="7200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4000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성별</a:t>
                      </a:r>
                      <a:endParaRPr kumimoji="1" lang="ko-KR" altLang="en-US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남성</a:t>
                      </a: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91.7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86.1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여성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18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80.3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rowSpan="5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연령별</a:t>
                      </a:r>
                      <a:endParaRPr kumimoji="1" lang="ko-KR" altLang="en-US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</a:t>
                      </a:r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</a:t>
                      </a: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2.8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76.7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</a:t>
                      </a:r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82.7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41.3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50</a:t>
                      </a:r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</a:t>
                      </a: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64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29.4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60</a:t>
                      </a:r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 이상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89.7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rowSpan="2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이용</a:t>
                      </a:r>
                      <a:endParaRPr kumimoji="1" lang="en-US" altLang="ko-KR" sz="1100" b="1" i="0" u="none" strike="noStrike" kern="1200" cap="none" spc="0" normalizeH="0" baseline="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경험별</a:t>
                      </a: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기존</a:t>
                      </a: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61.0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신규</a:t>
                      </a: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39.0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81.9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rowSpan="2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응답자</a:t>
                      </a:r>
                      <a:endParaRPr kumimoji="1" lang="en-US" altLang="ko-KR" sz="1100" b="1" i="0" u="none" strike="noStrike" kern="1200" cap="none" spc="0" normalizeH="0" baseline="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소속</a:t>
                      </a: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정부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72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000">
                <a:tc vMerge="1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100" b="1" i="0" u="none" strike="noStrike" kern="1200" cap="none" spc="0" normalizeH="0" baseline="0" noProof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</a:t>
                      </a:r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</a:t>
                      </a:r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</a:t>
                      </a:r>
                      <a:endParaRPr kumimoji="1" lang="ko-KR" altLang="en-US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146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67.0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>
                                  <a:lumMod val="96000"/>
                                </a:schemeClr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88.3</a:t>
                      </a:r>
                      <a:endParaRPr kumimoji="1" lang="en-US" altLang="ko-KR" sz="12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>
                                <a:lumMod val="96000"/>
                              </a:schemeClr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 bwMode="auto">
          <a:xfrm>
            <a:off x="6722236" y="5669908"/>
            <a:ext cx="3648485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 rtlCol="0">
            <a:spAutoFit/>
          </a:bodyPr>
          <a:lstStyle/>
          <a:p>
            <a:pPr marL="177800" indent="-177800" algn="r" defTabSz="872282" latinLnBrk="0">
              <a:buSzPct val="110000"/>
            </a:pPr>
            <a:r>
              <a:rPr lang="en-US" altLang="ko-KR" sz="80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※ </a:t>
            </a:r>
            <a:r>
              <a:rPr lang="ko-KR" altLang="en-US" sz="80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표본 수 </a:t>
            </a:r>
            <a:r>
              <a:rPr lang="en-US" altLang="ko-KR" sz="80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30</a:t>
            </a:r>
            <a:r>
              <a:rPr lang="ko-KR" altLang="en-US" sz="80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명 미만의 평균은 대표 값으로서 한계가 있으므로 점수 활용에 유의해야 함</a:t>
            </a:r>
            <a:r>
              <a:rPr lang="en-US" altLang="ko-KR" sz="80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9228120" y="149"/>
            <a:ext cx="146369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고객만족도 조사 개요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319687"/>
            <a:ext cx="8468665" cy="9233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Ⅱ. </a:t>
            </a:r>
            <a:r>
              <a:rPr lang="ko-KR" altLang="en-US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기관전체 조사 결과 분석</a:t>
            </a:r>
            <a:endParaRPr lang="ko-KR" altLang="en-US" sz="5400" dirty="0">
              <a:gradFill>
                <a:gsLst>
                  <a:gs pos="56000">
                    <a:schemeClr val="bg1"/>
                  </a:gs>
                  <a:gs pos="100000">
                    <a:schemeClr val="bg1"/>
                  </a:gs>
                </a:gsLst>
                <a:lin ang="162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j-ea"/>
              <a:ea typeface="+mj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085827" cy="984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기관전체 기본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기관전체 심층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요약 및 제언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기관전체 기본 분석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기관 전체 종합 결과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평가됨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latin typeface="+mn-ea"/>
              </a:rPr>
              <a:t>사회적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latin typeface="+mn-ea"/>
              </a:rPr>
              <a:t>87.2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latin typeface="+mn-ea"/>
              </a:rPr>
              <a:t>관계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150" name="그룹 149"/>
          <p:cNvGrpSpPr/>
          <p:nvPr/>
        </p:nvGrpSpPr>
        <p:grpSpPr>
          <a:xfrm>
            <a:off x="4158368" y="2833054"/>
            <a:ext cx="2375076" cy="2108201"/>
            <a:chOff x="4158368" y="2695676"/>
            <a:chExt cx="2375076" cy="2108201"/>
          </a:xfrm>
        </p:grpSpPr>
        <p:pic>
          <p:nvPicPr>
            <p:cNvPr id="151" name="그림 150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152" name="모서리가 둥근 직사각형 151"/>
            <p:cNvSpPr/>
            <p:nvPr/>
          </p:nvSpPr>
          <p:spPr>
            <a:xfrm>
              <a:off x="4158368" y="3515081"/>
              <a:ext cx="2375076" cy="484542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85.7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153" name="직선 연결선 152"/>
          <p:cNvCxnSpPr>
            <a:stCxn id="157" idx="3"/>
            <a:endCxn id="151" idx="1"/>
          </p:cNvCxnSpPr>
          <p:nvPr/>
        </p:nvCxnSpPr>
        <p:spPr>
          <a:xfrm>
            <a:off x="2500107" y="3884850"/>
            <a:ext cx="1779793" cy="230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154" name="표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670347821"/>
              </p:ext>
            </p:extLst>
          </p:nvPr>
        </p:nvGraphicFramePr>
        <p:xfrm>
          <a:off x="661001" y="2396683"/>
          <a:ext cx="1176704" cy="8096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5" name="직사각형 154"/>
          <p:cNvSpPr/>
          <p:nvPr/>
        </p:nvSpPr>
        <p:spPr>
          <a:xfrm>
            <a:off x="1727134" y="2358583"/>
            <a:ext cx="772973" cy="900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86.1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6" name="표 1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62088413"/>
              </p:ext>
            </p:extLst>
          </p:nvPr>
        </p:nvGraphicFramePr>
        <p:xfrm>
          <a:off x="661001" y="3576110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7" name="직사각형 156"/>
          <p:cNvSpPr/>
          <p:nvPr/>
        </p:nvSpPr>
        <p:spPr>
          <a:xfrm>
            <a:off x="1727134" y="3560850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결과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86.4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8" name="표 1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600401441"/>
              </p:ext>
            </p:extLst>
          </p:nvPr>
        </p:nvGraphicFramePr>
        <p:xfrm>
          <a:off x="661001" y="5042975"/>
          <a:ext cx="1176704" cy="323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9" name="직사각형 158"/>
          <p:cNvSpPr/>
          <p:nvPr/>
        </p:nvSpPr>
        <p:spPr>
          <a:xfrm>
            <a:off x="1727134" y="4979918"/>
            <a:ext cx="772973" cy="427536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사회적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87.2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0" name="표 1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00455768"/>
              </p:ext>
            </p:extLst>
          </p:nvPr>
        </p:nvGraphicFramePr>
        <p:xfrm>
          <a:off x="8600370" y="30951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기관신뢰도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 의향도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1" name="직사각형 160"/>
          <p:cNvSpPr/>
          <p:nvPr/>
        </p:nvSpPr>
        <p:spPr>
          <a:xfrm>
            <a:off x="7737809" y="30951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미시적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85.3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2" name="표 1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671665947"/>
              </p:ext>
            </p:extLst>
          </p:nvPr>
        </p:nvGraphicFramePr>
        <p:xfrm>
          <a:off x="8600370" y="42000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 달성도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 기여도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3" name="직사각형 162"/>
          <p:cNvSpPr/>
          <p:nvPr/>
        </p:nvSpPr>
        <p:spPr>
          <a:xfrm>
            <a:off x="7737809" y="42000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거시적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86.6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4" name="표 1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645819063"/>
              </p:ext>
            </p:extLst>
          </p:nvPr>
        </p:nvGraphicFramePr>
        <p:xfrm>
          <a:off x="30253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5" name="표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99597082"/>
              </p:ext>
            </p:extLst>
          </p:nvPr>
        </p:nvGraphicFramePr>
        <p:xfrm>
          <a:off x="4223385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6" name="표 1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7968943"/>
              </p:ext>
            </p:extLst>
          </p:nvPr>
        </p:nvGraphicFramePr>
        <p:xfrm>
          <a:off x="5421418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7" name="표 1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15188238"/>
              </p:ext>
            </p:extLst>
          </p:nvPr>
        </p:nvGraphicFramePr>
        <p:xfrm>
          <a:off x="66194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168" name="꺾인 연결선 167"/>
          <p:cNvCxnSpPr>
            <a:stCxn id="164" idx="0"/>
            <a:endCxn id="167" idx="0"/>
          </p:cNvCxnSpPr>
          <p:nvPr/>
        </p:nvCxnSpPr>
        <p:spPr>
          <a:xfrm rot="5400000" flipH="1" flipV="1">
            <a:off x="5347441" y="4294055"/>
            <a:ext cx="12700" cy="35941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꺾인 연결선 168"/>
          <p:cNvCxnSpPr>
            <a:stCxn id="165" idx="0"/>
            <a:endCxn id="151" idx="2"/>
          </p:cNvCxnSpPr>
          <p:nvPr/>
        </p:nvCxnSpPr>
        <p:spPr>
          <a:xfrm rot="5400000" flipH="1" flipV="1">
            <a:off x="4472637" y="5217042"/>
            <a:ext cx="1149850" cy="598276"/>
          </a:xfrm>
          <a:prstGeom prst="bentConnector3">
            <a:avLst>
              <a:gd name="adj1" fmla="val 1935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0" name="꺾인 연결선 169"/>
          <p:cNvCxnSpPr>
            <a:stCxn id="166" idx="0"/>
            <a:endCxn id="151" idx="2"/>
          </p:cNvCxnSpPr>
          <p:nvPr/>
        </p:nvCxnSpPr>
        <p:spPr>
          <a:xfrm rot="16200000" flipV="1">
            <a:off x="5071654" y="5216301"/>
            <a:ext cx="1149850" cy="599757"/>
          </a:xfrm>
          <a:prstGeom prst="bentConnector3">
            <a:avLst>
              <a:gd name="adj1" fmla="val 19391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1" name="꺾인 연결선 170"/>
          <p:cNvCxnSpPr>
            <a:stCxn id="155" idx="3"/>
            <a:endCxn id="159" idx="3"/>
          </p:cNvCxnSpPr>
          <p:nvPr/>
        </p:nvCxnSpPr>
        <p:spPr>
          <a:xfrm>
            <a:off x="2500107" y="2808583"/>
            <a:ext cx="12700" cy="238510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2" name="꺾인 연결선 171"/>
          <p:cNvCxnSpPr>
            <a:stCxn id="161" idx="1"/>
            <a:endCxn id="163" idx="1"/>
          </p:cNvCxnSpPr>
          <p:nvPr/>
        </p:nvCxnSpPr>
        <p:spPr>
          <a:xfrm rot="10800000" flipV="1">
            <a:off x="7737809" y="3351768"/>
            <a:ext cx="12700" cy="11049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3" name="직선 연결선 172"/>
          <p:cNvCxnSpPr>
            <a:stCxn id="151" idx="3"/>
          </p:cNvCxnSpPr>
          <p:nvPr/>
        </p:nvCxnSpPr>
        <p:spPr>
          <a:xfrm>
            <a:off x="6413500" y="3887155"/>
            <a:ext cx="1096222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직사각형 174"/>
          <p:cNvSpPr/>
          <p:nvPr/>
        </p:nvSpPr>
        <p:spPr>
          <a:xfrm>
            <a:off x="4886340" y="5248129"/>
            <a:ext cx="928884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1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만족</a:t>
            </a: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84.9</a:t>
            </a:r>
            <a:endParaRPr kumimoji="1" lang="en-US" altLang="ko-KR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617414" y="5889472"/>
            <a:ext cx="107593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68661" indent="-168661" defTabSz="827447" latinLnBrk="0">
              <a:buSzPct val="110000"/>
            </a:pPr>
            <a:r>
              <a:rPr lang="en-US" altLang="ko-KR" sz="800" dirty="0" smtClean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 </a:t>
            </a:r>
            <a:r>
              <a:rPr lang="ko-KR" altLang="en-US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연구 관련 서비스</a:t>
            </a:r>
            <a:endParaRPr lang="en-US" altLang="ko-KR" sz="800" dirty="0">
              <a:gradFill>
                <a:gsLst>
                  <a:gs pos="417">
                    <a:srgbClr val="B00000"/>
                  </a:gs>
                  <a:gs pos="100000">
                    <a:srgbClr val="B00000"/>
                  </a:gs>
                </a:gsLst>
                <a:lin ang="16200000" scaled="1"/>
              </a:gradFill>
              <a:latin typeface="+mn-ea"/>
            </a:endParaRPr>
          </a:p>
          <a:p>
            <a:pPr marL="168661" indent="-168661" defTabSz="827447" latinLnBrk="0">
              <a:buSzPct val="110000"/>
            </a:pPr>
            <a:r>
              <a:rPr lang="en-US" altLang="ko-KR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** </a:t>
            </a:r>
            <a:r>
              <a:rPr lang="ko-KR" altLang="en-US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비연구 지원 서비스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722918" y="2875348"/>
            <a:ext cx="46488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168661" indent="-168661" algn="r" defTabSz="827447" latinLnBrk="0">
              <a:buSzPct val="110000"/>
            </a:pPr>
            <a:r>
              <a:rPr lang="en-US" altLang="ko-KR" sz="800" dirty="0" smtClean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</a:t>
            </a:r>
            <a:endParaRPr lang="ko-KR" altLang="en-US" sz="800" dirty="0">
              <a:gradFill>
                <a:gsLst>
                  <a:gs pos="417">
                    <a:srgbClr val="B00000"/>
                  </a:gs>
                  <a:gs pos="100000">
                    <a:srgbClr val="B00000"/>
                  </a:gs>
                </a:gsLst>
                <a:lin ang="16200000" scaled="1"/>
              </a:gradFill>
              <a:latin typeface="+mn-ea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676432" y="3015842"/>
            <a:ext cx="9297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168661" indent="-168661" algn="r" defTabSz="827447" latinLnBrk="0">
              <a:buSzPct val="110000"/>
            </a:pPr>
            <a:r>
              <a:rPr lang="en-US" altLang="ko-KR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**</a:t>
            </a:r>
            <a:endParaRPr lang="ko-KR" altLang="en-US" sz="800" dirty="0">
              <a:gradFill>
                <a:gsLst>
                  <a:gs pos="417">
                    <a:srgbClr val="B00000"/>
                  </a:gs>
                  <a:gs pos="100000">
                    <a:srgbClr val="B00000"/>
                  </a:gs>
                </a:gsLst>
                <a:lin ang="16200000" scaled="1"/>
              </a:gradFill>
              <a:latin typeface="+mn-ea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3063915" y="3678230"/>
            <a:ext cx="792000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서비스 품질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86.5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기관전체 기본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및 기관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연도별 추이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2015</a:t>
            </a:r>
            <a:r>
              <a:rPr lang="ko-KR" altLang="en-US" dirty="0" smtClean="0">
                <a:latin typeface="+mn-ea"/>
              </a:rPr>
              <a:t>년 부처 전체 </a:t>
            </a:r>
            <a:r>
              <a:rPr lang="en-US" altLang="ko-KR" dirty="0" smtClean="0">
                <a:latin typeface="+mn-ea"/>
              </a:rPr>
              <a:t>KCSI-EHS</a:t>
            </a:r>
            <a:r>
              <a:rPr lang="ko-KR" altLang="en-US" dirty="0" smtClean="0">
                <a:latin typeface="+mn-ea"/>
              </a:rPr>
              <a:t>는 </a:t>
            </a:r>
            <a:r>
              <a:rPr lang="en-US" altLang="ko-KR" dirty="0" smtClean="0">
                <a:latin typeface="+mn-ea"/>
              </a:rPr>
              <a:t>85.8</a:t>
            </a:r>
            <a:r>
              <a:rPr lang="ko-KR" altLang="en-US" dirty="0" smtClean="0">
                <a:latin typeface="+mn-ea"/>
              </a:rPr>
              <a:t>점임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2015</a:t>
            </a:r>
            <a:r>
              <a:rPr lang="ko-KR" altLang="en-US" dirty="0" smtClean="0">
                <a:latin typeface="+mn-ea"/>
              </a:rPr>
              <a:t>년 산업연구원의 </a:t>
            </a:r>
            <a:r>
              <a:rPr lang="en-US" altLang="ko-KR" dirty="0" smtClean="0">
                <a:latin typeface="+mn-ea"/>
              </a:rPr>
              <a:t>KCSI-EHS</a:t>
            </a:r>
            <a:r>
              <a:rPr lang="ko-KR" altLang="en-US" dirty="0" smtClean="0">
                <a:latin typeface="+mn-ea"/>
              </a:rPr>
              <a:t>는 </a:t>
            </a:r>
            <a:r>
              <a:rPr lang="en-US" altLang="ko-KR" dirty="0" smtClean="0">
                <a:latin typeface="+mn-ea"/>
              </a:rPr>
              <a:t>85.7</a:t>
            </a:r>
            <a:r>
              <a:rPr lang="ko-KR" altLang="en-US" dirty="0" smtClean="0">
                <a:latin typeface="+mn-ea"/>
              </a:rPr>
              <a:t>점으로 조사대상 기관 전체 평균보다 </a:t>
            </a:r>
            <a:r>
              <a:rPr lang="en-US" altLang="ko-KR" dirty="0" smtClean="0">
                <a:latin typeface="+mn-ea"/>
              </a:rPr>
              <a:t>0.1</a:t>
            </a:r>
            <a:r>
              <a:rPr lang="ko-KR" altLang="en-US" dirty="0" smtClean="0">
                <a:latin typeface="+mn-ea"/>
              </a:rPr>
              <a:t>점 낮음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9099880" y="149"/>
            <a:ext cx="15919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412751" y="2316942"/>
            <a:ext cx="9743296" cy="2780491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  <a:alpha val="30000"/>
                </a:schemeClr>
              </a:gs>
              <a:gs pos="100000">
                <a:schemeClr val="accent1">
                  <a:tint val="23500"/>
                  <a:satMod val="160000"/>
                  <a:alpha val="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0" name="Group 30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124813070"/>
              </p:ext>
            </p:extLst>
          </p:nvPr>
        </p:nvGraphicFramePr>
        <p:xfrm>
          <a:off x="412753" y="5001260"/>
          <a:ext cx="9866316" cy="110838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343476"/>
                <a:gridCol w="1065355"/>
                <a:gridCol w="1065355"/>
                <a:gridCol w="1065355"/>
                <a:gridCol w="1065355"/>
                <a:gridCol w="1065355"/>
                <a:gridCol w="1065355"/>
                <a:gridCol w="1065355"/>
                <a:gridCol w="1065355"/>
              </a:tblGrid>
              <a:tr h="238321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 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2008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2009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2010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2011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2012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2013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35031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부처 전체 만족도</a:t>
                      </a: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(n=6,053)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82.5</a:t>
                      </a:r>
                    </a:p>
                    <a:p>
                      <a:pPr algn="ctr" fontAlgn="ctr"/>
                      <a:r>
                        <a:rPr lang="en-US" altLang="ko-KR" sz="1050" b="1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(+0.8)</a:t>
                      </a:r>
                      <a:endParaRPr lang="en-US" altLang="ko-KR" sz="1050" b="1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82.5</a:t>
                      </a:r>
                    </a:p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(0.0)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83.4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(+0.9)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85.2</a:t>
                      </a:r>
                    </a:p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(+1.8)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83.6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(-1.6)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84.7</a:t>
                      </a:r>
                    </a:p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(+1.1)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84.9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(+0.2)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85.8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(+0.9)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35031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전체 고객만족도</a:t>
                      </a: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(n=218)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82.1</a:t>
                      </a:r>
                    </a:p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(+1.6)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82.4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(+0.3)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82.6</a:t>
                      </a:r>
                    </a:p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(+0.2)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84.7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(+2.1)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80.6</a:t>
                      </a:r>
                    </a:p>
                    <a:p>
                      <a:pPr algn="ctr" fontAlgn="ctr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(-4.1)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85.3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(+4.7)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86.7</a:t>
                      </a:r>
                    </a:p>
                    <a:p>
                      <a:pPr marL="0" algn="ctr" defTabSz="914400" rtl="0" eaLnBrk="1" fontAlgn="ctr" latinLnBrk="1" hangingPunct="1"/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(+1.4)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85.7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lang="en-US" altLang="ko-KR" sz="1050" b="1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(-1.0)</a:t>
                      </a:r>
                      <a:endParaRPr lang="en-US" altLang="ko-KR" sz="1050" b="1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18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1" name="차트 10"/>
          <p:cNvGraphicFramePr/>
          <p:nvPr>
            <p:extLst>
              <p:ext uri="{D42A27DB-BD31-4B8C-83A1-F6EECF244321}">
                <p14:modId xmlns:p14="http://schemas.microsoft.com/office/powerpoint/2010/main" xmlns="" val="3750823202"/>
              </p:ext>
            </p:extLst>
          </p:nvPr>
        </p:nvGraphicFramePr>
        <p:xfrm>
          <a:off x="412751" y="1738859"/>
          <a:ext cx="9866314" cy="3741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406400" y="6139543"/>
            <a:ext cx="9695543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조사 모델이 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2007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년도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~2014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년도에는 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KCSI-ST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이었으며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2015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년에는 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KCSI-EHS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로 변경됨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 2014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년 이전과 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2015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년 점수를 비교 시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활용에 유의해야 함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기관전체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업무유형별 부처 비교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>
                <a:latin typeface="+mn-ea"/>
              </a:rPr>
              <a:t>기관 전체 </a:t>
            </a:r>
            <a:r>
              <a:rPr lang="en-US" altLang="ko-KR" dirty="0">
                <a:latin typeface="+mn-ea"/>
              </a:rPr>
              <a:t>KCSI-EHS</a:t>
            </a:r>
            <a:r>
              <a:rPr lang="ko-KR" altLang="en-US" dirty="0">
                <a:latin typeface="+mn-ea"/>
              </a:rPr>
              <a:t>는 </a:t>
            </a:r>
            <a:r>
              <a:rPr lang="en-US" altLang="ko-KR" dirty="0" smtClean="0">
                <a:latin typeface="+mn-ea"/>
              </a:rPr>
              <a:t>85.7</a:t>
            </a:r>
            <a:r>
              <a:rPr lang="ko-KR" altLang="en-US" dirty="0" smtClean="0">
                <a:latin typeface="+mn-ea"/>
              </a:rPr>
              <a:t>점으로 조사대상 기관 전체 평균보다 </a:t>
            </a:r>
            <a:r>
              <a:rPr lang="en-US" altLang="ko-KR" dirty="0" smtClean="0">
                <a:latin typeface="+mn-ea"/>
              </a:rPr>
              <a:t>0.1</a:t>
            </a:r>
            <a:r>
              <a:rPr lang="ko-KR" altLang="en-US" dirty="0" smtClean="0">
                <a:latin typeface="+mn-ea"/>
              </a:rPr>
              <a:t>점 낮은 </a:t>
            </a:r>
            <a:r>
              <a:rPr lang="ko-KR" altLang="en-US" dirty="0">
                <a:latin typeface="+mn-ea"/>
              </a:rPr>
              <a:t>수준임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 smtClean="0">
                <a:latin typeface="+mn-ea"/>
              </a:rPr>
              <a:t>‘기본 연구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점수가 </a:t>
            </a:r>
            <a:r>
              <a:rPr lang="en-US" altLang="ko-KR" dirty="0" smtClean="0">
                <a:latin typeface="+mn-ea"/>
              </a:rPr>
              <a:t>86.4</a:t>
            </a:r>
            <a:r>
              <a:rPr lang="ko-KR" altLang="en-US" dirty="0" smtClean="0">
                <a:latin typeface="+mn-ea"/>
              </a:rPr>
              <a:t>점으로 조사대상 기관 전체 평균인 </a:t>
            </a:r>
            <a:r>
              <a:rPr lang="en-US" altLang="ko-KR" dirty="0" smtClean="0">
                <a:latin typeface="+mn-ea"/>
              </a:rPr>
              <a:t>87.8</a:t>
            </a:r>
            <a:r>
              <a:rPr lang="ko-KR" altLang="en-US" dirty="0" smtClean="0">
                <a:latin typeface="+mn-ea"/>
              </a:rPr>
              <a:t>점보다 </a:t>
            </a:r>
            <a:r>
              <a:rPr lang="en-US" altLang="ko-KR" dirty="0" smtClean="0">
                <a:latin typeface="+mn-ea"/>
              </a:rPr>
              <a:t>1.4</a:t>
            </a:r>
            <a:r>
              <a:rPr lang="ko-KR" altLang="en-US" dirty="0" smtClean="0">
                <a:latin typeface="+mn-ea"/>
              </a:rPr>
              <a:t>점 낮음</a:t>
            </a:r>
            <a:r>
              <a:rPr lang="en-US" altLang="ko-KR" dirty="0" smtClean="0">
                <a:latin typeface="+mn-ea"/>
              </a:rPr>
              <a:t>. 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정보제공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점수가 </a:t>
            </a:r>
            <a:r>
              <a:rPr lang="en-US" altLang="ko-KR" dirty="0" smtClean="0">
                <a:latin typeface="+mn-ea"/>
              </a:rPr>
              <a:t>87.9</a:t>
            </a:r>
            <a:r>
              <a:rPr lang="ko-KR" altLang="en-US" dirty="0" smtClean="0">
                <a:latin typeface="+mn-ea"/>
              </a:rPr>
              <a:t>점으로  조사대상 기관 전체 평균인 </a:t>
            </a:r>
            <a:r>
              <a:rPr lang="en-US" altLang="ko-KR" dirty="0" smtClean="0">
                <a:latin typeface="+mn-ea"/>
              </a:rPr>
              <a:t>84.9</a:t>
            </a:r>
            <a:r>
              <a:rPr lang="ko-KR" altLang="en-US" dirty="0" smtClean="0">
                <a:latin typeface="+mn-ea"/>
              </a:rPr>
              <a:t>점보다 </a:t>
            </a:r>
            <a:r>
              <a:rPr lang="en-US" altLang="ko-KR" dirty="0" smtClean="0">
                <a:latin typeface="+mn-ea"/>
              </a:rPr>
              <a:t>3.0</a:t>
            </a:r>
            <a:r>
              <a:rPr lang="ko-KR" altLang="en-US" dirty="0" smtClean="0">
                <a:latin typeface="+mn-ea"/>
              </a:rPr>
              <a:t>점 높음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099880" y="149"/>
            <a:ext cx="15919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39" name="차트 38"/>
          <p:cNvGraphicFramePr/>
          <p:nvPr>
            <p:extLst>
              <p:ext uri="{D42A27DB-BD31-4B8C-83A1-F6EECF244321}">
                <p14:modId xmlns:p14="http://schemas.microsoft.com/office/powerpoint/2010/main" xmlns="" val="1393092920"/>
              </p:ext>
            </p:extLst>
          </p:nvPr>
        </p:nvGraphicFramePr>
        <p:xfrm>
          <a:off x="1762125" y="2254924"/>
          <a:ext cx="8549947" cy="35752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139148" y="1965584"/>
          <a:ext cx="10180712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13452"/>
                <a:gridCol w="1238250"/>
                <a:gridCol w="4876800"/>
                <a:gridCol w="245221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 및 상세업무별 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2" name="직사각형 11"/>
          <p:cNvSpPr/>
          <p:nvPr/>
        </p:nvSpPr>
        <p:spPr>
          <a:xfrm>
            <a:off x="427264" y="1965584"/>
            <a:ext cx="1334861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기관 전체 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956624992"/>
              </p:ext>
            </p:extLst>
          </p:nvPr>
        </p:nvGraphicFramePr>
        <p:xfrm>
          <a:off x="412749" y="5278299"/>
          <a:ext cx="9900000" cy="168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6164"/>
                <a:gridCol w="1220548"/>
                <a:gridCol w="1220548"/>
                <a:gridCol w="1220548"/>
                <a:gridCol w="1220548"/>
                <a:gridCol w="1220548"/>
                <a:gridCol w="1220548"/>
                <a:gridCol w="1220548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1000" b="1" kern="1200" spc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기본 연구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수탁 연구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 연구</a:t>
                      </a:r>
                      <a:endParaRPr kumimoji="1" lang="ko-KR" altLang="en-US" sz="10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기관전체 평균</a:t>
                      </a:r>
                      <a:r>
                        <a:rPr kumimoji="1" lang="en-US" altLang="ko-KR" sz="1100" b="1" kern="1200" spc="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spc="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</a:rPr>
                        <a:t>85.8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</a:rPr>
                        <a:t>86.0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</a:rPr>
                        <a:t>87.8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</a:rPr>
                        <a:t>82.2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</a:rPr>
                        <a:t>88.5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</a:rPr>
                        <a:t>84.9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</a:rPr>
                        <a:t>86.3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전체 평균</a:t>
                      </a:r>
                      <a:r>
                        <a:rPr kumimoji="1" lang="en-US" altLang="ko-KR" sz="11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spc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85.7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85.1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86.4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83.2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87.0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87.9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88.6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spc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spc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-0.1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-0.9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-1.4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+1.0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-1.5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+3.0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+2.3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/>
                        <a:ea typeface="+mn-ea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기관 전체 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기관전체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차원별 분석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산업연구원의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평균보다 </a:t>
            </a:r>
            <a:r>
              <a:rPr lang="en-US" altLang="ko-KR" dirty="0" smtClean="0">
                <a:latin typeface="+mn-ea"/>
              </a:rPr>
              <a:t>0.1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과정 품질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경우 </a:t>
            </a:r>
            <a:r>
              <a:rPr lang="en-US" altLang="ko-KR" dirty="0" smtClean="0">
                <a:latin typeface="+mn-ea"/>
              </a:rPr>
              <a:t>86.1</a:t>
            </a:r>
            <a:r>
              <a:rPr lang="ko-KR" altLang="en-US" dirty="0" smtClean="0">
                <a:latin typeface="+mn-ea"/>
              </a:rPr>
              <a:t>점으로 조사대상 기관 전체 평균보다 </a:t>
            </a:r>
            <a:r>
              <a:rPr lang="en-US" altLang="ko-KR" dirty="0" smtClean="0">
                <a:latin typeface="+mn-ea"/>
              </a:rPr>
              <a:t>0.1</a:t>
            </a:r>
            <a:r>
              <a:rPr lang="ko-KR" altLang="en-US" dirty="0" smtClean="0">
                <a:latin typeface="+mn-ea"/>
              </a:rPr>
              <a:t>점 낮음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388649100"/>
              </p:ext>
            </p:extLst>
          </p:nvPr>
        </p:nvGraphicFramePr>
        <p:xfrm>
          <a:off x="412749" y="5278299"/>
          <a:ext cx="9864000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기관전체 평균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86.3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전체 평균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86.1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87.2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85.1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85.3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9" name="TextBox 18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3000346460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083530325"/>
              </p:ext>
            </p:extLst>
          </p:nvPr>
        </p:nvGraphicFramePr>
        <p:xfrm>
          <a:off x="412746" y="1965584"/>
          <a:ext cx="9918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05701"/>
                <a:gridCol w="3818965"/>
                <a:gridCol w="3056964"/>
                <a:gridCol w="153637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기관전체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요인별 분석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편리성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4.2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</a:t>
            </a:r>
            <a:r>
              <a:rPr lang="ko-KR" altLang="en-US" dirty="0" smtClean="0">
                <a:latin typeface="+mn-ea"/>
              </a:rPr>
              <a:t>높</a:t>
            </a:r>
            <a:r>
              <a:rPr lang="ko-KR" altLang="en-US" dirty="0">
                <a:latin typeface="+mn-ea"/>
              </a:rPr>
              <a:t>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>
                <a:latin typeface="+mn-ea"/>
              </a:rPr>
              <a:t>결</a:t>
            </a:r>
            <a:r>
              <a:rPr lang="ko-KR" altLang="en-US" dirty="0" smtClean="0">
                <a:latin typeface="+mn-ea"/>
              </a:rPr>
              <a:t>과 품질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전문성</a:t>
            </a:r>
            <a:r>
              <a:rPr lang="en-US" altLang="ko-KR" dirty="0" smtClean="0">
                <a:latin typeface="+mn-ea"/>
              </a:rPr>
              <a:t>’, ‘</a:t>
            </a:r>
            <a:r>
              <a:rPr lang="ko-KR" altLang="en-US" dirty="0" smtClean="0">
                <a:latin typeface="+mn-ea"/>
              </a:rPr>
              <a:t>활용성</a:t>
            </a:r>
            <a:r>
              <a:rPr lang="en-US" altLang="ko-KR" dirty="0" smtClean="0">
                <a:latin typeface="+mn-ea"/>
              </a:rPr>
              <a:t>’ </a:t>
            </a:r>
            <a:r>
              <a:rPr lang="ko-KR" altLang="en-US" dirty="0" smtClean="0">
                <a:latin typeface="+mn-ea"/>
              </a:rPr>
              <a:t>점수가 조사대상 기관 전체 평균보다 다소 낮게 나타남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514662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기관 전체 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208206297"/>
              </p:ext>
            </p:extLst>
          </p:nvPr>
        </p:nvGraphicFramePr>
        <p:xfrm>
          <a:off x="412749" y="5278299"/>
          <a:ext cx="9917992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6832"/>
                <a:gridCol w="765560"/>
                <a:gridCol w="765560"/>
                <a:gridCol w="765560"/>
                <a:gridCol w="765560"/>
                <a:gridCol w="765560"/>
                <a:gridCol w="765560"/>
                <a:gridCol w="765560"/>
                <a:gridCol w="765560"/>
                <a:gridCol w="765560"/>
                <a:gridCol w="765560"/>
                <a:gridCol w="765560"/>
              </a:tblGrid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기관전체 평균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86.1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85.6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87.6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87.3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85.5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88.3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전체 평균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85.3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1965884226"/>
              </p:ext>
            </p:extLst>
          </p:nvPr>
        </p:nvGraphicFramePr>
        <p:xfrm>
          <a:off x="1857417" y="2341430"/>
          <a:ext cx="8496000" cy="3442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그룹 28"/>
          <p:cNvGrpSpPr/>
          <p:nvPr/>
        </p:nvGrpSpPr>
        <p:grpSpPr>
          <a:xfrm>
            <a:off x="5775154" y="2071211"/>
            <a:ext cx="2818877" cy="4904882"/>
            <a:chOff x="424657" y="2953342"/>
            <a:chExt cx="2922268" cy="4904882"/>
          </a:xfrm>
        </p:grpSpPr>
        <p:sp>
          <p:nvSpPr>
            <p:cNvPr id="30" name="직사각형 29"/>
            <p:cNvSpPr/>
            <p:nvPr/>
          </p:nvSpPr>
          <p:spPr>
            <a:xfrm>
              <a:off x="474956" y="2953342"/>
              <a:ext cx="2813713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다시 이용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의뢰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하고 싶다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424657" y="3192779"/>
              <a:ext cx="2922268" cy="466544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pic>
        <p:nvPicPr>
          <p:cNvPr id="12" name="그림 1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523999"/>
            <a:ext cx="10363200" cy="5660571"/>
          </a:xfrm>
          <a:prstGeom prst="rect">
            <a:avLst/>
          </a:prstGeom>
        </p:spPr>
      </p:pic>
      <p:graphicFrame>
        <p:nvGraphicFramePr>
          <p:cNvPr id="20" name="차트 19"/>
          <p:cNvGraphicFramePr/>
          <p:nvPr>
            <p:extLst>
              <p:ext uri="{D42A27DB-BD31-4B8C-83A1-F6EECF244321}">
                <p14:modId xmlns:p14="http://schemas.microsoft.com/office/powerpoint/2010/main" xmlns="" val="1873308859"/>
              </p:ext>
            </p:extLst>
          </p:nvPr>
        </p:nvGraphicFramePr>
        <p:xfrm>
          <a:off x="5778602" y="2312328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1" name="Object 2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2682821941"/>
              </p:ext>
            </p:extLst>
          </p:nvPr>
        </p:nvGraphicFramePr>
        <p:xfrm>
          <a:off x="6486490" y="2343150"/>
          <a:ext cx="2452495" cy="4806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8" name="그룹 15"/>
          <p:cNvGrpSpPr/>
          <p:nvPr/>
        </p:nvGrpSpPr>
        <p:grpSpPr>
          <a:xfrm>
            <a:off x="1948635" y="2071211"/>
            <a:ext cx="2818877" cy="4904882"/>
            <a:chOff x="424657" y="2953342"/>
            <a:chExt cx="2922268" cy="4904882"/>
          </a:xfrm>
        </p:grpSpPr>
        <p:sp>
          <p:nvSpPr>
            <p:cNvPr id="17" name="직사각형 16"/>
            <p:cNvSpPr/>
            <p:nvPr/>
          </p:nvSpPr>
          <p:spPr>
            <a:xfrm>
              <a:off x="474956" y="2953342"/>
              <a:ext cx="2813713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기관을 더 신뢰하게 되었다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424657" y="3192779"/>
              <a:ext cx="2922268" cy="466544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기관전체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80186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기관별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성과차원 요소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비교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미시적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성과</a:t>
            </a:r>
            <a:endParaRPr lang="en-US" altLang="ko-KR" dirty="0"/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신뢰도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는 </a:t>
            </a:r>
            <a:r>
              <a:rPr lang="en-US" altLang="ko-KR" dirty="0" smtClean="0">
                <a:latin typeface="+mn-ea"/>
              </a:rPr>
              <a:t>84.3</a:t>
            </a:r>
            <a:r>
              <a:rPr lang="ko-KR" altLang="en-US" dirty="0" smtClean="0">
                <a:latin typeface="+mn-ea"/>
              </a:rPr>
              <a:t>점으로 </a:t>
            </a:r>
            <a:r>
              <a:rPr lang="en-US" altLang="ko-KR" dirty="0">
                <a:latin typeface="+mn-ea"/>
              </a:rPr>
              <a:t>27</a:t>
            </a:r>
            <a:r>
              <a:rPr lang="ko-KR" altLang="en-US" dirty="0">
                <a:latin typeface="+mn-ea"/>
              </a:rPr>
              <a:t>개 기관 점수 중 </a:t>
            </a:r>
            <a:r>
              <a:rPr lang="ko-KR" altLang="en-US" dirty="0" smtClean="0">
                <a:latin typeface="+mn-ea"/>
              </a:rPr>
              <a:t>중</a:t>
            </a:r>
            <a:r>
              <a:rPr altLang="en-US" dirty="0" smtClean="0">
                <a:latin typeface="+mn-ea"/>
              </a:rPr>
              <a:t>하위</a:t>
            </a:r>
            <a:r>
              <a:rPr lang="ko-KR" altLang="en-US" dirty="0" smtClean="0">
                <a:latin typeface="+mn-ea"/>
              </a:rPr>
              <a:t>권임</a:t>
            </a:r>
            <a:r>
              <a:rPr lang="en-US" altLang="ko-KR" dirty="0"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</a:pPr>
            <a:r>
              <a:rPr lang="en-US" altLang="ko-KR" dirty="0">
                <a:latin typeface="+mn-ea"/>
              </a:rPr>
              <a:t>‘</a:t>
            </a:r>
            <a:r>
              <a:rPr lang="ko-KR" altLang="en-US" dirty="0">
                <a:latin typeface="+mn-ea"/>
              </a:rPr>
              <a:t>지속이용 </a:t>
            </a:r>
            <a:r>
              <a:rPr lang="ko-KR" altLang="en-US" dirty="0" smtClean="0">
                <a:latin typeface="+mn-ea"/>
              </a:rPr>
              <a:t>의향도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는 </a:t>
            </a:r>
            <a:r>
              <a:rPr lang="en-US" altLang="ko-KR" dirty="0" smtClean="0">
                <a:latin typeface="+mn-ea"/>
              </a:rPr>
              <a:t>83.5</a:t>
            </a:r>
            <a:r>
              <a:rPr lang="ko-KR" altLang="en-US" dirty="0" smtClean="0">
                <a:latin typeface="+mn-ea"/>
              </a:rPr>
              <a:t>점으로 </a:t>
            </a:r>
            <a:r>
              <a:rPr lang="en-US" altLang="ko-KR" dirty="0">
                <a:latin typeface="+mn-ea"/>
              </a:rPr>
              <a:t>27</a:t>
            </a:r>
            <a:r>
              <a:rPr lang="ko-KR" altLang="en-US" dirty="0">
                <a:latin typeface="+mn-ea"/>
              </a:rPr>
              <a:t>개 기관 점수 중 </a:t>
            </a:r>
            <a:r>
              <a:rPr lang="ko-KR" altLang="en-US" dirty="0" smtClean="0">
                <a:latin typeface="+mn-ea"/>
              </a:rPr>
              <a:t>중하</a:t>
            </a:r>
            <a:r>
              <a:rPr altLang="en-US" dirty="0" smtClean="0">
                <a:latin typeface="+mn-ea"/>
              </a:rPr>
              <a:t>위</a:t>
            </a:r>
            <a:r>
              <a:rPr lang="ko-KR" altLang="en-US" dirty="0" smtClean="0">
                <a:latin typeface="+mn-ea"/>
              </a:rPr>
              <a:t>권임</a:t>
            </a:r>
            <a:r>
              <a:rPr lang="en-US" altLang="ko-KR" dirty="0" smtClean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grpSp>
        <p:nvGrpSpPr>
          <p:cNvPr id="4" name="그룹 12"/>
          <p:cNvGrpSpPr/>
          <p:nvPr/>
        </p:nvGrpSpPr>
        <p:grpSpPr>
          <a:xfrm>
            <a:off x="249630" y="1787482"/>
            <a:ext cx="1015525" cy="336738"/>
            <a:chOff x="249630" y="1760495"/>
            <a:chExt cx="1015525" cy="336738"/>
          </a:xfrm>
        </p:grpSpPr>
        <p:sp>
          <p:nvSpPr>
            <p:cNvPr id="14" name="직사각형 13"/>
            <p:cNvSpPr/>
            <p:nvPr/>
          </p:nvSpPr>
          <p:spPr>
            <a:xfrm>
              <a:off x="298224" y="1760495"/>
              <a:ext cx="966931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미시적 성과</a:t>
              </a:r>
            </a:p>
          </p:txBody>
        </p:sp>
        <p:sp>
          <p:nvSpPr>
            <p:cNvPr id="15" name="이등변 삼각형 14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6" name="차트 5"/>
          <p:cNvGraphicFramePr/>
          <p:nvPr>
            <p:extLst>
              <p:ext uri="{D42A27DB-BD31-4B8C-83A1-F6EECF244321}">
                <p14:modId xmlns:p14="http://schemas.microsoft.com/office/powerpoint/2010/main" xmlns="" val="1476361499"/>
              </p:ext>
            </p:extLst>
          </p:nvPr>
        </p:nvGraphicFramePr>
        <p:xfrm>
          <a:off x="1917700" y="2310648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7" name="Object 2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1412254292"/>
              </p:ext>
            </p:extLst>
          </p:nvPr>
        </p:nvGraphicFramePr>
        <p:xfrm>
          <a:off x="2629598" y="2341470"/>
          <a:ext cx="2454019" cy="4806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xmlns="" val="369504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그림 24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523999"/>
            <a:ext cx="10363200" cy="5660571"/>
          </a:xfrm>
          <a:prstGeom prst="rect">
            <a:avLst/>
          </a:prstGeom>
        </p:spPr>
      </p:pic>
      <p:grpSp>
        <p:nvGrpSpPr>
          <p:cNvPr id="4" name="그룹 15"/>
          <p:cNvGrpSpPr/>
          <p:nvPr/>
        </p:nvGrpSpPr>
        <p:grpSpPr>
          <a:xfrm>
            <a:off x="1948635" y="2071211"/>
            <a:ext cx="2818877" cy="4904882"/>
            <a:chOff x="424657" y="2953342"/>
            <a:chExt cx="2922268" cy="4904882"/>
          </a:xfrm>
        </p:grpSpPr>
        <p:sp>
          <p:nvSpPr>
            <p:cNvPr id="17" name="직사각형 16"/>
            <p:cNvSpPr/>
            <p:nvPr/>
          </p:nvSpPr>
          <p:spPr>
            <a:xfrm>
              <a:off x="474956" y="2953342"/>
              <a:ext cx="2813713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설립목적에 부합하는 활동을 한다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424657" y="3192779"/>
              <a:ext cx="2922268" cy="466544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8" name="그룹 28"/>
          <p:cNvGrpSpPr/>
          <p:nvPr/>
        </p:nvGrpSpPr>
        <p:grpSpPr>
          <a:xfrm>
            <a:off x="5775154" y="2071211"/>
            <a:ext cx="2818877" cy="4904882"/>
            <a:chOff x="424657" y="2953342"/>
            <a:chExt cx="2922268" cy="4904882"/>
          </a:xfrm>
        </p:grpSpPr>
        <p:sp>
          <p:nvSpPr>
            <p:cNvPr id="30" name="직사각형 29"/>
            <p:cNvSpPr/>
            <p:nvPr/>
          </p:nvSpPr>
          <p:spPr>
            <a:xfrm>
              <a:off x="474956" y="2953342"/>
              <a:ext cx="2813713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국가발전에 기여하고 있다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424657" y="3192779"/>
              <a:ext cx="2922268" cy="466544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6" name="차트 5"/>
          <p:cNvGraphicFramePr/>
          <p:nvPr>
            <p:extLst>
              <p:ext uri="{D42A27DB-BD31-4B8C-83A1-F6EECF244321}">
                <p14:modId xmlns:p14="http://schemas.microsoft.com/office/powerpoint/2010/main" xmlns="" val="2077948913"/>
              </p:ext>
            </p:extLst>
          </p:nvPr>
        </p:nvGraphicFramePr>
        <p:xfrm>
          <a:off x="1948634" y="2310648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0" name="차트 19"/>
          <p:cNvGraphicFramePr/>
          <p:nvPr>
            <p:extLst>
              <p:ext uri="{D42A27DB-BD31-4B8C-83A1-F6EECF244321}">
                <p14:modId xmlns:p14="http://schemas.microsoft.com/office/powerpoint/2010/main" xmlns="" val="3913988695"/>
              </p:ext>
            </p:extLst>
          </p:nvPr>
        </p:nvGraphicFramePr>
        <p:xfrm>
          <a:off x="5750027" y="2283753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1" name="Object 2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1253070271"/>
              </p:ext>
            </p:extLst>
          </p:nvPr>
        </p:nvGraphicFramePr>
        <p:xfrm>
          <a:off x="6470092" y="2324100"/>
          <a:ext cx="2462543" cy="4806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4" name="Object 2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3167640194"/>
              </p:ext>
            </p:extLst>
          </p:nvPr>
        </p:nvGraphicFramePr>
        <p:xfrm>
          <a:off x="2609920" y="2357345"/>
          <a:ext cx="2460997" cy="4806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기관전체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80186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기관별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성과차원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요소 비교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거시적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성과</a:t>
            </a:r>
            <a:endParaRPr lang="en-US" altLang="ko-KR" dirty="0"/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8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설립목적 부합도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는 </a:t>
            </a:r>
            <a:r>
              <a:rPr lang="en-US" altLang="ko-KR" dirty="0" smtClean="0">
                <a:latin typeface="+mn-ea"/>
              </a:rPr>
              <a:t>83.6</a:t>
            </a:r>
            <a:r>
              <a:rPr lang="ko-KR" altLang="en-US" dirty="0" smtClean="0">
                <a:latin typeface="+mn-ea"/>
              </a:rPr>
              <a:t>점으로 </a:t>
            </a:r>
            <a:r>
              <a:rPr lang="en-US" altLang="ko-KR" dirty="0">
                <a:latin typeface="+mn-ea"/>
              </a:rPr>
              <a:t>27</a:t>
            </a:r>
            <a:r>
              <a:rPr lang="ko-KR" altLang="en-US" dirty="0">
                <a:latin typeface="+mn-ea"/>
              </a:rPr>
              <a:t>개 기관 점수 중 </a:t>
            </a:r>
            <a:r>
              <a:rPr lang="ko-KR" altLang="en-US" dirty="0" smtClean="0">
                <a:latin typeface="+mn-ea"/>
              </a:rPr>
              <a:t>중하위권임</a:t>
            </a:r>
            <a:r>
              <a:rPr lang="en-US" altLang="ko-KR" dirty="0"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8"/>
              </a:buBlip>
            </a:pPr>
            <a:r>
              <a:rPr lang="en-US" altLang="ko-KR" dirty="0">
                <a:latin typeface="+mn-ea"/>
              </a:rPr>
              <a:t>‘</a:t>
            </a:r>
            <a:r>
              <a:rPr lang="ko-KR" altLang="en-US" dirty="0">
                <a:latin typeface="+mn-ea"/>
              </a:rPr>
              <a:t>국가발전 </a:t>
            </a:r>
            <a:r>
              <a:rPr lang="ko-KR" altLang="en-US" dirty="0" smtClean="0">
                <a:latin typeface="+mn-ea"/>
              </a:rPr>
              <a:t>기여도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는 </a:t>
            </a:r>
            <a:r>
              <a:rPr lang="en-US" altLang="ko-KR" dirty="0" smtClean="0">
                <a:latin typeface="+mn-ea"/>
              </a:rPr>
              <a:t>83.6</a:t>
            </a:r>
            <a:r>
              <a:rPr lang="ko-KR" altLang="en-US" dirty="0" smtClean="0">
                <a:latin typeface="+mn-ea"/>
              </a:rPr>
              <a:t>점으로 </a:t>
            </a:r>
            <a:r>
              <a:rPr lang="en-US" altLang="ko-KR" dirty="0">
                <a:latin typeface="+mn-ea"/>
              </a:rPr>
              <a:t>27</a:t>
            </a:r>
            <a:r>
              <a:rPr lang="ko-KR" altLang="en-US" dirty="0">
                <a:latin typeface="+mn-ea"/>
              </a:rPr>
              <a:t>개 기관 점수 중 </a:t>
            </a:r>
            <a:r>
              <a:rPr lang="ko-KR" altLang="en-US" dirty="0" smtClean="0">
                <a:latin typeface="+mn-ea"/>
              </a:rPr>
              <a:t>중하위권임</a:t>
            </a:r>
            <a:r>
              <a:rPr lang="en-US" altLang="ko-KR" dirty="0" smtClean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grpSp>
        <p:nvGrpSpPr>
          <p:cNvPr id="5" name="그룹 12"/>
          <p:cNvGrpSpPr/>
          <p:nvPr/>
        </p:nvGrpSpPr>
        <p:grpSpPr>
          <a:xfrm>
            <a:off x="249630" y="1787482"/>
            <a:ext cx="1015525" cy="336738"/>
            <a:chOff x="249630" y="1760495"/>
            <a:chExt cx="1015525" cy="336738"/>
          </a:xfrm>
        </p:grpSpPr>
        <p:sp>
          <p:nvSpPr>
            <p:cNvPr id="14" name="직사각형 13"/>
            <p:cNvSpPr/>
            <p:nvPr/>
          </p:nvSpPr>
          <p:spPr>
            <a:xfrm>
              <a:off x="298224" y="1760495"/>
              <a:ext cx="966931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거시적 </a:t>
              </a:r>
              <a:r>
                <a:rPr lang="ko-KR" altLang="en-US" sz="1300" b="1" dirty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성과</a:t>
              </a:r>
            </a:p>
          </p:txBody>
        </p:sp>
        <p:sp>
          <p:nvSpPr>
            <p:cNvPr id="15" name="이등변 삼각형 14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69504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523999"/>
            <a:ext cx="10363200" cy="5660571"/>
          </a:xfrm>
          <a:prstGeom prst="rect">
            <a:avLst/>
          </a:prstGeom>
        </p:spPr>
      </p:pic>
      <p:grpSp>
        <p:nvGrpSpPr>
          <p:cNvPr id="5" name="그룹 4"/>
          <p:cNvGrpSpPr/>
          <p:nvPr/>
        </p:nvGrpSpPr>
        <p:grpSpPr>
          <a:xfrm>
            <a:off x="685910" y="1907629"/>
            <a:ext cx="4297510" cy="4594771"/>
            <a:chOff x="424657" y="2953342"/>
            <a:chExt cx="2942658" cy="5026571"/>
          </a:xfrm>
        </p:grpSpPr>
        <p:sp>
          <p:nvSpPr>
            <p:cNvPr id="6" name="직사각형 5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학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 고객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KCSI-EHS 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비교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7" name="직사각형 6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기관전체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고객군별 비교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latin typeface="+mn-ea"/>
              </a:rPr>
              <a:t>응답자 소속별 분석 결과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정부 고객의 점수가 </a:t>
            </a:r>
            <a:r>
              <a:rPr lang="en-US" altLang="ko-KR" dirty="0" smtClean="0">
                <a:latin typeface="+mn-ea"/>
              </a:rPr>
              <a:t>83.3</a:t>
            </a:r>
            <a:r>
              <a:rPr lang="ko-KR" altLang="en-US" dirty="0" smtClean="0">
                <a:latin typeface="+mn-ea"/>
              </a:rPr>
              <a:t>점으로 산</a:t>
            </a:r>
            <a:r>
              <a:rPr lang="en-US" altLang="ko-KR" dirty="0" smtClean="0">
                <a:latin typeface="+mn-ea"/>
              </a:rPr>
              <a:t>·</a:t>
            </a:r>
            <a:r>
              <a:rPr lang="ko-KR" altLang="en-US" dirty="0" smtClean="0">
                <a:latin typeface="+mn-ea"/>
              </a:rPr>
              <a:t>학</a:t>
            </a:r>
            <a:r>
              <a:rPr lang="en-US" altLang="ko-KR" dirty="0">
                <a:latin typeface="+mn-ea"/>
              </a:rPr>
              <a:t> </a:t>
            </a:r>
            <a:r>
              <a:rPr lang="en-US" altLang="ko-KR" dirty="0" smtClean="0">
                <a:latin typeface="+mn-ea"/>
              </a:rPr>
              <a:t>·</a:t>
            </a:r>
            <a:r>
              <a:rPr lang="ko-KR" altLang="en-US" dirty="0" smtClean="0">
                <a:latin typeface="+mn-ea"/>
              </a:rPr>
              <a:t>연 고객</a:t>
            </a:r>
            <a:r>
              <a:rPr lang="en-US" altLang="ko-KR" dirty="0" smtClean="0">
                <a:latin typeface="+mn-ea"/>
              </a:rPr>
              <a:t>(88.3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보다 </a:t>
            </a:r>
            <a:r>
              <a:rPr lang="en-US" altLang="ko-KR" dirty="0" smtClean="0">
                <a:latin typeface="+mn-ea"/>
              </a:rPr>
              <a:t>5.0</a:t>
            </a:r>
            <a:r>
              <a:rPr lang="ko-KR" altLang="en-US" dirty="0" smtClean="0">
                <a:latin typeface="+mn-ea"/>
              </a:rPr>
              <a:t>점 낮게 나타남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latin typeface="+mn-ea"/>
              </a:rPr>
              <a:t>이용 경험별 분석 결과</a:t>
            </a:r>
            <a:r>
              <a:rPr lang="en-US" altLang="ko-KR" dirty="0" smtClean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기존 고객의 점수가 </a:t>
            </a:r>
            <a:r>
              <a:rPr lang="en-US" altLang="ko-KR" dirty="0" smtClean="0">
                <a:latin typeface="+mn-ea"/>
              </a:rPr>
              <a:t>88.0</a:t>
            </a:r>
            <a:r>
              <a:rPr lang="ko-KR" altLang="en-US" dirty="0" smtClean="0">
                <a:latin typeface="+mn-ea"/>
              </a:rPr>
              <a:t>점으로 신규 고객</a:t>
            </a:r>
            <a:r>
              <a:rPr lang="en-US" altLang="ko-KR" dirty="0" smtClean="0">
                <a:latin typeface="+mn-ea"/>
              </a:rPr>
              <a:t>(81.9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보다 </a:t>
            </a:r>
            <a:r>
              <a:rPr lang="en-US" altLang="ko-KR" dirty="0" smtClean="0">
                <a:latin typeface="+mn-ea"/>
              </a:rPr>
              <a:t>6.1</a:t>
            </a:r>
            <a:r>
              <a:rPr dirty="0" smtClean="0">
                <a:latin typeface="+mn-ea"/>
              </a:rPr>
              <a:t>점</a:t>
            </a:r>
            <a:r>
              <a:rPr lang="ko-KR" altLang="en-US" dirty="0" smtClean="0">
                <a:latin typeface="+mn-ea"/>
              </a:rPr>
              <a:t> 높게 나타남</a:t>
            </a:r>
            <a:r>
              <a:rPr lang="en-US" altLang="ko-KR" dirty="0" smtClean="0">
                <a:latin typeface="+mn-ea"/>
              </a:rPr>
              <a:t>.</a:t>
            </a:r>
          </a:p>
        </p:txBody>
      </p:sp>
      <p:graphicFrame>
        <p:nvGraphicFramePr>
          <p:cNvPr id="4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734357343"/>
              </p:ext>
            </p:extLst>
          </p:nvPr>
        </p:nvGraphicFramePr>
        <p:xfrm>
          <a:off x="1071349" y="2382852"/>
          <a:ext cx="3526632" cy="39428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8" name="그룹 7"/>
          <p:cNvGrpSpPr/>
          <p:nvPr/>
        </p:nvGrpSpPr>
        <p:grpSpPr>
          <a:xfrm>
            <a:off x="5685985" y="1914889"/>
            <a:ext cx="4298400" cy="4593600"/>
            <a:chOff x="424657" y="2953342"/>
            <a:chExt cx="2942658" cy="5026571"/>
          </a:xfrm>
        </p:grpSpPr>
        <p:sp>
          <p:nvSpPr>
            <p:cNvPr id="9" name="직사각형 8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기존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신규 고객 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KCSI-EHS 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비교</a:t>
              </a:r>
              <a:endParaRPr kumimoji="1" lang="ko-KR" altLang="en-US" sz="11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0" name="직사각형 9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11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2410255112"/>
              </p:ext>
            </p:extLst>
          </p:nvPr>
        </p:nvGraphicFramePr>
        <p:xfrm>
          <a:off x="6071869" y="2390112"/>
          <a:ext cx="3526632" cy="39428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기관전체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80186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응답자 소속별 차원 비교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altLang="en-US" dirty="0" smtClean="0">
                <a:latin typeface="+mn-ea"/>
              </a:rPr>
              <a:t>차</a:t>
            </a:r>
            <a:r>
              <a:rPr altLang="en-US" dirty="0">
                <a:latin typeface="+mn-ea"/>
              </a:rPr>
              <a:t>원</a:t>
            </a:r>
            <a:r>
              <a:rPr lang="ko-KR" altLang="en-US" dirty="0" smtClean="0">
                <a:latin typeface="+mn-ea"/>
              </a:rPr>
              <a:t> 비교 분석 결과 </a:t>
            </a:r>
            <a:r>
              <a:rPr lang="en-US" altLang="ko-KR" dirty="0" smtClean="0">
                <a:latin typeface="+mn-ea"/>
              </a:rPr>
              <a:t>‘</a:t>
            </a:r>
            <a:r>
              <a:rPr dirty="0" smtClean="0">
                <a:latin typeface="+mn-ea"/>
              </a:rPr>
              <a:t>관계 만족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>
                <a:latin typeface="+mn-ea"/>
              </a:rPr>
              <a:t>을 제외한 모든 차원에서 산</a:t>
            </a:r>
            <a:r>
              <a:rPr lang="en-US" altLang="ko-KR" dirty="0">
                <a:latin typeface="+mn-ea"/>
              </a:rPr>
              <a:t>·</a:t>
            </a:r>
            <a:r>
              <a:rPr lang="ko-KR" altLang="en-US" dirty="0">
                <a:latin typeface="+mn-ea"/>
              </a:rPr>
              <a:t>학</a:t>
            </a:r>
            <a:r>
              <a:rPr lang="en-US" altLang="ko-KR" dirty="0">
                <a:latin typeface="+mn-ea"/>
              </a:rPr>
              <a:t>·</a:t>
            </a:r>
            <a:r>
              <a:rPr lang="ko-KR" altLang="en-US" dirty="0">
                <a:latin typeface="+mn-ea"/>
              </a:rPr>
              <a:t>연 </a:t>
            </a:r>
            <a:r>
              <a:rPr lang="ko-KR" altLang="en-US" dirty="0" smtClean="0">
                <a:latin typeface="+mn-ea"/>
              </a:rPr>
              <a:t>고객의 점수가 정부 고객의 점수보다 </a:t>
            </a:r>
            <a:r>
              <a:rPr altLang="en-US" dirty="0" smtClean="0">
                <a:latin typeface="+mn-ea"/>
              </a:rPr>
              <a:t>낮게 </a:t>
            </a:r>
            <a:r>
              <a:rPr lang="ko-KR" altLang="en-US" dirty="0" smtClean="0">
                <a:latin typeface="+mn-ea"/>
              </a:rPr>
              <a:t>나타남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dirty="0" smtClean="0">
                <a:latin typeface="+mn-ea"/>
              </a:rPr>
              <a:t>요</a:t>
            </a:r>
            <a:r>
              <a:rPr dirty="0">
                <a:latin typeface="+mn-ea"/>
              </a:rPr>
              <a:t>소</a:t>
            </a:r>
            <a:r>
              <a:rPr dirty="0" smtClean="0">
                <a:latin typeface="+mn-ea"/>
              </a:rPr>
              <a:t> </a:t>
            </a:r>
            <a:r>
              <a:rPr dirty="0">
                <a:latin typeface="+mn-ea"/>
              </a:rPr>
              <a:t>비교 분석 결과 </a:t>
            </a:r>
            <a:r>
              <a:rPr lang="en-US" dirty="0" smtClean="0">
                <a:latin typeface="+mn-ea"/>
              </a:rPr>
              <a:t>'</a:t>
            </a:r>
            <a:r>
              <a:rPr dirty="0" smtClean="0">
                <a:latin typeface="+mn-ea"/>
              </a:rPr>
              <a:t>편리성</a:t>
            </a:r>
            <a:r>
              <a:rPr lang="en-US" dirty="0" smtClean="0">
                <a:latin typeface="+mn-ea"/>
              </a:rPr>
              <a:t>'</a:t>
            </a:r>
            <a:r>
              <a:rPr dirty="0" smtClean="0">
                <a:latin typeface="+mn-ea"/>
              </a:rPr>
              <a:t>을 </a:t>
            </a:r>
            <a:r>
              <a:rPr dirty="0">
                <a:latin typeface="+mn-ea"/>
              </a:rPr>
              <a:t>제외한 모든 차원에서 산</a:t>
            </a:r>
            <a:r>
              <a:rPr lang="en-US" altLang="ko-KR" dirty="0">
                <a:latin typeface="+mn-ea"/>
              </a:rPr>
              <a:t>·</a:t>
            </a:r>
            <a:r>
              <a:rPr dirty="0">
                <a:latin typeface="+mn-ea"/>
              </a:rPr>
              <a:t>학</a:t>
            </a:r>
            <a:r>
              <a:rPr lang="en-US" altLang="ko-KR" dirty="0">
                <a:latin typeface="+mn-ea"/>
              </a:rPr>
              <a:t>·</a:t>
            </a:r>
            <a:r>
              <a:rPr dirty="0">
                <a:latin typeface="+mn-ea"/>
              </a:rPr>
              <a:t>연 고객의 점수가 정부 고객의 </a:t>
            </a:r>
            <a:r>
              <a:rPr dirty="0" smtClean="0">
                <a:latin typeface="+mn-ea"/>
              </a:rPr>
              <a:t>점수</a:t>
            </a:r>
            <a:r>
              <a:rPr lang="ko-KR" altLang="en-US" dirty="0" smtClean="0">
                <a:latin typeface="+mn-ea"/>
              </a:rPr>
              <a:t>보다</a:t>
            </a:r>
            <a:r>
              <a:rPr dirty="0" smtClean="0">
                <a:latin typeface="+mn-ea"/>
              </a:rPr>
              <a:t> 낮</a:t>
            </a:r>
            <a:r>
              <a:rPr dirty="0">
                <a:latin typeface="+mn-ea"/>
              </a:rPr>
              <a:t>게</a:t>
            </a:r>
            <a:r>
              <a:rPr dirty="0" smtClean="0">
                <a:latin typeface="+mn-ea"/>
              </a:rPr>
              <a:t> </a:t>
            </a:r>
            <a:r>
              <a:rPr dirty="0">
                <a:latin typeface="+mn-ea"/>
              </a:rPr>
              <a:t>나타남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pic>
        <p:nvPicPr>
          <p:cNvPr id="12" name="그림 11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472349"/>
            <a:ext cx="10363200" cy="5712222"/>
          </a:xfrm>
          <a:prstGeom prst="rect">
            <a:avLst/>
          </a:prstGeom>
        </p:spPr>
      </p:pic>
      <p:grpSp>
        <p:nvGrpSpPr>
          <p:cNvPr id="19" name="그룹 18"/>
          <p:cNvGrpSpPr/>
          <p:nvPr/>
        </p:nvGrpSpPr>
        <p:grpSpPr>
          <a:xfrm>
            <a:off x="424657" y="1907629"/>
            <a:ext cx="4701375" cy="5026571"/>
            <a:chOff x="424657" y="2953342"/>
            <a:chExt cx="2942658" cy="5026571"/>
          </a:xfrm>
        </p:grpSpPr>
        <p:sp>
          <p:nvSpPr>
            <p:cNvPr id="20" name="직사각형 19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</a:t>
              </a:r>
              <a:r>
                <a:rPr kumimoji="1" lang="en-US" altLang="ko-KR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</a:t>
              </a:r>
              <a:r>
                <a:rPr kumimoji="1" lang="en-US" altLang="ko-KR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학</a:t>
              </a:r>
              <a:r>
                <a:rPr kumimoji="1" lang="en-US" altLang="ko-KR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 고객별 차원 비교</a:t>
              </a:r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22" name="그룹 21"/>
          <p:cNvGrpSpPr/>
          <p:nvPr/>
        </p:nvGrpSpPr>
        <p:grpSpPr>
          <a:xfrm>
            <a:off x="5590203" y="1907629"/>
            <a:ext cx="4701375" cy="5026571"/>
            <a:chOff x="424657" y="2953342"/>
            <a:chExt cx="2942658" cy="5026571"/>
          </a:xfrm>
        </p:grpSpPr>
        <p:sp>
          <p:nvSpPr>
            <p:cNvPr id="24" name="직사각형 23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</a:t>
              </a:r>
              <a:r>
                <a:rPr kumimoji="1" lang="en-US" altLang="ko-KR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</a:t>
              </a:r>
              <a:r>
                <a:rPr kumimoji="1" lang="en-US" altLang="ko-KR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학</a:t>
              </a:r>
              <a:r>
                <a:rPr kumimoji="1" lang="en-US" altLang="ko-KR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 고객별 요소 비교</a:t>
              </a:r>
            </a:p>
          </p:txBody>
        </p:sp>
        <p:sp>
          <p:nvSpPr>
            <p:cNvPr id="25" name="직사각형 24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2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170799474"/>
              </p:ext>
            </p:extLst>
          </p:nvPr>
        </p:nvGraphicFramePr>
        <p:xfrm>
          <a:off x="424656" y="2051677"/>
          <a:ext cx="4701376" cy="48983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7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2217303361"/>
              </p:ext>
            </p:extLst>
          </p:nvPr>
        </p:nvGraphicFramePr>
        <p:xfrm>
          <a:off x="5616800" y="2089777"/>
          <a:ext cx="4629488" cy="48983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69504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기관전체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80186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이용 경험별 차원 비교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>
                <a:latin typeface="+mn-ea"/>
              </a:rPr>
              <a:t>차원 비교 분석 결과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 smtClean="0">
                <a:latin typeface="+mn-ea"/>
              </a:rPr>
              <a:t>모든 차원에서 기존 고객의 점수가 신규 고객의 점수보다 높게 나타남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latin typeface="+mn-ea"/>
              </a:rPr>
              <a:t>요소 비교 분석 결과</a:t>
            </a:r>
            <a:r>
              <a:rPr lang="en-US" altLang="ko-KR" dirty="0" smtClean="0">
                <a:latin typeface="+mn-ea"/>
              </a:rPr>
              <a:t>, ‘</a:t>
            </a:r>
            <a:r>
              <a:rPr dirty="0" smtClean="0">
                <a:latin typeface="+mn-ea"/>
              </a:rPr>
              <a:t>책임</a:t>
            </a:r>
            <a:r>
              <a:rPr dirty="0">
                <a:latin typeface="+mn-ea"/>
              </a:rPr>
              <a:t>성</a:t>
            </a:r>
            <a:r>
              <a:rPr lang="en-US" altLang="ko-KR" dirty="0" smtClean="0">
                <a:latin typeface="+mn-ea"/>
              </a:rPr>
              <a:t>’ </a:t>
            </a:r>
            <a:r>
              <a:rPr lang="ko-KR" altLang="en-US" dirty="0" smtClean="0">
                <a:latin typeface="+mn-ea"/>
              </a:rPr>
              <a:t>점수가 기존 고객과</a:t>
            </a:r>
            <a:r>
              <a:rPr lang="en-US" altLang="ko-KR" dirty="0">
                <a:latin typeface="+mn-ea"/>
              </a:rPr>
              <a:t> </a:t>
            </a:r>
            <a:r>
              <a:rPr lang="ko-KR" altLang="en-US" dirty="0" smtClean="0">
                <a:latin typeface="+mn-ea"/>
              </a:rPr>
              <a:t>신규 고객 모두에서 높게 나타남</a:t>
            </a:r>
            <a:r>
              <a:rPr lang="en-US" altLang="ko-KR" dirty="0" smtClean="0">
                <a:latin typeface="+mn-ea"/>
              </a:rPr>
              <a:t>.</a:t>
            </a:r>
          </a:p>
        </p:txBody>
      </p:sp>
      <p:pic>
        <p:nvPicPr>
          <p:cNvPr id="12" name="그림 11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472349"/>
            <a:ext cx="10363200" cy="5712222"/>
          </a:xfrm>
          <a:prstGeom prst="rect">
            <a:avLst/>
          </a:prstGeom>
        </p:spPr>
      </p:pic>
      <p:grpSp>
        <p:nvGrpSpPr>
          <p:cNvPr id="4" name="그룹 18"/>
          <p:cNvGrpSpPr/>
          <p:nvPr/>
        </p:nvGrpSpPr>
        <p:grpSpPr>
          <a:xfrm>
            <a:off x="424657" y="1907629"/>
            <a:ext cx="4701375" cy="5026571"/>
            <a:chOff x="424657" y="2953342"/>
            <a:chExt cx="2942658" cy="5026571"/>
          </a:xfrm>
        </p:grpSpPr>
        <p:sp>
          <p:nvSpPr>
            <p:cNvPr id="20" name="직사각형 19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기존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신규 고객별 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차원 비교</a:t>
              </a:r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5" name="그룹 21"/>
          <p:cNvGrpSpPr/>
          <p:nvPr/>
        </p:nvGrpSpPr>
        <p:grpSpPr>
          <a:xfrm>
            <a:off x="5590203" y="1907629"/>
            <a:ext cx="4701375" cy="5026571"/>
            <a:chOff x="424657" y="2953342"/>
            <a:chExt cx="2942658" cy="5026571"/>
          </a:xfrm>
        </p:grpSpPr>
        <p:sp>
          <p:nvSpPr>
            <p:cNvPr id="24" name="직사각형 23"/>
            <p:cNvSpPr/>
            <p:nvPr/>
          </p:nvSpPr>
          <p:spPr>
            <a:xfrm>
              <a:off x="525125" y="2953342"/>
              <a:ext cx="271337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기존</a:t>
              </a:r>
              <a:r>
                <a:rPr kumimoji="1" lang="en-US" altLang="ko-KR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kumimoji="1" lang="ko-KR" altLang="en-US" sz="11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신규 고객별 </a:t>
              </a:r>
              <a:r>
                <a:rPr kumimoji="1" lang="ko-KR" altLang="en-US" sz="11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요소 비교</a:t>
              </a:r>
            </a:p>
          </p:txBody>
        </p:sp>
        <p:sp>
          <p:nvSpPr>
            <p:cNvPr id="25" name="직사각형 24"/>
            <p:cNvSpPr/>
            <p:nvPr/>
          </p:nvSpPr>
          <p:spPr>
            <a:xfrm>
              <a:off x="424657" y="3256450"/>
              <a:ext cx="2942658" cy="47234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2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266986786"/>
              </p:ext>
            </p:extLst>
          </p:nvPr>
        </p:nvGraphicFramePr>
        <p:xfrm>
          <a:off x="424656" y="2089777"/>
          <a:ext cx="4701376" cy="48983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7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1967822041"/>
              </p:ext>
            </p:extLst>
          </p:nvPr>
        </p:nvGraphicFramePr>
        <p:xfrm>
          <a:off x="5616800" y="2089777"/>
          <a:ext cx="4629488" cy="48983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69504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98903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기관 전체 결과 요약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249630" y="1304980"/>
            <a:ext cx="7525321" cy="344432"/>
            <a:chOff x="249630" y="1752801"/>
            <a:chExt cx="7525321" cy="344432"/>
          </a:xfrm>
        </p:grpSpPr>
        <p:sp>
          <p:nvSpPr>
            <p:cNvPr id="7" name="직사각형 6"/>
            <p:cNvSpPr/>
            <p:nvPr/>
          </p:nvSpPr>
          <p:spPr>
            <a:xfrm>
              <a:off x="298224" y="1752801"/>
              <a:ext cx="7476727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산업연구원 고객만족도 조사 결과 기획재정부 등급분류 기준 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‘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양호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’ (2014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년 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‘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양호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’ ⇨  2015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년 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‘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양호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’)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8" name="이등변 삼각형 7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9" name="그룹 8"/>
          <p:cNvGrpSpPr/>
          <p:nvPr/>
        </p:nvGrpSpPr>
        <p:grpSpPr>
          <a:xfrm>
            <a:off x="424657" y="1813261"/>
            <a:ext cx="6323163" cy="307777"/>
            <a:chOff x="424657" y="3583873"/>
            <a:chExt cx="6323163" cy="307777"/>
          </a:xfrm>
        </p:grpSpPr>
        <p:grpSp>
          <p:nvGrpSpPr>
            <p:cNvPr id="10" name="그룹 22"/>
            <p:cNvGrpSpPr/>
            <p:nvPr/>
          </p:nvGrpSpPr>
          <p:grpSpPr>
            <a:xfrm>
              <a:off x="424657" y="3603556"/>
              <a:ext cx="206374" cy="203993"/>
              <a:chOff x="424657" y="2524056"/>
              <a:chExt cx="206374" cy="203993"/>
            </a:xfrm>
          </p:grpSpPr>
          <p:sp>
            <p:nvSpPr>
              <p:cNvPr id="12" name="직사각형 11"/>
              <p:cNvSpPr/>
              <p:nvPr/>
            </p:nvSpPr>
            <p:spPr>
              <a:xfrm>
                <a:off x="424657" y="2524056"/>
                <a:ext cx="108744" cy="108744"/>
              </a:xfrm>
              <a:prstGeom prst="rect">
                <a:avLst/>
              </a:prstGeom>
              <a:noFill/>
              <a:ln w="222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13" name="직사각형 12"/>
              <p:cNvSpPr/>
              <p:nvPr/>
            </p:nvSpPr>
            <p:spPr>
              <a:xfrm>
                <a:off x="488951" y="2585969"/>
                <a:ext cx="142080" cy="14208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222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</p:grpSp>
        <p:sp>
          <p:nvSpPr>
            <p:cNvPr id="11" name="직사각형 10"/>
            <p:cNvSpPr/>
            <p:nvPr/>
          </p:nvSpPr>
          <p:spPr>
            <a:xfrm>
              <a:off x="599983" y="3583873"/>
              <a:ext cx="614783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2015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년도 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KCSI-EHS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는 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85.7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점이며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 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기획재정부 등급분류 기준에서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‘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양호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’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에 해당함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.</a:t>
              </a:r>
              <a:endPara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14" name="표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972675883"/>
              </p:ext>
            </p:extLst>
          </p:nvPr>
        </p:nvGraphicFramePr>
        <p:xfrm>
          <a:off x="717322" y="2153256"/>
          <a:ext cx="9561722" cy="27616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1124"/>
                <a:gridCol w="2160000"/>
                <a:gridCol w="2854800"/>
                <a:gridCol w="1105266"/>
                <a:gridCol w="1105266"/>
                <a:gridCol w="1105266"/>
              </a:tblGrid>
              <a:tr h="402418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구분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업무유형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상세업무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표본수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명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결과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점수</a:t>
                      </a:r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07329">
                <a:tc rowSpan="5">
                  <a:txBody>
                    <a:bodyPr/>
                    <a:lstStyle/>
                    <a:p>
                      <a:pPr algn="ctr" latinLnBrk="1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년도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연구과제 수행</a:t>
                      </a:r>
                      <a:endParaRPr kumimoji="1" lang="ko-KR" altLang="en-US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1" lang="ko-KR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기본과제</a:t>
                      </a:r>
                      <a:endParaRPr kumimoji="1" lang="ko-KR" altLang="en-US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68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85.1</a:t>
                      </a:r>
                    </a:p>
                  </a:txBody>
                  <a:tcPr marL="17907" marR="72000" marT="17907" marB="17907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24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1" lang="ko-KR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수탁과제</a:t>
                      </a:r>
                      <a:endParaRPr kumimoji="1" lang="ko-KR" altLang="en-US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83.2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en-US" altLang="en-US" sz="12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17907" marR="72000" marT="17907" marB="17907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85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1" lang="ko-KR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위탁</a:t>
                      </a:r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공동연구</a:t>
                      </a:r>
                      <a:endParaRPr kumimoji="1" lang="ko-KR" altLang="en-US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21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87.0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en-US" altLang="en-US" sz="12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17907" marR="72000" marT="17907" marB="17907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81583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정보제공</a:t>
                      </a:r>
                    </a:p>
                  </a:txBody>
                  <a:tcPr marL="72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kumimoji="1" lang="ko-KR" altLang="en-US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32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87.9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en-US" altLang="en-US" sz="12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7907" marR="72000" marT="17907" marB="17907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300">
                <a:tc vMerge="1">
                  <a:txBody>
                    <a:bodyPr/>
                    <a:lstStyle/>
                    <a:p>
                      <a:pPr algn="ctr" latinLnBrk="1"/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200" b="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육성 및 촉진</a:t>
                      </a:r>
                      <a:endParaRPr kumimoji="1" lang="ko-KR" altLang="en-US" sz="12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72000" marT="45709" marB="45709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kumimoji="1" lang="ko-KR" altLang="en-US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360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15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88.6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en-US" altLang="en-US" sz="12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7907" marR="72000" marT="17907" marB="17907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81000"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6000" marR="72000" marT="45709" marB="45709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ctr" latinLnBrk="0" hangingPunct="1">
                        <a:lnSpc>
                          <a:spcPct val="13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en-US" altLang="en-US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218</a:t>
                      </a: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r"/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85.7</a:t>
                      </a:r>
                      <a:endParaRPr kumimoji="1" lang="ko-KR" altLang="en-US" sz="12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17907" marR="72000" marT="17907" marB="17907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5" name="표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286082667"/>
              </p:ext>
            </p:extLst>
          </p:nvPr>
        </p:nvGraphicFramePr>
        <p:xfrm>
          <a:off x="717320" y="5000702"/>
          <a:ext cx="9556977" cy="70262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79849"/>
                <a:gridCol w="1047141"/>
                <a:gridCol w="1047141"/>
                <a:gridCol w="1047141"/>
                <a:gridCol w="1047141"/>
                <a:gridCol w="1047141"/>
                <a:gridCol w="1047141"/>
                <a:gridCol w="1047141"/>
                <a:gridCol w="1047141"/>
              </a:tblGrid>
              <a:tr h="241324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7620" marR="7620" marT="76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2009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2010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2011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2012</a:t>
                      </a:r>
                      <a:r>
                        <a:rPr kumimoji="1" lang="ko-KR" altLang="en-US" sz="12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2013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전년 대비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61302"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endParaRPr kumimoji="1" 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620" marT="7618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82.6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84.7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80.6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85.7</a:t>
                      </a:r>
                      <a:endParaRPr kumimoji="1" lang="en-US" altLang="ko-KR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2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-1.0</a:t>
                      </a:r>
                      <a:endParaRPr kumimoji="1" lang="en-US" altLang="ko-KR" sz="12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620" marR="72000" marT="7618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7" name="TextBox 16"/>
          <p:cNvSpPr txBox="1"/>
          <p:nvPr/>
        </p:nvSpPr>
        <p:spPr bwMode="auto">
          <a:xfrm>
            <a:off x="727836" y="5794368"/>
            <a:ext cx="7861126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rtlCol="0">
            <a:spAutoFit/>
          </a:bodyPr>
          <a:lstStyle/>
          <a:p>
            <a:pPr marL="177800" indent="-177800" defTabSz="872282" latinLnBrk="0">
              <a:buSzPct val="110000"/>
            </a:pP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※ 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조사 모델이 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2009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년 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~ 2014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년에는 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KCSI-ST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였으며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, 2015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년에는 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KCSI-EHS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로 변경됨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. 2014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년 이전과 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2015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년 점수를 비교할 경우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, </a:t>
            </a:r>
            <a:r>
              <a:rPr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활용에 유의해야 함</a:t>
            </a:r>
            <a:r>
              <a:rPr lang="en-US" altLang="ko-KR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 Light" pitchFamily="50" charset="-127"/>
                <a:ea typeface="나눔바른고딕 Light" pitchFamily="50" charset="-127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grpSp>
        <p:nvGrpSpPr>
          <p:cNvPr id="7" name="그룹 6"/>
          <p:cNvGrpSpPr/>
          <p:nvPr/>
        </p:nvGrpSpPr>
        <p:grpSpPr>
          <a:xfrm>
            <a:off x="249630" y="1304980"/>
            <a:ext cx="1595812" cy="344432"/>
            <a:chOff x="249630" y="1752801"/>
            <a:chExt cx="1595812" cy="344432"/>
          </a:xfrm>
        </p:grpSpPr>
        <p:sp>
          <p:nvSpPr>
            <p:cNvPr id="8" name="직사각형 7"/>
            <p:cNvSpPr/>
            <p:nvPr/>
          </p:nvSpPr>
          <p:spPr>
            <a:xfrm>
              <a:off x="298224" y="1752801"/>
              <a:ext cx="1547218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기본연구 결과 요약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9" name="이등변 삼각형 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0" name="그룹 16"/>
          <p:cNvGrpSpPr/>
          <p:nvPr/>
        </p:nvGrpSpPr>
        <p:grpSpPr>
          <a:xfrm>
            <a:off x="417059" y="1813261"/>
            <a:ext cx="9862004" cy="2244127"/>
            <a:chOff x="417059" y="1754269"/>
            <a:chExt cx="9862004" cy="2244127"/>
          </a:xfrm>
        </p:grpSpPr>
        <p:grpSp>
          <p:nvGrpSpPr>
            <p:cNvPr id="11" name="그룹 10"/>
            <p:cNvGrpSpPr/>
            <p:nvPr/>
          </p:nvGrpSpPr>
          <p:grpSpPr>
            <a:xfrm>
              <a:off x="424657" y="1754269"/>
              <a:ext cx="8192264" cy="307777"/>
              <a:chOff x="424657" y="3583873"/>
              <a:chExt cx="8192264" cy="307777"/>
            </a:xfrm>
          </p:grpSpPr>
          <p:grpSp>
            <p:nvGrpSpPr>
              <p:cNvPr id="13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5" name="직사각형 1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16" name="직사각형 15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14" name="직사각형 13"/>
              <p:cNvSpPr/>
              <p:nvPr/>
            </p:nvSpPr>
            <p:spPr>
              <a:xfrm>
                <a:off x="599983" y="3583873"/>
                <a:ext cx="8016938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정량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기본연구의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KCSI-EHS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는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86.4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점이며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,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조사 대상 기관 전체 평균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(87.8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)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대비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1.4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 낮음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.</a:t>
                </a:r>
              </a:p>
            </p:txBody>
          </p:sp>
        </p:grpSp>
        <p:sp>
          <p:nvSpPr>
            <p:cNvPr id="12" name="TextBox 11"/>
            <p:cNvSpPr txBox="1"/>
            <p:nvPr/>
          </p:nvSpPr>
          <p:spPr>
            <a:xfrm>
              <a:off x="417059" y="2074792"/>
              <a:ext cx="9862004" cy="192360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품질 차원별 점수를 살펴보면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85.6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품질 차원 중 가장 낮고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(88.1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2.5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하위 요소 중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과정의 체계적인 준비 및 수행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84.3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b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체계성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(87.8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연구과제 관련 활동의 체계적인 운영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83.2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결과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하위 요소 중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지속성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제공 이후 사후적인 서비스 지원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83.5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b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지속성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(85.7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2.2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지속성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연구과제 수행에 대한 적절한 피드백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82.5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  <p:grpSp>
        <p:nvGrpSpPr>
          <p:cNvPr id="24" name="그룹 16"/>
          <p:cNvGrpSpPr/>
          <p:nvPr/>
        </p:nvGrpSpPr>
        <p:grpSpPr>
          <a:xfrm>
            <a:off x="417059" y="4389045"/>
            <a:ext cx="9862004" cy="2167182"/>
            <a:chOff x="417059" y="1754269"/>
            <a:chExt cx="9862004" cy="2167182"/>
          </a:xfrm>
        </p:grpSpPr>
        <p:grpSp>
          <p:nvGrpSpPr>
            <p:cNvPr id="25" name="그룹 24"/>
            <p:cNvGrpSpPr/>
            <p:nvPr/>
          </p:nvGrpSpPr>
          <p:grpSpPr>
            <a:xfrm>
              <a:off x="424657" y="1754269"/>
              <a:ext cx="6026608" cy="307777"/>
              <a:chOff x="424657" y="3583873"/>
              <a:chExt cx="6026608" cy="307777"/>
            </a:xfrm>
          </p:grpSpPr>
          <p:grpSp>
            <p:nvGrpSpPr>
              <p:cNvPr id="27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9" name="직사각형 2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30" name="직사각형 2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28" name="직사각형 27"/>
              <p:cNvSpPr/>
              <p:nvPr/>
            </p:nvSpPr>
            <p:spPr>
              <a:xfrm>
                <a:off x="599983" y="3583873"/>
                <a:ext cx="585128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정성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고객의 소리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(VOC : Voice Of Customer)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분석의 주요 결과</a:t>
                </a:r>
                <a:endPara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</p:grpSp>
        <p:sp>
          <p:nvSpPr>
            <p:cNvPr id="26" name="TextBox 25"/>
            <p:cNvSpPr txBox="1"/>
            <p:nvPr/>
          </p:nvSpPr>
          <p:spPr>
            <a:xfrm>
              <a:off x="417059" y="2074792"/>
              <a:ext cx="9862004" cy="18466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소리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(VOC)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KCSI-EHS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요소별로 분류하여 분석한 결과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 높은 연구물 제공 및 서비스 창출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관련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 가장 많이 수집됨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책임성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기관의 임무에 부합하는 업무 수행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성과 확산을 통한 공공의 이익에 대한 기여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 관련된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언급한 고객의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KCSI-EHS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모두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90.0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이상으로 높게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주요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세부화된 산업 관련 전문가들의 자질이 매우 우수함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최근 통계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이슈 등 구하기 어려운 정보에 대한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DB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 풍부하고 연구원의 전문성이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중립 및 비추천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연구결과물이 사회요구 및 정책적 수요에 맞추어 빠르게 반영이 되었으면 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과제관련 사전 수요조사 시  보다 짧은 주기로 시행하면 정책수요를 시의적절하게 반영할 수 있을 것임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그림 4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24" name="그룹 23"/>
          <p:cNvGrpSpPr/>
          <p:nvPr/>
        </p:nvGrpSpPr>
        <p:grpSpPr>
          <a:xfrm rot="16200000">
            <a:off x="2072457" y="2057292"/>
            <a:ext cx="4180335" cy="4013200"/>
            <a:chOff x="15797596" y="6969854"/>
            <a:chExt cx="6227605" cy="4013200"/>
          </a:xfrm>
        </p:grpSpPr>
        <p:pic>
          <p:nvPicPr>
            <p:cNvPr id="25" name="Picture 5" descr="그림100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 xmlns="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18274653" y="7232505"/>
              <a:ext cx="1273492" cy="622760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" name="그룹 40"/>
            <p:cNvGrpSpPr/>
            <p:nvPr/>
          </p:nvGrpSpPr>
          <p:grpSpPr>
            <a:xfrm rot="10800000">
              <a:off x="15834529" y="6969854"/>
              <a:ext cx="6153728" cy="3231756"/>
              <a:chOff x="6684102" y="3312402"/>
              <a:chExt cx="1927629" cy="6510666"/>
            </a:xfrm>
          </p:grpSpPr>
          <p:sp>
            <p:nvSpPr>
              <p:cNvPr id="27" name="직사각형 26"/>
              <p:cNvSpPr/>
              <p:nvPr/>
            </p:nvSpPr>
            <p:spPr>
              <a:xfrm rot="5400000" flipH="1">
                <a:off x="5893593" y="4153441"/>
                <a:ext cx="3508648" cy="1927629"/>
              </a:xfrm>
              <a:prstGeom prst="rect">
                <a:avLst/>
              </a:prstGeom>
              <a:noFill/>
              <a:ln w="12700" cap="flat" cmpd="sng" algn="ctr">
                <a:gradFill flip="none" rotWithShape="1">
                  <a:gsLst>
                    <a:gs pos="0">
                      <a:srgbClr val="4F81BD">
                        <a:lumMod val="5000"/>
                        <a:lumOff val="95000"/>
                        <a:alpha val="0"/>
                      </a:srgbClr>
                    </a:gs>
                    <a:gs pos="81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prstDash val="solid"/>
              </a:ln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cs typeface="+mn-cs"/>
                </a:endParaRPr>
              </a:p>
            </p:txBody>
          </p:sp>
          <p:sp>
            <p:nvSpPr>
              <p:cNvPr id="28" name="직사각형 27"/>
              <p:cNvSpPr/>
              <p:nvPr/>
            </p:nvSpPr>
            <p:spPr>
              <a:xfrm rot="5400000" flipH="1">
                <a:off x="4389391" y="5610160"/>
                <a:ext cx="6510666" cy="1915150"/>
              </a:xfrm>
              <a:prstGeom prst="rect">
                <a:avLst/>
              </a:prstGeom>
              <a:gradFill flip="none" rotWithShape="1">
                <a:gsLst>
                  <a:gs pos="1000">
                    <a:schemeClr val="bg1">
                      <a:lumMod val="9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0800000" scaled="1"/>
                <a:tileRect/>
              </a:gradFill>
              <a:ln w="1905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defTabSz="914400" latinLnBrk="0"/>
                <a:endParaRPr lang="ko-KR" altLang="en-US" sz="1800" kern="0" dirty="0">
                  <a:solidFill>
                    <a:prstClr val="white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</p:grpSp>
      <p:sp>
        <p:nvSpPr>
          <p:cNvPr id="29" name="직사각형 28"/>
          <p:cNvSpPr/>
          <p:nvPr/>
        </p:nvSpPr>
        <p:spPr>
          <a:xfrm>
            <a:off x="5837847" y="1973724"/>
            <a:ext cx="4285819" cy="321848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개선안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5777700" y="2276168"/>
            <a:ext cx="4406113" cy="384951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5845794" y="2335788"/>
            <a:ext cx="4212000" cy="28469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</a:pP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커뮤니케이션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및 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소통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에 관련된 항목이 점수가 낮고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중요도가 높아 개선 항목으로 도출됨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VOC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를 통해서도  수요자의 의견 수렴에 대한 내용이 수집됨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360363" lvl="1" indent="-185738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 typeface="Wingdings" pitchFamily="2" charset="2"/>
              <a:buChar char="v"/>
            </a:pP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기본연구과제에 대한 정책 수요자의 의견 반영이 충분히 이루어지고 있는지 확인이 필요함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주요한 수요처의 경우에는 별도의 설명회 및 의견 수렴할 수 있는 워크숍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세미나 등을 개최하는 방안을 검토해야 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또 주요 정책 수요처에 대해서는 연구 진행 중 현재 진행 내용 및 향후 연구 방향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예상 결과물에 대한 중간 피드백도 실시하여 연구의 고객의 의견을 합리적으로 반영할 수 있도록 하는 것이 바람직함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  <p:grpSp>
        <p:nvGrpSpPr>
          <p:cNvPr id="44" name="그룹 43"/>
          <p:cNvGrpSpPr/>
          <p:nvPr/>
        </p:nvGrpSpPr>
        <p:grpSpPr>
          <a:xfrm>
            <a:off x="249630" y="1304980"/>
            <a:ext cx="1395438" cy="344432"/>
            <a:chOff x="249630" y="1752801"/>
            <a:chExt cx="1395438" cy="344432"/>
          </a:xfrm>
        </p:grpSpPr>
        <p:sp>
          <p:nvSpPr>
            <p:cNvPr id="45" name="직사각형 44"/>
            <p:cNvSpPr/>
            <p:nvPr/>
          </p:nvSpPr>
          <p:spPr>
            <a:xfrm>
              <a:off x="298224" y="1752801"/>
              <a:ext cx="1346844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기본연구 개선안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46" name="이등변 삼각형 45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1" name="그룹 36"/>
          <p:cNvGrpSpPr/>
          <p:nvPr/>
        </p:nvGrpSpPr>
        <p:grpSpPr>
          <a:xfrm>
            <a:off x="538950" y="3803575"/>
            <a:ext cx="4406113" cy="2087087"/>
            <a:chOff x="517062" y="2953342"/>
            <a:chExt cx="2757849" cy="2087087"/>
          </a:xfrm>
        </p:grpSpPr>
        <p:sp>
          <p:nvSpPr>
            <p:cNvPr id="32" name="직사각형 31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VOC</a:t>
              </a:r>
            </a:p>
          </p:txBody>
        </p:sp>
        <p:sp>
          <p:nvSpPr>
            <p:cNvPr id="33" name="직사각형 32"/>
            <p:cNvSpPr/>
            <p:nvPr/>
          </p:nvSpPr>
          <p:spPr>
            <a:xfrm>
              <a:off x="517062" y="3256447"/>
              <a:ext cx="2757849" cy="1783982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43" name="TextBox 42"/>
          <p:cNvSpPr txBox="1"/>
          <p:nvPr/>
        </p:nvSpPr>
        <p:spPr>
          <a:xfrm>
            <a:off x="660907" y="4190029"/>
            <a:ext cx="4224009" cy="16081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일괄적으로 보내준 연구보고서를 받아 구독하고 업무에 활용하였으나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크게 관심 없는 분야의 보고서도 상당 부분 수렴하였음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향후에는 서비스 이용자의 니즈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(needs)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사전에 조사하여 이용자의 관심분야에 부합하는 보고서를 선택하게 하였으면 함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자료취합이나 정책결정제안을 이끌어 내는 과정에서 전문가 뿐만 아니라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수요자나 수혜자의 의견도 취합 및 반영되었으면 함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과제관련 사전 수요조사 시 정부 의견을 반영해야 함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지금도 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 단위로 시행하고 있으나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짧은 주기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분기별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로 시행하면 정책수요를 시의적절하게 반영할 수 있을 것임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48" name="그룹 33"/>
          <p:cNvGrpSpPr/>
          <p:nvPr/>
        </p:nvGrpSpPr>
        <p:grpSpPr>
          <a:xfrm>
            <a:off x="538950" y="2256074"/>
            <a:ext cx="4406113" cy="1324525"/>
            <a:chOff x="517062" y="2953342"/>
            <a:chExt cx="2757849" cy="1324525"/>
          </a:xfrm>
        </p:grpSpPr>
        <p:sp>
          <p:nvSpPr>
            <p:cNvPr id="49" name="직사각형 48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 </a:t>
              </a:r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항목</a:t>
              </a: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517062" y="3256449"/>
              <a:ext cx="2757849" cy="102141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51" name="표 50"/>
          <p:cNvGraphicFramePr>
            <a:graphicFrameLocks noGrp="1"/>
          </p:cNvGraphicFramePr>
          <p:nvPr/>
        </p:nvGraphicFramePr>
        <p:xfrm>
          <a:off x="554999" y="2563655"/>
          <a:ext cx="4375143" cy="997694"/>
        </p:xfrm>
        <a:graphic>
          <a:graphicData uri="http://schemas.openxmlformats.org/drawingml/2006/table">
            <a:tbl>
              <a:tblPr/>
              <a:tblGrid>
                <a:gridCol w="2904481"/>
                <a:gridCol w="735331"/>
                <a:gridCol w="735331"/>
              </a:tblGrid>
              <a:tr h="227342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endParaRPr kumimoji="0" lang="ko-KR" altLang="en-US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517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05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기관의 담당자는 고객의 의견 및 건의사항을 반영하고자 노력한다</a:t>
                      </a:r>
                      <a:r>
                        <a:rPr lang="en-US" altLang="ko-KR" sz="105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.</a:t>
                      </a:r>
                    </a:p>
                  </a:txBody>
                  <a:tcPr marL="36000" marR="36000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85.0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13.2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517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05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연구과제 수행에 있어 피드백이 적절히 이루어진다</a:t>
                      </a:r>
                      <a:r>
                        <a:rPr lang="en-US" altLang="ko-KR" sz="105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82.5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12.5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grpSp>
        <p:nvGrpSpPr>
          <p:cNvPr id="4" name="그룹 6"/>
          <p:cNvGrpSpPr/>
          <p:nvPr/>
        </p:nvGrpSpPr>
        <p:grpSpPr>
          <a:xfrm>
            <a:off x="249630" y="1304980"/>
            <a:ext cx="1595812" cy="344432"/>
            <a:chOff x="249630" y="1752801"/>
            <a:chExt cx="1595812" cy="344432"/>
          </a:xfrm>
        </p:grpSpPr>
        <p:sp>
          <p:nvSpPr>
            <p:cNvPr id="8" name="직사각형 7"/>
            <p:cNvSpPr/>
            <p:nvPr/>
          </p:nvSpPr>
          <p:spPr>
            <a:xfrm>
              <a:off x="298224" y="1752801"/>
              <a:ext cx="1547218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수탁연구 결과 요약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9" name="이등변 삼각형 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4" name="그룹 16"/>
          <p:cNvGrpSpPr/>
          <p:nvPr/>
        </p:nvGrpSpPr>
        <p:grpSpPr>
          <a:xfrm>
            <a:off x="417059" y="1813261"/>
            <a:ext cx="9862004" cy="2244127"/>
            <a:chOff x="417059" y="1754269"/>
            <a:chExt cx="9862004" cy="2244127"/>
          </a:xfrm>
        </p:grpSpPr>
        <p:grpSp>
          <p:nvGrpSpPr>
            <p:cNvPr id="25" name="그룹 10"/>
            <p:cNvGrpSpPr/>
            <p:nvPr/>
          </p:nvGrpSpPr>
          <p:grpSpPr>
            <a:xfrm>
              <a:off x="424657" y="1754269"/>
              <a:ext cx="8039082" cy="307777"/>
              <a:chOff x="424657" y="3583873"/>
              <a:chExt cx="8039082" cy="307777"/>
            </a:xfrm>
          </p:grpSpPr>
          <p:grpSp>
            <p:nvGrpSpPr>
              <p:cNvPr id="27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9" name="직사각형 2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30" name="직사각형 2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28" name="직사각형 27"/>
              <p:cNvSpPr/>
              <p:nvPr/>
            </p:nvSpPr>
            <p:spPr>
              <a:xfrm>
                <a:off x="599983" y="3583873"/>
                <a:ext cx="7863756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정량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수탁연구의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KCSI-EHS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는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83.2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점이며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,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조사 대상 기관 전체 평균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(82.2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)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대비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1.0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 높음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.</a:t>
                </a:r>
              </a:p>
            </p:txBody>
          </p:sp>
        </p:grpSp>
        <p:sp>
          <p:nvSpPr>
            <p:cNvPr id="26" name="TextBox 25"/>
            <p:cNvSpPr txBox="1"/>
            <p:nvPr/>
          </p:nvSpPr>
          <p:spPr>
            <a:xfrm>
              <a:off x="417059" y="2074792"/>
              <a:ext cx="9862004" cy="192360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품질 차원별 점수를 살펴보면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결과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84.1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품질 차원 중 가장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결과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(82.6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결과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하위 요소 중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활용성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결과물의 다양한 활용 가치 및 업무 적용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83.0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b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활용성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(81.4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1.6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활용성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 결과물은 정책적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학문적 활용가치 큼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82.3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요인별 점수를 살펴보면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성과 확산을 통한 공공의 이익에 대한 기여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82.7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낮으나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b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공익성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(81.8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0.9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연구결과의 사회적 공유 및 성과확산 위해 노력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82.7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  <p:grpSp>
        <p:nvGrpSpPr>
          <p:cNvPr id="38" name="그룹 16"/>
          <p:cNvGrpSpPr/>
          <p:nvPr/>
        </p:nvGrpSpPr>
        <p:grpSpPr>
          <a:xfrm>
            <a:off x="417059" y="4389045"/>
            <a:ext cx="9862004" cy="2705791"/>
            <a:chOff x="417059" y="1754269"/>
            <a:chExt cx="9862004" cy="2705791"/>
          </a:xfrm>
        </p:grpSpPr>
        <p:grpSp>
          <p:nvGrpSpPr>
            <p:cNvPr id="39" name="그룹 24"/>
            <p:cNvGrpSpPr/>
            <p:nvPr/>
          </p:nvGrpSpPr>
          <p:grpSpPr>
            <a:xfrm>
              <a:off x="424657" y="1754269"/>
              <a:ext cx="6026608" cy="307777"/>
              <a:chOff x="424657" y="3583873"/>
              <a:chExt cx="6026608" cy="307777"/>
            </a:xfrm>
          </p:grpSpPr>
          <p:grpSp>
            <p:nvGrpSpPr>
              <p:cNvPr id="41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3" name="직사각형 4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44" name="직사각형 4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42" name="직사각형 41"/>
              <p:cNvSpPr/>
              <p:nvPr/>
            </p:nvSpPr>
            <p:spPr>
              <a:xfrm>
                <a:off x="599983" y="3583873"/>
                <a:ext cx="585128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정성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고객의 소리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(VOC : Voice Of Customer)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분석의 주요 결과</a:t>
                </a:r>
                <a:endPara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</p:grpSp>
        <p:sp>
          <p:nvSpPr>
            <p:cNvPr id="40" name="TextBox 39"/>
            <p:cNvSpPr txBox="1"/>
            <p:nvPr/>
          </p:nvSpPr>
          <p:spPr>
            <a:xfrm>
              <a:off x="417059" y="2074792"/>
              <a:ext cx="9862004" cy="238526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소리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(VOC)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KCSI-EHS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요소별로 분류하여 분석한 결과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 높은 연구물 제공 및 서비스 창출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 관련된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 가장 많이 수집됨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 관련된 내용이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과정에서의 고객과의 정보 공유 및 경청 정도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와 관련된 내용이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6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건으로 가장 많이 수집됨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주요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산업에 대한 전문적인 식견을 바탕으로 보고서 작성함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연구책임자의 전문성이 뛰어나고 목적과 필요에 맞는 적정한 정보를 통해 의미 있는 결과물을 제시해줌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중립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주요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연구를 의뢰한 자가 요구한 내용에 따라 좀 더 실용적으로 연구를 진행해주었으면 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유관기관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부처 등과 사전적인 아이디어 수렴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반영이 필요함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비추천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주요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연구를 통한 상세분석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추가 내용 탐색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바람직한 방안 제시 등에 대한 의지가 없음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보고서의 구체성과 근거자료가 미흡함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그림 4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4" name="그룹 23"/>
          <p:cNvGrpSpPr/>
          <p:nvPr/>
        </p:nvGrpSpPr>
        <p:grpSpPr>
          <a:xfrm rot="16200000">
            <a:off x="2072457" y="2057292"/>
            <a:ext cx="4180335" cy="4013200"/>
            <a:chOff x="15797596" y="6969854"/>
            <a:chExt cx="6227605" cy="4013200"/>
          </a:xfrm>
        </p:grpSpPr>
        <p:pic>
          <p:nvPicPr>
            <p:cNvPr id="25" name="Picture 5" descr="그림100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 xmlns="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18274653" y="7232505"/>
              <a:ext cx="1273492" cy="622760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" name="그룹 40"/>
            <p:cNvGrpSpPr/>
            <p:nvPr/>
          </p:nvGrpSpPr>
          <p:grpSpPr>
            <a:xfrm rot="10800000">
              <a:off x="15834529" y="6969854"/>
              <a:ext cx="6153728" cy="3231756"/>
              <a:chOff x="6684102" y="3312402"/>
              <a:chExt cx="1927629" cy="6510666"/>
            </a:xfrm>
          </p:grpSpPr>
          <p:sp>
            <p:nvSpPr>
              <p:cNvPr id="27" name="직사각형 26"/>
              <p:cNvSpPr/>
              <p:nvPr/>
            </p:nvSpPr>
            <p:spPr>
              <a:xfrm rot="5400000" flipH="1">
                <a:off x="5893593" y="4153441"/>
                <a:ext cx="3508648" cy="1927629"/>
              </a:xfrm>
              <a:prstGeom prst="rect">
                <a:avLst/>
              </a:prstGeom>
              <a:noFill/>
              <a:ln w="12700" cap="flat" cmpd="sng" algn="ctr">
                <a:gradFill flip="none" rotWithShape="1">
                  <a:gsLst>
                    <a:gs pos="0">
                      <a:srgbClr val="4F81BD">
                        <a:lumMod val="5000"/>
                        <a:lumOff val="95000"/>
                        <a:alpha val="0"/>
                      </a:srgbClr>
                    </a:gs>
                    <a:gs pos="81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prstDash val="solid"/>
              </a:ln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cs typeface="+mn-cs"/>
                </a:endParaRPr>
              </a:p>
            </p:txBody>
          </p:sp>
          <p:sp>
            <p:nvSpPr>
              <p:cNvPr id="28" name="직사각형 27"/>
              <p:cNvSpPr/>
              <p:nvPr/>
            </p:nvSpPr>
            <p:spPr>
              <a:xfrm rot="5400000" flipH="1">
                <a:off x="4389391" y="5610160"/>
                <a:ext cx="6510666" cy="1915150"/>
              </a:xfrm>
              <a:prstGeom prst="rect">
                <a:avLst/>
              </a:prstGeom>
              <a:gradFill flip="none" rotWithShape="1">
                <a:gsLst>
                  <a:gs pos="1000">
                    <a:schemeClr val="bg1">
                      <a:lumMod val="9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0800000" scaled="1"/>
                <a:tileRect/>
              </a:gradFill>
              <a:ln w="1905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defTabSz="914400" latinLnBrk="0"/>
                <a:endParaRPr lang="ko-KR" altLang="en-US" sz="1800" kern="0" dirty="0">
                  <a:solidFill>
                    <a:prstClr val="white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</p:grpSp>
      <p:sp>
        <p:nvSpPr>
          <p:cNvPr id="29" name="직사각형 28"/>
          <p:cNvSpPr/>
          <p:nvPr/>
        </p:nvSpPr>
        <p:spPr>
          <a:xfrm>
            <a:off x="5837847" y="1973724"/>
            <a:ext cx="4285819" cy="321848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개선안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5777700" y="2276168"/>
            <a:ext cx="4406113" cy="384951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8" name="그룹 36"/>
          <p:cNvGrpSpPr/>
          <p:nvPr/>
        </p:nvGrpSpPr>
        <p:grpSpPr>
          <a:xfrm>
            <a:off x="538950" y="4207839"/>
            <a:ext cx="4406113" cy="1682821"/>
            <a:chOff x="517062" y="2953342"/>
            <a:chExt cx="2757849" cy="1682821"/>
          </a:xfrm>
        </p:grpSpPr>
        <p:sp>
          <p:nvSpPr>
            <p:cNvPr id="38" name="직사각형 37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VOC</a:t>
              </a: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517062" y="3256446"/>
              <a:ext cx="2757849" cy="137971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40" name="TextBox 39"/>
          <p:cNvSpPr txBox="1"/>
          <p:nvPr/>
        </p:nvSpPr>
        <p:spPr>
          <a:xfrm>
            <a:off x="660907" y="4594293"/>
            <a:ext cx="4224009" cy="124649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산업연구원의 전문성이 인정됨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다만 일부 전문적인 부분에 대해서는 해당 전문가와의 긴밀한 협력체계가 필요함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연구를 의뢰한 자가 요구한 내용에 따라 좀 더 실용적으로 연구를 진행해 주었으면 함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좀 더 수요자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입장에서 업무보고서 작성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</a:t>
            </a: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추진 요망 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산업연구원 과제 수행에 있어서 정보제공이 원활하지 못한 점이 있음</a:t>
            </a:r>
            <a:r>
              <a: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845794" y="2335788"/>
            <a:ext cx="4212000" cy="21287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lnSpc>
                <a:spcPts val="2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</a:pP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보고회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자문회의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업무협의 등의 운영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’, 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결과물의 활용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과 관련된 항목이 점수가 낮고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중요도가 높아 개선 항목으로 도출됨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VOC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를 통해서도 고객과의 커뮤니케이션이 부족하다는 내용이 나타남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360363" lvl="1" indent="-185738" latinLnBrk="0">
              <a:lnSpc>
                <a:spcPts val="2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 typeface="Wingdings" pitchFamily="2" charset="2"/>
              <a:buChar char="v"/>
            </a:pP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수탁연구는 고객의 의뢰한 연구의 목적 달성을 위해 진행 과정에서 연구 진행 현황 및 방향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예상 결과물에 대한 충분한 커뮤니케이션이 이루어져야 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VOC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를 통해 해당 부분에 대한 고객 불만이 직접적으로 나타나므로 연구 실무진에서 고객과의 소통이 원활하게 이루어지고 있는지 점검이 필요함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  <p:grpSp>
        <p:nvGrpSpPr>
          <p:cNvPr id="9" name="그룹 43"/>
          <p:cNvGrpSpPr/>
          <p:nvPr/>
        </p:nvGrpSpPr>
        <p:grpSpPr>
          <a:xfrm>
            <a:off x="249630" y="1304980"/>
            <a:ext cx="1395438" cy="344432"/>
            <a:chOff x="249630" y="1752801"/>
            <a:chExt cx="1395438" cy="344432"/>
          </a:xfrm>
        </p:grpSpPr>
        <p:sp>
          <p:nvSpPr>
            <p:cNvPr id="45" name="직사각형 44"/>
            <p:cNvSpPr/>
            <p:nvPr/>
          </p:nvSpPr>
          <p:spPr>
            <a:xfrm>
              <a:off x="298224" y="1752801"/>
              <a:ext cx="1346844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수탁연구 개선안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46" name="이등변 삼각형 45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" name="그룹 33"/>
          <p:cNvGrpSpPr/>
          <p:nvPr/>
        </p:nvGrpSpPr>
        <p:grpSpPr>
          <a:xfrm>
            <a:off x="538950" y="2294574"/>
            <a:ext cx="4406113" cy="1707107"/>
            <a:chOff x="517062" y="2953342"/>
            <a:chExt cx="2757849" cy="1707107"/>
          </a:xfrm>
        </p:grpSpPr>
        <p:sp>
          <p:nvSpPr>
            <p:cNvPr id="35" name="직사각형 34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 </a:t>
              </a:r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항목</a:t>
              </a:r>
            </a:p>
          </p:txBody>
        </p:sp>
        <p:sp>
          <p:nvSpPr>
            <p:cNvPr id="36" name="직사각형 35"/>
            <p:cNvSpPr/>
            <p:nvPr/>
          </p:nvSpPr>
          <p:spPr>
            <a:xfrm>
              <a:off x="517062" y="3256449"/>
              <a:ext cx="2757849" cy="1404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26" name="표 25"/>
          <p:cNvGraphicFramePr>
            <a:graphicFrameLocks noGrp="1"/>
          </p:cNvGraphicFramePr>
          <p:nvPr/>
        </p:nvGraphicFramePr>
        <p:xfrm>
          <a:off x="554999" y="2602155"/>
          <a:ext cx="4375143" cy="1387954"/>
        </p:xfrm>
        <a:graphic>
          <a:graphicData uri="http://schemas.openxmlformats.org/drawingml/2006/table">
            <a:tbl>
              <a:tblPr/>
              <a:tblGrid>
                <a:gridCol w="2904481"/>
                <a:gridCol w="735331"/>
                <a:gridCol w="735331"/>
              </a:tblGrid>
              <a:tr h="227342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endParaRPr kumimoji="0" lang="ko-KR" altLang="en-US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연구과제에 대한 활동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(</a:t>
                      </a: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보고회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자문회의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업무협의 등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)</a:t>
                      </a: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을 체계적으로 운영한다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.</a:t>
                      </a:r>
                    </a:p>
                  </a:txBody>
                  <a:tcPr marL="36000" marR="36000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82.6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13.6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연구결과물은 정책적</a:t>
                      </a:r>
                      <a:r>
                        <a:rPr lang="en-US" altLang="ko-KR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학문적 활용 가치가 크다</a:t>
                      </a:r>
                      <a:r>
                        <a:rPr lang="en-US" altLang="ko-KR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82.3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12.6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grpSp>
        <p:nvGrpSpPr>
          <p:cNvPr id="4" name="그룹 6"/>
          <p:cNvGrpSpPr/>
          <p:nvPr/>
        </p:nvGrpSpPr>
        <p:grpSpPr>
          <a:xfrm>
            <a:off x="249630" y="1304980"/>
            <a:ext cx="1996563" cy="344432"/>
            <a:chOff x="249630" y="1752801"/>
            <a:chExt cx="1996563" cy="344432"/>
          </a:xfrm>
        </p:grpSpPr>
        <p:sp>
          <p:nvSpPr>
            <p:cNvPr id="8" name="직사각형 7"/>
            <p:cNvSpPr/>
            <p:nvPr/>
          </p:nvSpPr>
          <p:spPr>
            <a:xfrm>
              <a:off x="298224" y="1752801"/>
              <a:ext cx="1947969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위탁</a:t>
              </a:r>
              <a:r>
                <a:rPr lang="en-US" altLang="ko-KR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/</a:t>
              </a:r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공동연구 결과 요약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9" name="이등변 삼각형 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4" name="그룹 16"/>
          <p:cNvGrpSpPr/>
          <p:nvPr/>
        </p:nvGrpSpPr>
        <p:grpSpPr>
          <a:xfrm>
            <a:off x="417059" y="1813261"/>
            <a:ext cx="9862004" cy="1628573"/>
            <a:chOff x="417059" y="1754269"/>
            <a:chExt cx="9862004" cy="1628573"/>
          </a:xfrm>
        </p:grpSpPr>
        <p:grpSp>
          <p:nvGrpSpPr>
            <p:cNvPr id="25" name="그룹 10"/>
            <p:cNvGrpSpPr/>
            <p:nvPr/>
          </p:nvGrpSpPr>
          <p:grpSpPr>
            <a:xfrm>
              <a:off x="424657" y="1754269"/>
              <a:ext cx="8645915" cy="307777"/>
              <a:chOff x="424657" y="3583873"/>
              <a:chExt cx="8645915" cy="307777"/>
            </a:xfrm>
          </p:grpSpPr>
          <p:grpSp>
            <p:nvGrpSpPr>
              <p:cNvPr id="27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9" name="직사각형 2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30" name="직사각형 2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28" name="직사각형 27"/>
              <p:cNvSpPr/>
              <p:nvPr/>
            </p:nvSpPr>
            <p:spPr>
              <a:xfrm>
                <a:off x="599983" y="3583873"/>
                <a:ext cx="8470589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정량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위탁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/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공</a:t>
                </a:r>
                <a:r>
                  <a:rPr lang="ko-KR" altLang="en-US" sz="14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동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연구의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KCSI-EHS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는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87.0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점이며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,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조사 대상 기관 전체 평균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(88.5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)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대비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1.5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 낮음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.</a:t>
                </a:r>
              </a:p>
            </p:txBody>
          </p:sp>
        </p:grpSp>
        <p:sp>
          <p:nvSpPr>
            <p:cNvPr id="26" name="TextBox 25"/>
            <p:cNvSpPr txBox="1"/>
            <p:nvPr/>
          </p:nvSpPr>
          <p:spPr>
            <a:xfrm>
              <a:off x="417059" y="2074792"/>
              <a:ext cx="9862004" cy="13080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만족 차원별 점수를 살펴보면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상대 만족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투입한 노력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비용 대비 만족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83.8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만족 차원 중 가장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상대 만족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(87.0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3.2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품질 차원에서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과정에서의 고객과의 정보 공유 및 경청 정도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87.4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(89.0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1.6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의견 및 건의사항 반영 위해 노력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86.7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.. </a:t>
              </a:r>
            </a:p>
          </p:txBody>
        </p:sp>
      </p:grpSp>
      <p:grpSp>
        <p:nvGrpSpPr>
          <p:cNvPr id="38" name="그룹 16"/>
          <p:cNvGrpSpPr/>
          <p:nvPr/>
        </p:nvGrpSpPr>
        <p:grpSpPr>
          <a:xfrm>
            <a:off x="417059" y="4389045"/>
            <a:ext cx="9862004" cy="2167182"/>
            <a:chOff x="417059" y="1754269"/>
            <a:chExt cx="9862004" cy="2167182"/>
          </a:xfrm>
        </p:grpSpPr>
        <p:grpSp>
          <p:nvGrpSpPr>
            <p:cNvPr id="39" name="그룹 24"/>
            <p:cNvGrpSpPr/>
            <p:nvPr/>
          </p:nvGrpSpPr>
          <p:grpSpPr>
            <a:xfrm>
              <a:off x="424657" y="1754269"/>
              <a:ext cx="6026608" cy="307777"/>
              <a:chOff x="424657" y="3583873"/>
              <a:chExt cx="6026608" cy="307777"/>
            </a:xfrm>
          </p:grpSpPr>
          <p:grpSp>
            <p:nvGrpSpPr>
              <p:cNvPr id="41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3" name="직사각형 4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44" name="직사각형 4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42" name="직사각형 41"/>
              <p:cNvSpPr/>
              <p:nvPr/>
            </p:nvSpPr>
            <p:spPr>
              <a:xfrm>
                <a:off x="599983" y="3583873"/>
                <a:ext cx="585128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정성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고객의 소리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(VOC : Voice Of Customer)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분석의 주요 결과</a:t>
                </a:r>
                <a:endPara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</p:grpSp>
        <p:sp>
          <p:nvSpPr>
            <p:cNvPr id="40" name="TextBox 39"/>
            <p:cNvSpPr txBox="1"/>
            <p:nvPr/>
          </p:nvSpPr>
          <p:spPr>
            <a:xfrm>
              <a:off x="417059" y="2074792"/>
              <a:ext cx="9862004" cy="18466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소리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(VOC)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KCSI-EHS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요소별로 분류하여 분석한 결과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편익성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결과물을 통한 고객 혜택 및 서비스 유익성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추천 사유로 언급한 빈도가 가장 많이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비추천 사유는 총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건 수집되었으며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 관련된 내용을 언급한 빈도가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2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편익성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주요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정부정책 방향과 부합하여 국제 협력 등을 통한 산업 역량강화에 매우 도움이 되었음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수행업무가 에너지 소비 불균형을 해소하기 위한 연구과제로서 연구에 보람이 있었음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중립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는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 관련된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행정 관리능력이 매우 떨어진다고 생각함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프로젝트에 관한 관리가 잘 준수된다면 추천 의향 있음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xmlns="" val="3938056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그림 4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4" name="그룹 23"/>
          <p:cNvGrpSpPr/>
          <p:nvPr/>
        </p:nvGrpSpPr>
        <p:grpSpPr>
          <a:xfrm rot="16200000">
            <a:off x="2072457" y="2057292"/>
            <a:ext cx="4180335" cy="4013200"/>
            <a:chOff x="15797596" y="6969854"/>
            <a:chExt cx="6227605" cy="4013200"/>
          </a:xfrm>
        </p:grpSpPr>
        <p:pic>
          <p:nvPicPr>
            <p:cNvPr id="25" name="Picture 5" descr="그림100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 xmlns="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18274653" y="7232505"/>
              <a:ext cx="1273492" cy="622760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" name="그룹 40"/>
            <p:cNvGrpSpPr/>
            <p:nvPr/>
          </p:nvGrpSpPr>
          <p:grpSpPr>
            <a:xfrm rot="10800000">
              <a:off x="15834529" y="6969854"/>
              <a:ext cx="6153728" cy="3231756"/>
              <a:chOff x="6684102" y="3312402"/>
              <a:chExt cx="1927629" cy="6510666"/>
            </a:xfrm>
          </p:grpSpPr>
          <p:sp>
            <p:nvSpPr>
              <p:cNvPr id="27" name="직사각형 26"/>
              <p:cNvSpPr/>
              <p:nvPr/>
            </p:nvSpPr>
            <p:spPr>
              <a:xfrm rot="5400000" flipH="1">
                <a:off x="5893593" y="4153441"/>
                <a:ext cx="3508648" cy="1927629"/>
              </a:xfrm>
              <a:prstGeom prst="rect">
                <a:avLst/>
              </a:prstGeom>
              <a:noFill/>
              <a:ln w="12700" cap="flat" cmpd="sng" algn="ctr">
                <a:gradFill flip="none" rotWithShape="1">
                  <a:gsLst>
                    <a:gs pos="0">
                      <a:srgbClr val="4F81BD">
                        <a:lumMod val="5000"/>
                        <a:lumOff val="95000"/>
                        <a:alpha val="0"/>
                      </a:srgbClr>
                    </a:gs>
                    <a:gs pos="81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prstDash val="solid"/>
              </a:ln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cs typeface="+mn-cs"/>
                </a:endParaRPr>
              </a:p>
            </p:txBody>
          </p:sp>
          <p:sp>
            <p:nvSpPr>
              <p:cNvPr id="28" name="직사각형 27"/>
              <p:cNvSpPr/>
              <p:nvPr/>
            </p:nvSpPr>
            <p:spPr>
              <a:xfrm rot="5400000" flipH="1">
                <a:off x="4389391" y="5610160"/>
                <a:ext cx="6510666" cy="1915150"/>
              </a:xfrm>
              <a:prstGeom prst="rect">
                <a:avLst/>
              </a:prstGeom>
              <a:gradFill flip="none" rotWithShape="1">
                <a:gsLst>
                  <a:gs pos="1000">
                    <a:schemeClr val="bg1">
                      <a:lumMod val="9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0800000" scaled="1"/>
                <a:tileRect/>
              </a:gradFill>
              <a:ln w="1905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defTabSz="914400" latinLnBrk="0"/>
                <a:endParaRPr lang="ko-KR" altLang="en-US" sz="1800" kern="0" dirty="0">
                  <a:solidFill>
                    <a:prstClr val="white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</p:grpSp>
      <p:sp>
        <p:nvSpPr>
          <p:cNvPr id="29" name="직사각형 28"/>
          <p:cNvSpPr/>
          <p:nvPr/>
        </p:nvSpPr>
        <p:spPr>
          <a:xfrm>
            <a:off x="5837847" y="1973724"/>
            <a:ext cx="4285819" cy="321848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개선안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5777700" y="2276168"/>
            <a:ext cx="4406113" cy="384951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8" name="그룹 36"/>
          <p:cNvGrpSpPr/>
          <p:nvPr/>
        </p:nvGrpSpPr>
        <p:grpSpPr>
          <a:xfrm>
            <a:off x="538950" y="4236714"/>
            <a:ext cx="4406113" cy="1702073"/>
            <a:chOff x="517062" y="2953342"/>
            <a:chExt cx="2757849" cy="1702073"/>
          </a:xfrm>
        </p:grpSpPr>
        <p:sp>
          <p:nvSpPr>
            <p:cNvPr id="38" name="직사각형 37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VOC</a:t>
              </a: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517062" y="3256447"/>
              <a:ext cx="2757849" cy="13989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40" name="TextBox 39"/>
          <p:cNvSpPr txBox="1"/>
          <p:nvPr/>
        </p:nvSpPr>
        <p:spPr>
          <a:xfrm>
            <a:off x="660907" y="4623168"/>
            <a:ext cx="4224009" cy="12618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KSP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에 관한 한 산업연구원의 전문성과 행정 관리능력이 매우 떨어진다고 생각함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산업연구원의 위탁과제 수행 시 불필요하게 일을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번씩 해야 했던 경험이 있어서 주변 연구자들에게 추천하고 싶지 않음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업무내용이 많고 과업 기한이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Tight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프로젝트에 관한 관리가 잘 준수 된다면 추천 의향 있음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845794" y="2335788"/>
            <a:ext cx="4212000" cy="21287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lnSpc>
                <a:spcPts val="2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</a:pP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고객과의 커뮤니케이션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과 관련된 항목이 점수가 낮고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중요도가 높아 개선 항목으로 도출됨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VOC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를 통해서 프로젝트 관리에 대해 부정적으로 언급하는 내용이 나타남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360363" lvl="1" indent="-185738" latinLnBrk="0">
              <a:lnSpc>
                <a:spcPts val="2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 typeface="Wingdings" pitchFamily="2" charset="2"/>
              <a:buChar char="v"/>
            </a:pP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연구 진행 시 과업에 대한 지시와 일정 관리에 있어서 위탁연구 기관과 충분한 협의가 이루어지고 있는지 확인이 필요함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적정한 과업 기한 내 진도 관리와 정확한 과업 요청은 연구 결과물의 품질과도 관련 있는 부분이므로 사전에 위탁연구 기관과 이런 부분에 대해 충분히 협의하여 업무를 진행하는 것이 바람직함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  <p:grpSp>
        <p:nvGrpSpPr>
          <p:cNvPr id="9" name="그룹 43"/>
          <p:cNvGrpSpPr/>
          <p:nvPr/>
        </p:nvGrpSpPr>
        <p:grpSpPr>
          <a:xfrm>
            <a:off x="249630" y="1304980"/>
            <a:ext cx="1395438" cy="344432"/>
            <a:chOff x="249630" y="1752801"/>
            <a:chExt cx="1395438" cy="344432"/>
          </a:xfrm>
        </p:grpSpPr>
        <p:sp>
          <p:nvSpPr>
            <p:cNvPr id="45" name="직사각형 44"/>
            <p:cNvSpPr/>
            <p:nvPr/>
          </p:nvSpPr>
          <p:spPr>
            <a:xfrm>
              <a:off x="298224" y="1752801"/>
              <a:ext cx="1346844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위탁연구 개선안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46" name="이등변 삼각형 45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" name="그룹 33"/>
          <p:cNvGrpSpPr/>
          <p:nvPr/>
        </p:nvGrpSpPr>
        <p:grpSpPr>
          <a:xfrm>
            <a:off x="538950" y="2294574"/>
            <a:ext cx="4406113" cy="1707107"/>
            <a:chOff x="517062" y="2953342"/>
            <a:chExt cx="2757849" cy="1707107"/>
          </a:xfrm>
        </p:grpSpPr>
        <p:sp>
          <p:nvSpPr>
            <p:cNvPr id="35" name="직사각형 34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 </a:t>
              </a:r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항목</a:t>
              </a:r>
            </a:p>
          </p:txBody>
        </p:sp>
        <p:sp>
          <p:nvSpPr>
            <p:cNvPr id="36" name="직사각형 35"/>
            <p:cNvSpPr/>
            <p:nvPr/>
          </p:nvSpPr>
          <p:spPr>
            <a:xfrm>
              <a:off x="517062" y="3256449"/>
              <a:ext cx="2757849" cy="1404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26" name="표 25"/>
          <p:cNvGraphicFramePr>
            <a:graphicFrameLocks noGrp="1"/>
          </p:cNvGraphicFramePr>
          <p:nvPr/>
        </p:nvGraphicFramePr>
        <p:xfrm>
          <a:off x="554999" y="2602155"/>
          <a:ext cx="4375143" cy="1387954"/>
        </p:xfrm>
        <a:graphic>
          <a:graphicData uri="http://schemas.openxmlformats.org/drawingml/2006/table">
            <a:tbl>
              <a:tblPr/>
              <a:tblGrid>
                <a:gridCol w="2904481"/>
                <a:gridCol w="735331"/>
                <a:gridCol w="735331"/>
              </a:tblGrid>
              <a:tr h="227342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endParaRPr kumimoji="0" lang="ko-KR" altLang="en-US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기관의 담당자는 고객의 의견 및 건의사항을 반영하고자 노력한다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.</a:t>
                      </a:r>
                    </a:p>
                  </a:txBody>
                  <a:tcPr marL="36000" marR="36000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86.7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13.0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위탁연구과제 수행에 있어 피드백이 적절히 이루어진다</a:t>
                      </a:r>
                      <a:r>
                        <a:rPr lang="en-US" altLang="ko-KR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85.2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15.0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25482391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grpSp>
        <p:nvGrpSpPr>
          <p:cNvPr id="4" name="그룹 6"/>
          <p:cNvGrpSpPr/>
          <p:nvPr/>
        </p:nvGrpSpPr>
        <p:grpSpPr>
          <a:xfrm>
            <a:off x="249630" y="1304980"/>
            <a:ext cx="1595812" cy="344432"/>
            <a:chOff x="249630" y="1752801"/>
            <a:chExt cx="1595812" cy="344432"/>
          </a:xfrm>
        </p:grpSpPr>
        <p:sp>
          <p:nvSpPr>
            <p:cNvPr id="8" name="직사각형 7"/>
            <p:cNvSpPr/>
            <p:nvPr/>
          </p:nvSpPr>
          <p:spPr>
            <a:xfrm>
              <a:off x="298224" y="1752801"/>
              <a:ext cx="1547218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정보제공 결과 요약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9" name="이등변 삼각형 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4" name="그룹 16"/>
          <p:cNvGrpSpPr/>
          <p:nvPr/>
        </p:nvGrpSpPr>
        <p:grpSpPr>
          <a:xfrm>
            <a:off x="417059" y="1813261"/>
            <a:ext cx="9862004" cy="1782462"/>
            <a:chOff x="417059" y="1754269"/>
            <a:chExt cx="9862004" cy="1782462"/>
          </a:xfrm>
        </p:grpSpPr>
        <p:grpSp>
          <p:nvGrpSpPr>
            <p:cNvPr id="25" name="그룹 10"/>
            <p:cNvGrpSpPr/>
            <p:nvPr/>
          </p:nvGrpSpPr>
          <p:grpSpPr>
            <a:xfrm>
              <a:off x="424657" y="1754269"/>
              <a:ext cx="8213809" cy="307777"/>
              <a:chOff x="424657" y="3583873"/>
              <a:chExt cx="8213809" cy="307777"/>
            </a:xfrm>
          </p:grpSpPr>
          <p:grpSp>
            <p:nvGrpSpPr>
              <p:cNvPr id="27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9" name="직사각형 2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30" name="직사각형 2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28" name="직사각형 27"/>
              <p:cNvSpPr/>
              <p:nvPr/>
            </p:nvSpPr>
            <p:spPr>
              <a:xfrm>
                <a:off x="599983" y="3583873"/>
                <a:ext cx="803848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정량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정보제공의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KCSI-EHS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는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87.9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점이며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,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조사 대상 기관 전체 평균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(84.9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)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대비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3.0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 높음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.</a:t>
                </a:r>
              </a:p>
            </p:txBody>
          </p:sp>
        </p:grpSp>
        <p:sp>
          <p:nvSpPr>
            <p:cNvPr id="26" name="TextBox 25"/>
            <p:cNvSpPr txBox="1"/>
            <p:nvPr/>
          </p:nvSpPr>
          <p:spPr>
            <a:xfrm>
              <a:off x="417059" y="2074792"/>
              <a:ext cx="9862004" cy="146193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품질 차원별 점수를 살펴보면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87.5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낮으나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(83.0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4.5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하위 요소 중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91.6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높고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체계성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(85.9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5.7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정보제공을 위한 온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맑은 고딕"/>
                  <a:ea typeface="맑은 고딕"/>
                </a:rPr>
                <a:t>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오프라인 채널 구비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92.5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으로 가장 높고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조사대상 기관 내 최고점임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과정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하위 요소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84.7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낮으나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(81.7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 의견 및 건의사항 경청하려 노력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83.8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  <p:grpSp>
        <p:nvGrpSpPr>
          <p:cNvPr id="31" name="그룹 16"/>
          <p:cNvGrpSpPr/>
          <p:nvPr/>
        </p:nvGrpSpPr>
        <p:grpSpPr>
          <a:xfrm>
            <a:off x="417059" y="4389045"/>
            <a:ext cx="9862004" cy="1628573"/>
            <a:chOff x="417059" y="1754269"/>
            <a:chExt cx="9862004" cy="1628573"/>
          </a:xfrm>
        </p:grpSpPr>
        <p:grpSp>
          <p:nvGrpSpPr>
            <p:cNvPr id="32" name="그룹 24"/>
            <p:cNvGrpSpPr/>
            <p:nvPr/>
          </p:nvGrpSpPr>
          <p:grpSpPr>
            <a:xfrm>
              <a:off x="424657" y="1754269"/>
              <a:ext cx="6026608" cy="307777"/>
              <a:chOff x="424657" y="3583873"/>
              <a:chExt cx="6026608" cy="307777"/>
            </a:xfrm>
          </p:grpSpPr>
          <p:grpSp>
            <p:nvGrpSpPr>
              <p:cNvPr id="34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6" name="직사각형 3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37" name="직사각형 3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35" name="직사각형 34"/>
              <p:cNvSpPr/>
              <p:nvPr/>
            </p:nvSpPr>
            <p:spPr>
              <a:xfrm>
                <a:off x="599983" y="3583873"/>
                <a:ext cx="585128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정성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고객의 소리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(VOC : Voice Of Customer)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분석의 주요 결과</a:t>
                </a:r>
                <a:endPara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417059" y="2074792"/>
              <a:ext cx="9862004" cy="13080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소리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(VOC)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KCSI-EHS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요소별로 분류하여 분석한 결과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비추천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는 수집되지 않음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활용성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 관련된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 가장 많이 수집되었으며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중에서는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편익성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 관련된 내용이 가장 많이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활용성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주요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 전반적 상황에 대한 정보를 제공함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시의적절한 필요과제를 신속하게 분석하여 제공함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편익성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중립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산업에 대한 최신 정보 특히 중국 산업에 대한 정보의 유용성이 높아진다면 좋겠음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이해하기 쉬운 정보 제공을 해주었으면 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그림 4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4" name="그룹 23"/>
          <p:cNvGrpSpPr/>
          <p:nvPr/>
        </p:nvGrpSpPr>
        <p:grpSpPr>
          <a:xfrm rot="16200000">
            <a:off x="2072457" y="2057292"/>
            <a:ext cx="4180335" cy="4013200"/>
            <a:chOff x="15797596" y="6969854"/>
            <a:chExt cx="6227605" cy="4013200"/>
          </a:xfrm>
        </p:grpSpPr>
        <p:pic>
          <p:nvPicPr>
            <p:cNvPr id="25" name="Picture 5" descr="그림100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 xmlns="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18274653" y="7232505"/>
              <a:ext cx="1273492" cy="622760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" name="그룹 40"/>
            <p:cNvGrpSpPr/>
            <p:nvPr/>
          </p:nvGrpSpPr>
          <p:grpSpPr>
            <a:xfrm rot="10800000">
              <a:off x="15834529" y="6969854"/>
              <a:ext cx="6153728" cy="3231756"/>
              <a:chOff x="6684102" y="3312402"/>
              <a:chExt cx="1927629" cy="6510666"/>
            </a:xfrm>
          </p:grpSpPr>
          <p:sp>
            <p:nvSpPr>
              <p:cNvPr id="27" name="직사각형 26"/>
              <p:cNvSpPr/>
              <p:nvPr/>
            </p:nvSpPr>
            <p:spPr>
              <a:xfrm rot="5400000" flipH="1">
                <a:off x="5893593" y="4153441"/>
                <a:ext cx="3508648" cy="1927629"/>
              </a:xfrm>
              <a:prstGeom prst="rect">
                <a:avLst/>
              </a:prstGeom>
              <a:noFill/>
              <a:ln w="12700" cap="flat" cmpd="sng" algn="ctr">
                <a:gradFill flip="none" rotWithShape="1">
                  <a:gsLst>
                    <a:gs pos="0">
                      <a:srgbClr val="4F81BD">
                        <a:lumMod val="5000"/>
                        <a:lumOff val="95000"/>
                        <a:alpha val="0"/>
                      </a:srgbClr>
                    </a:gs>
                    <a:gs pos="81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prstDash val="solid"/>
              </a:ln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cs typeface="+mn-cs"/>
                </a:endParaRPr>
              </a:p>
            </p:txBody>
          </p:sp>
          <p:sp>
            <p:nvSpPr>
              <p:cNvPr id="28" name="직사각형 27"/>
              <p:cNvSpPr/>
              <p:nvPr/>
            </p:nvSpPr>
            <p:spPr>
              <a:xfrm rot="5400000" flipH="1">
                <a:off x="4389391" y="5610160"/>
                <a:ext cx="6510666" cy="1915150"/>
              </a:xfrm>
              <a:prstGeom prst="rect">
                <a:avLst/>
              </a:prstGeom>
              <a:gradFill flip="none" rotWithShape="1">
                <a:gsLst>
                  <a:gs pos="1000">
                    <a:schemeClr val="bg1">
                      <a:lumMod val="9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0800000" scaled="1"/>
                <a:tileRect/>
              </a:gradFill>
              <a:ln w="1905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defTabSz="914400" latinLnBrk="0"/>
                <a:endParaRPr lang="ko-KR" altLang="en-US" sz="1800" kern="0" dirty="0">
                  <a:solidFill>
                    <a:prstClr val="white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</p:grpSp>
      <p:sp>
        <p:nvSpPr>
          <p:cNvPr id="29" name="직사각형 28"/>
          <p:cNvSpPr/>
          <p:nvPr/>
        </p:nvSpPr>
        <p:spPr>
          <a:xfrm>
            <a:off x="5837847" y="1973724"/>
            <a:ext cx="4285819" cy="321848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개선안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5777700" y="2276168"/>
            <a:ext cx="4406113" cy="384951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5845794" y="2335788"/>
            <a:ext cx="4212000" cy="37548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</a:pP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정보 활용가치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’, 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고객 응대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에 관련된 항목이 점수가 낮고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중요도가 높아 개선 항목으로 도출됨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VOC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를 통해서 관련하여 부정적인 내용이 수집됨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360363" lvl="1" indent="-185738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 typeface="Wingdings" pitchFamily="2" charset="2"/>
              <a:buChar char="v"/>
            </a:pP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고객에게 유용한 정보가 무엇인지에 대한 구체적인 파악이 필요함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다양하고 많은 양의 정보를 제공하더라도 원하는 정보를 찾기 어렵거나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알아볼 수 있는 형태로 제공되지 않는다면 고객은 정보의 활용 가치가 낮다고 평가할 수 있음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현재 온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맑은 고딕"/>
                <a:ea typeface="맑은 고딕"/>
              </a:rPr>
              <a:t>∙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오프라인을 통해 고객에게 제공하는 정보에게 이런 부분에 대한 점검이 필요함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360363" lvl="1" indent="-185738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 typeface="Wingdings" pitchFamily="2" charset="2"/>
              <a:buChar char="v"/>
            </a:pP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정보제공과 관련하여 이루어지는 고객과 행정 직원들의 접점에서 고객 응대가 어떻게 이루어지는지 점검이 필요함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자주 묻는 질문이나 요청에 대한 대응 방법 및 태도 등에서 고객이 불만을 가질만한 부분은 없는지 확인할 필요가 있음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  <p:grpSp>
        <p:nvGrpSpPr>
          <p:cNvPr id="9" name="그룹 43"/>
          <p:cNvGrpSpPr/>
          <p:nvPr/>
        </p:nvGrpSpPr>
        <p:grpSpPr>
          <a:xfrm>
            <a:off x="249630" y="1304980"/>
            <a:ext cx="1395438" cy="344432"/>
            <a:chOff x="249630" y="1752801"/>
            <a:chExt cx="1395438" cy="344432"/>
          </a:xfrm>
        </p:grpSpPr>
        <p:sp>
          <p:nvSpPr>
            <p:cNvPr id="45" name="직사각형 44"/>
            <p:cNvSpPr/>
            <p:nvPr/>
          </p:nvSpPr>
          <p:spPr>
            <a:xfrm>
              <a:off x="298224" y="1752801"/>
              <a:ext cx="1346844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정보제공 개선안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46" name="이등변 삼각형 45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6" name="그룹 36"/>
          <p:cNvGrpSpPr/>
          <p:nvPr/>
        </p:nvGrpSpPr>
        <p:grpSpPr>
          <a:xfrm>
            <a:off x="538950" y="4352214"/>
            <a:ext cx="4406113" cy="1635105"/>
            <a:chOff x="517062" y="2953342"/>
            <a:chExt cx="2757849" cy="1635105"/>
          </a:xfrm>
        </p:grpSpPr>
        <p:sp>
          <p:nvSpPr>
            <p:cNvPr id="31" name="직사각형 30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VOC</a:t>
              </a: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517062" y="3256447"/>
              <a:ext cx="2757849" cy="1332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660907" y="4738668"/>
            <a:ext cx="4224009" cy="1154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정보 유용성이 높아진다면 추천의향이 있음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산업에 대한 최신 정보 특히 중국 산업에 대한 정보의 유용성이 높아진다면 좋겠음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이해하기 쉬운 정보 제공을 해주었으면 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4625" indent="-174625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연구원 외의 행정 직원들의 업무서비스가 좀 더 개선되면 좋겠음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34" name="그룹 33"/>
          <p:cNvGrpSpPr/>
          <p:nvPr/>
        </p:nvGrpSpPr>
        <p:grpSpPr>
          <a:xfrm>
            <a:off x="538950" y="2294574"/>
            <a:ext cx="4406113" cy="1707107"/>
            <a:chOff x="517062" y="2953342"/>
            <a:chExt cx="2757849" cy="1707107"/>
          </a:xfrm>
        </p:grpSpPr>
        <p:sp>
          <p:nvSpPr>
            <p:cNvPr id="37" name="직사각형 36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 </a:t>
              </a:r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항목</a:t>
              </a: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517062" y="3256449"/>
              <a:ext cx="2757849" cy="1404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44" name="표 43"/>
          <p:cNvGraphicFramePr>
            <a:graphicFrameLocks noGrp="1"/>
          </p:cNvGraphicFramePr>
          <p:nvPr/>
        </p:nvGraphicFramePr>
        <p:xfrm>
          <a:off x="554999" y="2602155"/>
          <a:ext cx="4375143" cy="1387954"/>
        </p:xfrm>
        <a:graphic>
          <a:graphicData uri="http://schemas.openxmlformats.org/drawingml/2006/table">
            <a:tbl>
              <a:tblPr/>
              <a:tblGrid>
                <a:gridCol w="2904481"/>
                <a:gridCol w="735331"/>
                <a:gridCol w="735331"/>
              </a:tblGrid>
              <a:tr h="227342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endParaRPr kumimoji="0" lang="ko-KR" altLang="en-US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제공하는 정보의 활용가치가 크다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.</a:t>
                      </a:r>
                    </a:p>
                  </a:txBody>
                  <a:tcPr marL="36000" marR="36000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86.9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12.3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고객문의 및 건의사항에 대해 친절하게 응대한다</a:t>
                      </a:r>
                      <a:r>
                        <a:rPr lang="en-US" altLang="ko-KR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83.8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11.0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grpSp>
        <p:nvGrpSpPr>
          <p:cNvPr id="4" name="그룹 6"/>
          <p:cNvGrpSpPr/>
          <p:nvPr/>
        </p:nvGrpSpPr>
        <p:grpSpPr>
          <a:xfrm>
            <a:off x="249630" y="1304980"/>
            <a:ext cx="1836263" cy="344432"/>
            <a:chOff x="249630" y="1752801"/>
            <a:chExt cx="1836263" cy="344432"/>
          </a:xfrm>
        </p:grpSpPr>
        <p:sp>
          <p:nvSpPr>
            <p:cNvPr id="8" name="직사각형 7"/>
            <p:cNvSpPr/>
            <p:nvPr/>
          </p:nvSpPr>
          <p:spPr>
            <a:xfrm>
              <a:off x="298224" y="1752801"/>
              <a:ext cx="1787669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육성 및 촉진 결과 요약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9" name="이등변 삼각형 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4" name="그룹 16"/>
          <p:cNvGrpSpPr/>
          <p:nvPr/>
        </p:nvGrpSpPr>
        <p:grpSpPr>
          <a:xfrm>
            <a:off x="417059" y="1813261"/>
            <a:ext cx="9862004" cy="2321071"/>
            <a:chOff x="417059" y="1754269"/>
            <a:chExt cx="9862004" cy="2321071"/>
          </a:xfrm>
        </p:grpSpPr>
        <p:grpSp>
          <p:nvGrpSpPr>
            <p:cNvPr id="25" name="그룹 10"/>
            <p:cNvGrpSpPr/>
            <p:nvPr/>
          </p:nvGrpSpPr>
          <p:grpSpPr>
            <a:xfrm>
              <a:off x="424657" y="1754269"/>
              <a:ext cx="8485614" cy="307777"/>
              <a:chOff x="424657" y="3583873"/>
              <a:chExt cx="8485614" cy="307777"/>
            </a:xfrm>
          </p:grpSpPr>
          <p:grpSp>
            <p:nvGrpSpPr>
              <p:cNvPr id="27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9" name="직사각형 2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30" name="직사각형 2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28" name="직사각형 27"/>
              <p:cNvSpPr/>
              <p:nvPr/>
            </p:nvSpPr>
            <p:spPr>
              <a:xfrm>
                <a:off x="599983" y="3583873"/>
                <a:ext cx="8310288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정량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육성 및 촉진의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KCSI-EHS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는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88.6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점이며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,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조사 대상 기관 전체 평균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(86.3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)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대비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2.3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점 높음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.</a:t>
                </a:r>
              </a:p>
            </p:txBody>
          </p:sp>
        </p:grpSp>
        <p:sp>
          <p:nvSpPr>
            <p:cNvPr id="26" name="TextBox 25"/>
            <p:cNvSpPr txBox="1"/>
            <p:nvPr/>
          </p:nvSpPr>
          <p:spPr>
            <a:xfrm>
              <a:off x="417059" y="2074792"/>
              <a:ext cx="9862004" cy="20005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품질 차원별 점수를 살펴보면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사회적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91.0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높고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사회적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(87.8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3.2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만족 차원별 점수를 살펴보면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상대 만족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86.7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만족 차원 중 가장 낮으나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상대 만족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(84.7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2.0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사회적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하위 요소 중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책임성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기관의 임무에 부합하는 업무 수행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91.7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책임성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(88.5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3.2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책임성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사회적 사명감을 가지고 포럼 및 세미나 개최∙운영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92.7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결과 품질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하위 요소 중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지속성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제공 이후 사후적인 서비스 지원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84.3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가장 낮으나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b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 대상 기관 전체의 지속성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평균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(82.5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1.8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538163" indent="-182563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Font typeface="Arial" pitchFamily="34" charset="0"/>
                <a:buChar char="•"/>
                <a:tabLst>
                  <a:tab pos="447675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지속성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측정하는 문항 중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포럼 및 세미나에 있어 적절한 피드백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점수가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83.3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점으로 낮음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  <p:grpSp>
        <p:nvGrpSpPr>
          <p:cNvPr id="31" name="그룹 16"/>
          <p:cNvGrpSpPr/>
          <p:nvPr/>
        </p:nvGrpSpPr>
        <p:grpSpPr>
          <a:xfrm>
            <a:off x="417059" y="4389045"/>
            <a:ext cx="9862004" cy="1705518"/>
            <a:chOff x="417059" y="1754269"/>
            <a:chExt cx="9862004" cy="1705518"/>
          </a:xfrm>
        </p:grpSpPr>
        <p:grpSp>
          <p:nvGrpSpPr>
            <p:cNvPr id="32" name="그룹 24"/>
            <p:cNvGrpSpPr/>
            <p:nvPr/>
          </p:nvGrpSpPr>
          <p:grpSpPr>
            <a:xfrm>
              <a:off x="424657" y="1754269"/>
              <a:ext cx="6026608" cy="307777"/>
              <a:chOff x="424657" y="3583873"/>
              <a:chExt cx="6026608" cy="307777"/>
            </a:xfrm>
          </p:grpSpPr>
          <p:grpSp>
            <p:nvGrpSpPr>
              <p:cNvPr id="34" name="그룹 22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6" name="직사각형 3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  <p:sp>
              <p:nvSpPr>
                <p:cNvPr id="37" name="직사각형 3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endParaRPr>
                </a:p>
              </p:txBody>
            </p:sp>
          </p:grpSp>
          <p:sp>
            <p:nvSpPr>
              <p:cNvPr id="35" name="직사각형 34"/>
              <p:cNvSpPr/>
              <p:nvPr/>
            </p:nvSpPr>
            <p:spPr>
              <a:xfrm>
                <a:off x="599983" y="3583873"/>
                <a:ext cx="585128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[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정성 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DATA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요약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] 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고객의 소리</a:t>
                </a:r>
                <a:r>
                  <a:rPr lang="en-US" altLang="ko-KR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(VOC : Voice Of Customer)</a:t>
                </a:r>
                <a:r>
                  <a:rPr lang="ko-KR" altLang="en-US" sz="14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 분석의 주요 결과</a:t>
                </a:r>
                <a:endParaRPr lang="en-US" altLang="ko-KR" sz="14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417059" y="2074792"/>
              <a:ext cx="9862004" cy="138499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소리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(VOC)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KCSI-EHS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요소별로 분류하여 분석한 결과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는 수집되지 않았으며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 가장 많이 수집됨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중립 사유로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편익성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을 언급한 경우가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’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관련 추천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주요 내용으로는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세미나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포럼 등의 수준이 높음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.’, 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산업정책이나 산업별 육성지원정책에 역사성이 깊으며 관련 전문가를 보유하고 있고 지역별 연구에도 정통함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lnSpc>
                  <a:spcPts val="18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중립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VOC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로는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‘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신속한 피드백이 있다면 보다 나은 육성 및 촉진 서비스가 이루어 질 것임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.’ </a:t>
              </a:r>
              <a:r>
                <a:rPr lang="ko-KR" altLang="en-US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등이 나타남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그림 4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02713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요약 및 제언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상세업무별 결과 요약 및 제언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099879" y="149"/>
            <a:ext cx="159193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기관전체 조사 결과 분석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4" name="그룹 23"/>
          <p:cNvGrpSpPr/>
          <p:nvPr/>
        </p:nvGrpSpPr>
        <p:grpSpPr>
          <a:xfrm rot="16200000">
            <a:off x="2072457" y="2057292"/>
            <a:ext cx="4180335" cy="4013200"/>
            <a:chOff x="15797596" y="6969854"/>
            <a:chExt cx="6227605" cy="4013200"/>
          </a:xfrm>
        </p:grpSpPr>
        <p:pic>
          <p:nvPicPr>
            <p:cNvPr id="25" name="Picture 5" descr="그림100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 xmlns="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18274653" y="7232505"/>
              <a:ext cx="1273492" cy="622760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" name="그룹 40"/>
            <p:cNvGrpSpPr/>
            <p:nvPr/>
          </p:nvGrpSpPr>
          <p:grpSpPr>
            <a:xfrm rot="10800000">
              <a:off x="15834529" y="6969854"/>
              <a:ext cx="6153728" cy="3231756"/>
              <a:chOff x="6684102" y="3312402"/>
              <a:chExt cx="1927629" cy="6510666"/>
            </a:xfrm>
          </p:grpSpPr>
          <p:sp>
            <p:nvSpPr>
              <p:cNvPr id="27" name="직사각형 26"/>
              <p:cNvSpPr/>
              <p:nvPr/>
            </p:nvSpPr>
            <p:spPr>
              <a:xfrm rot="5400000" flipH="1">
                <a:off x="5893593" y="4153441"/>
                <a:ext cx="3508648" cy="1927629"/>
              </a:xfrm>
              <a:prstGeom prst="rect">
                <a:avLst/>
              </a:prstGeom>
              <a:noFill/>
              <a:ln w="12700" cap="flat" cmpd="sng" algn="ctr">
                <a:gradFill flip="none" rotWithShape="1">
                  <a:gsLst>
                    <a:gs pos="0">
                      <a:srgbClr val="4F81BD">
                        <a:lumMod val="5000"/>
                        <a:lumOff val="95000"/>
                        <a:alpha val="0"/>
                      </a:srgbClr>
                    </a:gs>
                    <a:gs pos="81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prstDash val="solid"/>
              </a:ln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나눔바른고딕" panose="020B0603020101020101" pitchFamily="50" charset="-127"/>
                  <a:ea typeface="나눔바른고딕" panose="020B0603020101020101" pitchFamily="50" charset="-127"/>
                  <a:cs typeface="+mn-cs"/>
                </a:endParaRPr>
              </a:p>
            </p:txBody>
          </p:sp>
          <p:sp>
            <p:nvSpPr>
              <p:cNvPr id="28" name="직사각형 27"/>
              <p:cNvSpPr/>
              <p:nvPr/>
            </p:nvSpPr>
            <p:spPr>
              <a:xfrm rot="5400000" flipH="1">
                <a:off x="4389391" y="5610160"/>
                <a:ext cx="6510666" cy="1915150"/>
              </a:xfrm>
              <a:prstGeom prst="rect">
                <a:avLst/>
              </a:prstGeom>
              <a:gradFill flip="none" rotWithShape="1">
                <a:gsLst>
                  <a:gs pos="1000">
                    <a:schemeClr val="bg1">
                      <a:lumMod val="9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0800000" scaled="1"/>
                <a:tileRect/>
              </a:gradFill>
              <a:ln w="1905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defTabSz="914400" latinLnBrk="0"/>
                <a:endParaRPr lang="ko-KR" altLang="en-US" sz="1800" kern="0" dirty="0">
                  <a:solidFill>
                    <a:prstClr val="white"/>
                  </a:solidFill>
                  <a:latin typeface="나눔바른고딕" panose="020B0603020101020101" pitchFamily="50" charset="-127"/>
                  <a:ea typeface="나눔바른고딕" panose="020B0603020101020101" pitchFamily="50" charset="-127"/>
                </a:endParaRPr>
              </a:p>
            </p:txBody>
          </p:sp>
        </p:grpSp>
      </p:grpSp>
      <p:sp>
        <p:nvSpPr>
          <p:cNvPr id="29" name="직사각형 28"/>
          <p:cNvSpPr/>
          <p:nvPr/>
        </p:nvSpPr>
        <p:spPr>
          <a:xfrm>
            <a:off x="5837847" y="1973724"/>
            <a:ext cx="4285819" cy="321848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개선안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5777700" y="2276168"/>
            <a:ext cx="4406113" cy="384951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5845794" y="2335788"/>
            <a:ext cx="4212000" cy="347787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</a:pP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포럼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세미나에 대한 피드백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’, ‘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고객과의 원활한 소통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에 관련된 항목이 점수가 낮고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중요도가 높아 개선 항목으로 도출됨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관련 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VOC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는 수집되지 않음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360363" lvl="1" indent="-185738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 typeface="Wingdings" pitchFamily="2" charset="2"/>
              <a:buChar char="v"/>
            </a:pP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포럼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세미나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등을 개최한 후 행사 당시 논의된 내용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나타난 결론 등을 정리하여 간략한 결과보고서 또는 후기 등의 형태로 고객에게 제공하는 것이 바람직함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360363" lvl="1" indent="-185738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 typeface="Wingdings" pitchFamily="2" charset="2"/>
              <a:buChar char="v"/>
            </a:pP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고객과 소통하는 방법으로 고객의 의견을 수렴하여 행사에 반영하는 것을 고려할 수 있음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정기적으로 열리는 행사의 경우 다음 행사의 주제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초청했으면 하는 전문가에 대해 행사 당일 간단한 조사를 실시하여 고객의 의견을 수렴할 수 있음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그 밖에도 홈페이지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이메일 등 채널을 구비하여 기관에서 개최하는 포럼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, </a:t>
            </a:r>
            <a:r>
              <a:rPr lang="ko-KR" altLang="en-US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세미나에 대한 의견을 수렴하는 창구를 마련하는 것이 필요함</a:t>
            </a:r>
            <a:r>
              <a:rPr lang="en-US" altLang="ko-KR" sz="1200" spc="-2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  <p:grpSp>
        <p:nvGrpSpPr>
          <p:cNvPr id="9" name="그룹 43"/>
          <p:cNvGrpSpPr/>
          <p:nvPr/>
        </p:nvGrpSpPr>
        <p:grpSpPr>
          <a:xfrm>
            <a:off x="249630" y="1304980"/>
            <a:ext cx="1635888" cy="344432"/>
            <a:chOff x="249630" y="1752801"/>
            <a:chExt cx="1635888" cy="344432"/>
          </a:xfrm>
        </p:grpSpPr>
        <p:sp>
          <p:nvSpPr>
            <p:cNvPr id="45" name="직사각형 44"/>
            <p:cNvSpPr/>
            <p:nvPr/>
          </p:nvSpPr>
          <p:spPr>
            <a:xfrm>
              <a:off x="298224" y="1752801"/>
              <a:ext cx="1587294" cy="30777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4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육성 및 촉진 개선안</a:t>
              </a:r>
              <a:endParaRPr lang="en-US" altLang="ko-KR" sz="14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46" name="이등변 삼각형 45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6" name="그룹 36"/>
          <p:cNvGrpSpPr/>
          <p:nvPr/>
        </p:nvGrpSpPr>
        <p:grpSpPr>
          <a:xfrm>
            <a:off x="538950" y="4352214"/>
            <a:ext cx="4406113" cy="1635105"/>
            <a:chOff x="517062" y="2953342"/>
            <a:chExt cx="2757849" cy="1635105"/>
          </a:xfrm>
        </p:grpSpPr>
        <p:sp>
          <p:nvSpPr>
            <p:cNvPr id="31" name="직사각형 30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VOC</a:t>
              </a: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517062" y="3256447"/>
              <a:ext cx="2757849" cy="1332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660907" y="4738668"/>
            <a:ext cx="4224009" cy="25391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4625" indent="-174625" latinLnBrk="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tabLst>
                <a:tab pos="174625" algn="l"/>
              </a:tabLst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수집되지 않음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34" name="그룹 33"/>
          <p:cNvGrpSpPr/>
          <p:nvPr/>
        </p:nvGrpSpPr>
        <p:grpSpPr>
          <a:xfrm>
            <a:off x="538950" y="2294574"/>
            <a:ext cx="4406113" cy="1707107"/>
            <a:chOff x="517062" y="2953342"/>
            <a:chExt cx="2757849" cy="1707107"/>
          </a:xfrm>
        </p:grpSpPr>
        <p:sp>
          <p:nvSpPr>
            <p:cNvPr id="37" name="직사각형 36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 </a:t>
              </a:r>
              <a:r>
                <a:rPr kumimoji="1" lang="ko-KR" altLang="en-US" sz="1200" b="1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항목</a:t>
              </a: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517062" y="3256449"/>
              <a:ext cx="2757849" cy="14040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aphicFrame>
        <p:nvGraphicFramePr>
          <p:cNvPr id="44" name="표 43"/>
          <p:cNvGraphicFramePr>
            <a:graphicFrameLocks noGrp="1"/>
          </p:cNvGraphicFramePr>
          <p:nvPr/>
        </p:nvGraphicFramePr>
        <p:xfrm>
          <a:off x="554999" y="2602155"/>
          <a:ext cx="4375143" cy="1387954"/>
        </p:xfrm>
        <a:graphic>
          <a:graphicData uri="http://schemas.openxmlformats.org/drawingml/2006/table">
            <a:tbl>
              <a:tblPr/>
              <a:tblGrid>
                <a:gridCol w="2904481"/>
                <a:gridCol w="735331"/>
                <a:gridCol w="735331"/>
              </a:tblGrid>
              <a:tr h="227342"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endParaRPr kumimoji="0" lang="ko-KR" altLang="en-US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kumimoji="0" lang="ko-KR" altLang="en-US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0" lang="en-US" altLang="ko-KR" sz="900" b="1" strike="noStrike" kern="1200" spc="0" dirty="0" smtClean="0"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0" lang="en-US" altLang="ko-KR" sz="900" b="1" strike="noStrike" kern="1200" spc="0" dirty="0"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포럼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,</a:t>
                      </a: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 세미나</a:t>
                      </a:r>
                      <a:r>
                        <a:rPr lang="ko-KR" altLang="en-US" sz="1200" spc="0" baseline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 등에 있어</a:t>
                      </a:r>
                      <a:r>
                        <a:rPr lang="ko-KR" altLang="en-US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 피드백이 적절히 이루어진다</a:t>
                      </a:r>
                      <a:r>
                        <a:rPr lang="en-US" altLang="ko-KR" sz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</a:rPr>
                        <a:t>.</a:t>
                      </a:r>
                    </a:p>
                  </a:txBody>
                  <a:tcPr marL="36000" marR="36000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83.3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17.6</a:t>
                      </a:r>
                    </a:p>
                  </a:txBody>
                  <a:tcPr marL="72000" marR="72000" marT="3600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8030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300"/>
                        </a:spcAft>
                        <a:buClr>
                          <a:prstClr val="black">
                            <a:lumMod val="75000"/>
                            <a:lumOff val="25000"/>
                          </a:prstClr>
                        </a:buClr>
                        <a:buSzPct val="100000"/>
                        <a:buFontTx/>
                        <a:buBlip>
                          <a:blip r:embed="rId5"/>
                        </a:buBlip>
                        <a:tabLst/>
                        <a:defRPr/>
                      </a:pPr>
                      <a:r>
                        <a:rPr lang="ko-KR" altLang="en-US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포럼 및 세미나 참석 고객과 원활한 소통</a:t>
                      </a:r>
                      <a:r>
                        <a:rPr lang="en-US" altLang="ko-KR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참여</a:t>
                      </a:r>
                      <a:r>
                        <a:rPr lang="en-US" altLang="ko-KR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을 위해 노력한다</a:t>
                      </a:r>
                      <a:r>
                        <a:rPr lang="en-US" altLang="ko-KR" sz="1200" kern="1200" spc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36000" marR="36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85.3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0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14.7</a:t>
                      </a:r>
                    </a:p>
                  </a:txBody>
                  <a:tcPr marL="72000" marR="72000" marT="0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319687"/>
            <a:ext cx="6064161" cy="9233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Ⅲ. </a:t>
            </a:r>
            <a:r>
              <a:rPr lang="ko-KR" altLang="en-US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상세업무별 분석</a:t>
            </a:r>
            <a:endParaRPr lang="ko-KR" altLang="en-US" sz="5400" dirty="0">
              <a:gradFill>
                <a:gsLst>
                  <a:gs pos="56000">
                    <a:schemeClr val="bg1"/>
                  </a:gs>
                  <a:gs pos="100000">
                    <a:schemeClr val="bg1"/>
                  </a:gs>
                </a:gsLst>
                <a:lin ang="162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j-ea"/>
              <a:ea typeface="+mj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1662635" cy="16312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ⅰ.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기본연구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en-US" altLang="ko-KR" sz="1600" dirty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ⅱ. </a:t>
            </a:r>
            <a:r>
              <a:rPr lang="ko-KR" altLang="en-US" sz="1600" dirty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정보제공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ⅴ.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육성 및 촉진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2551981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ⅰ.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기본연구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085827" cy="6617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기본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심층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</a:t>
            </a:r>
            <a:r>
              <a:rPr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en-US" altLang="ko-KR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KCSI-EHS </a:t>
            </a:r>
            <a:r>
              <a:rPr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</a:t>
            </a:r>
            <a:endParaRPr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기본연구의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86.4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점임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87.9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관계만족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86.8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0" y="1620545"/>
            <a:ext cx="10363200" cy="5591195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5" name="그룹 149"/>
          <p:cNvGrpSpPr/>
          <p:nvPr/>
        </p:nvGrpSpPr>
        <p:grpSpPr>
          <a:xfrm>
            <a:off x="4158368" y="2833054"/>
            <a:ext cx="2375076" cy="2108201"/>
            <a:chOff x="4158368" y="2695676"/>
            <a:chExt cx="2375076" cy="2108201"/>
          </a:xfrm>
        </p:grpSpPr>
        <p:pic>
          <p:nvPicPr>
            <p:cNvPr id="151" name="그림 150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152" name="모서리가 둥근 직사각형 151"/>
            <p:cNvSpPr/>
            <p:nvPr/>
          </p:nvSpPr>
          <p:spPr>
            <a:xfrm>
              <a:off x="4158368" y="3515081"/>
              <a:ext cx="2375076" cy="484542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86.4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153" name="직선 연결선 152"/>
          <p:cNvCxnSpPr>
            <a:stCxn id="157" idx="3"/>
            <a:endCxn id="151" idx="1"/>
          </p:cNvCxnSpPr>
          <p:nvPr/>
        </p:nvCxnSpPr>
        <p:spPr>
          <a:xfrm>
            <a:off x="2500107" y="3883804"/>
            <a:ext cx="1779793" cy="3351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154" name="표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353914134"/>
              </p:ext>
            </p:extLst>
          </p:nvPr>
        </p:nvGraphicFramePr>
        <p:xfrm>
          <a:off x="661001" y="2396683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5" name="직사각형 154"/>
          <p:cNvSpPr/>
          <p:nvPr/>
        </p:nvSpPr>
        <p:spPr>
          <a:xfrm>
            <a:off x="1727134" y="2386635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85.6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6" name="표 1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53624435"/>
              </p:ext>
            </p:extLst>
          </p:nvPr>
        </p:nvGraphicFramePr>
        <p:xfrm>
          <a:off x="661001" y="3576110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7" name="직사각형 156"/>
          <p:cNvSpPr/>
          <p:nvPr/>
        </p:nvSpPr>
        <p:spPr>
          <a:xfrm>
            <a:off x="1727134" y="3559804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결과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87.1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8" name="표 1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159112643"/>
              </p:ext>
            </p:extLst>
          </p:nvPr>
        </p:nvGraphicFramePr>
        <p:xfrm>
          <a:off x="661001" y="4800607"/>
          <a:ext cx="1176704" cy="323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9" name="직사각형 158"/>
          <p:cNvSpPr/>
          <p:nvPr/>
        </p:nvSpPr>
        <p:spPr>
          <a:xfrm>
            <a:off x="1727134" y="4737550"/>
            <a:ext cx="772973" cy="427536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사회적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87.9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0" name="표 1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867246166"/>
              </p:ext>
            </p:extLst>
          </p:nvPr>
        </p:nvGraphicFramePr>
        <p:xfrm>
          <a:off x="8600370" y="30951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기관신뢰도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 의향도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1" name="직사각형 160"/>
          <p:cNvSpPr/>
          <p:nvPr/>
        </p:nvSpPr>
        <p:spPr>
          <a:xfrm>
            <a:off x="7737809" y="30951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미시적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86.4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2" name="표 1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912957560"/>
              </p:ext>
            </p:extLst>
          </p:nvPr>
        </p:nvGraphicFramePr>
        <p:xfrm>
          <a:off x="8600370" y="42000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 달성도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 기여도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3" name="직사각형 162"/>
          <p:cNvSpPr/>
          <p:nvPr/>
        </p:nvSpPr>
        <p:spPr>
          <a:xfrm>
            <a:off x="7737809" y="42000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거시적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87.4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4" name="표 1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32589136"/>
              </p:ext>
            </p:extLst>
          </p:nvPr>
        </p:nvGraphicFramePr>
        <p:xfrm>
          <a:off x="30253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5" name="표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447457124"/>
              </p:ext>
            </p:extLst>
          </p:nvPr>
        </p:nvGraphicFramePr>
        <p:xfrm>
          <a:off x="4223385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6" name="표 1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709970386"/>
              </p:ext>
            </p:extLst>
          </p:nvPr>
        </p:nvGraphicFramePr>
        <p:xfrm>
          <a:off x="5421418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7" name="표 1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77538768"/>
              </p:ext>
            </p:extLst>
          </p:nvPr>
        </p:nvGraphicFramePr>
        <p:xfrm>
          <a:off x="66194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168" name="꺾인 연결선 167"/>
          <p:cNvCxnSpPr>
            <a:stCxn id="164" idx="0"/>
            <a:endCxn id="167" idx="0"/>
          </p:cNvCxnSpPr>
          <p:nvPr/>
        </p:nvCxnSpPr>
        <p:spPr>
          <a:xfrm rot="5400000" flipH="1" flipV="1">
            <a:off x="5347441" y="4294055"/>
            <a:ext cx="12700" cy="35941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꺾인 연결선 168"/>
          <p:cNvCxnSpPr>
            <a:stCxn id="165" idx="0"/>
            <a:endCxn id="151" idx="2"/>
          </p:cNvCxnSpPr>
          <p:nvPr/>
        </p:nvCxnSpPr>
        <p:spPr>
          <a:xfrm rot="5400000" flipH="1" flipV="1">
            <a:off x="4472637" y="5217042"/>
            <a:ext cx="1149850" cy="598276"/>
          </a:xfrm>
          <a:prstGeom prst="bentConnector3">
            <a:avLst>
              <a:gd name="adj1" fmla="val 1935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0" name="꺾인 연결선 169"/>
          <p:cNvCxnSpPr>
            <a:stCxn id="166" idx="0"/>
            <a:endCxn id="151" idx="2"/>
          </p:cNvCxnSpPr>
          <p:nvPr/>
        </p:nvCxnSpPr>
        <p:spPr>
          <a:xfrm rot="16200000" flipV="1">
            <a:off x="5071654" y="5216301"/>
            <a:ext cx="1149850" cy="599757"/>
          </a:xfrm>
          <a:prstGeom prst="bentConnector3">
            <a:avLst>
              <a:gd name="adj1" fmla="val 19391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1" name="꺾인 연결선 170"/>
          <p:cNvCxnSpPr>
            <a:stCxn id="155" idx="3"/>
            <a:endCxn id="159" idx="3"/>
          </p:cNvCxnSpPr>
          <p:nvPr/>
        </p:nvCxnSpPr>
        <p:spPr>
          <a:xfrm>
            <a:off x="2500107" y="2710635"/>
            <a:ext cx="12700" cy="224068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2" name="꺾인 연결선 171"/>
          <p:cNvCxnSpPr>
            <a:stCxn id="161" idx="1"/>
            <a:endCxn id="163" idx="1"/>
          </p:cNvCxnSpPr>
          <p:nvPr/>
        </p:nvCxnSpPr>
        <p:spPr>
          <a:xfrm rot="10800000" flipV="1">
            <a:off x="7737809" y="3351768"/>
            <a:ext cx="12700" cy="11049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3" name="직선 연결선 172"/>
          <p:cNvCxnSpPr>
            <a:stCxn id="151" idx="3"/>
          </p:cNvCxnSpPr>
          <p:nvPr/>
        </p:nvCxnSpPr>
        <p:spPr>
          <a:xfrm>
            <a:off x="6413500" y="3887155"/>
            <a:ext cx="1096222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4" name="직사각형 173"/>
          <p:cNvSpPr/>
          <p:nvPr/>
        </p:nvSpPr>
        <p:spPr>
          <a:xfrm>
            <a:off x="3063915" y="3678230"/>
            <a:ext cx="792000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서비스 품질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86.9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5" name="직사각형 174"/>
          <p:cNvSpPr/>
          <p:nvPr/>
        </p:nvSpPr>
        <p:spPr>
          <a:xfrm>
            <a:off x="4886340" y="5248129"/>
            <a:ext cx="928884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1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</a:t>
            </a:r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85.8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현황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7059" y="1325831"/>
            <a:ext cx="4924198" cy="28623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기본연구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의 전체 응답자는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68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명이며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86.4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소속별로는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50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(73.5%)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많은 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87.4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소속 기관별로는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교육기관’ 응답자가 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27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(39.7%)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89.2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성별로는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남성’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63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(92.6%)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86.4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연령별로는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‘40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대’ 응답자</a:t>
            </a:r>
            <a:r>
              <a:rPr lang="ko-KR" altLang="en-US" sz="12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(44.1%)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이용 경험별로는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기존’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43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(63.2%)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87.9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권역별로는 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서울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인천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경기’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(51.5%)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86.5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  <a:endParaRPr lang="en-US" altLang="ko-KR" sz="12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5861547" y="7085509"/>
            <a:ext cx="4448492" cy="10772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※ 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표본 수 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30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명 미만의 평균은 대표 값으로서 한계가 있으므로 점수 활용에 유의해야 함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.</a:t>
            </a:r>
            <a:endParaRPr lang="ko-KR" altLang="en-US" sz="700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1800000" scaled="0"/>
              </a:gradFill>
              <a:latin typeface="+mn-ea"/>
            </a:endParaRPr>
          </a:p>
        </p:txBody>
      </p:sp>
      <p:graphicFrame>
        <p:nvGraphicFramePr>
          <p:cNvPr id="19" name="표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426015859"/>
              </p:ext>
            </p:extLst>
          </p:nvPr>
        </p:nvGraphicFramePr>
        <p:xfrm>
          <a:off x="5663868" y="884414"/>
          <a:ext cx="4627317" cy="6151842"/>
        </p:xfrm>
        <a:graphic>
          <a:graphicData uri="http://schemas.openxmlformats.org/drawingml/2006/table">
            <a:tbl>
              <a:tblPr/>
              <a:tblGrid>
                <a:gridCol w="482769"/>
                <a:gridCol w="1034111"/>
                <a:gridCol w="578229"/>
                <a:gridCol w="578229"/>
                <a:gridCol w="419347"/>
                <a:gridCol w="1534632"/>
              </a:tblGrid>
              <a:tr h="186177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조사현황 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KCSI-EHS(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점</a:t>
                      </a: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653"/>
                    </a:solidFill>
                  </a:tcPr>
                </a:tc>
              </a:tr>
              <a:tr h="186177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빈도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명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비율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(%) </a:t>
                      </a:r>
                    </a:p>
                  </a:txBody>
                  <a:tcPr marL="36000" marR="0" marT="3600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22117">
                <a:tc gridSpan="2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전체</a:t>
                      </a:r>
                      <a:endParaRPr kumimoji="0" lang="ko-KR" altLang="en-US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31528" marR="72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68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100.0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rowSpan="2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응답자 소속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정부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산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학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73.5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rowSpan="8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소속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기관별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정부부처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81.8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지방자치단체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대학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교육기관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39.7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공기업 등 공공기관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민간기업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NGO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등비영리기관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80.2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91.1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rowSpan="2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성별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남성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92.6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여성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rowSpan="5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연령별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73.3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44.1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27.9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세 이상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rowSpan="2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이용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경험별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63.2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algn="l" fontAlgn="t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나눔바른고딕"/>
                      </a:endParaRPr>
                    </a:p>
                  </a:txBody>
                  <a:tcPr marL="9525" marR="9525" marT="9525" marB="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36.8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rowSpan="6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권역별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서울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인천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경기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51.5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ko-KR" altLang="en-US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부산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울산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경남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ko-KR" altLang="en-US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대구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경북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100.0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ko-KR" altLang="en-US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대전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충청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세종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endParaRPr lang="ko-KR" altLang="en-US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광주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전남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전북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17">
                <a:tc vMerge="1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endParaRPr lang="ko-KR" altLang="en-US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강원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제주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80.7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0" name="차트 19"/>
          <p:cNvGraphicFramePr/>
          <p:nvPr>
            <p:extLst>
              <p:ext uri="{D42A27DB-BD31-4B8C-83A1-F6EECF244321}">
                <p14:modId xmlns:p14="http://schemas.microsoft.com/office/powerpoint/2010/main" xmlns="" val="2032902513"/>
              </p:ext>
            </p:extLst>
          </p:nvPr>
        </p:nvGraphicFramePr>
        <p:xfrm>
          <a:off x="8778346" y="1267690"/>
          <a:ext cx="1544114" cy="5768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63932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3471703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기본연구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차원별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산출하는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(88.2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낮고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(87.4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낮음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 차원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(88.1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낮아 가장 큰 폭으로 차이 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190703879"/>
              </p:ext>
            </p:extLst>
          </p:nvPr>
        </p:nvGraphicFramePr>
        <p:xfrm>
          <a:off x="412749" y="5278299"/>
          <a:ext cx="9864000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기본연구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87.8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88.2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88.1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87.9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88.8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87.4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87.3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86.8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86.7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88.9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88.1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88.6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기본연구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3694985374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251739493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384000"/>
                <a:gridCol w="3384000"/>
                <a:gridCol w="1656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요인별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책임성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이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높으</a:t>
            </a:r>
            <a:r>
              <a:rPr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조사대상 기관 전체 평균보다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0.4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낮음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‘지속성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’이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83.5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낮으며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조사대상 기관 전체 평균보다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낮음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기본연구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54008481"/>
              </p:ext>
            </p:extLst>
          </p:nvPr>
        </p:nvGraphicFramePr>
        <p:xfrm>
          <a:off x="412749" y="5278299"/>
          <a:ext cx="9900000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</a:tblGrid>
              <a:tr h="432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기본연구 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88.2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90.2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기본연구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-3.5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-1.5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2251519268"/>
              </p:ext>
            </p:extLst>
          </p:nvPr>
        </p:nvGraphicFramePr>
        <p:xfrm>
          <a:off x="1857417" y="2341430"/>
          <a:ext cx="8460000" cy="3442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43958"/>
            <a:ext cx="10363200" cy="5467781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1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조사대상 기관 대비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비교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책임성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담당자는 연구과제 수행에 대한 책임감 보유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90.9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높고 조사대상 기관 내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최고점에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근접하게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대체로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측정하는 문항의 점수가 조사대상 기관 내 최하점에 가깝게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89933388"/>
              </p:ext>
            </p:extLst>
          </p:nvPr>
        </p:nvGraphicFramePr>
        <p:xfrm>
          <a:off x="424657" y="2058298"/>
          <a:ext cx="9864000" cy="49561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447776363"/>
                    </a:ext>
                  </a:extLst>
                </a:gridCol>
              </a:tblGrid>
              <a:tr h="248967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591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활동의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 위한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적정한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전문인력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조직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갖춤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필요한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교류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의견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반영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입장을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이해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협력하기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맞게 작성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되는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사회요구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정책수요에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피드백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</a:t>
                      </a:r>
                      <a:r>
                        <a:rPr kumimoji="1" lang="ko-KR" altLang="en-US" sz="900" b="0" kern="1200" spc="-50" baseline="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보유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발전 선도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성과확산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4" name="차트 13"/>
          <p:cNvGraphicFramePr/>
          <p:nvPr>
            <p:extLst>
              <p:ext uri="{D42A27DB-BD31-4B8C-83A1-F6EECF244321}">
                <p14:modId xmlns:p14="http://schemas.microsoft.com/office/powerpoint/2010/main" xmlns="" val="592682020"/>
              </p:ext>
            </p:extLst>
          </p:nvPr>
        </p:nvGraphicFramePr>
        <p:xfrm>
          <a:off x="409257" y="4239789"/>
          <a:ext cx="9864000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1907768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66276"/>
            <a:ext cx="10363200" cy="5445464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9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응답자 소속별 비교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대체로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대응성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에서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정부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133705706"/>
              </p:ext>
            </p:extLst>
          </p:nvPr>
        </p:nvGraphicFramePr>
        <p:xfrm>
          <a:off x="424657" y="2058298"/>
          <a:ext cx="9864000" cy="49561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447776363"/>
                    </a:ext>
                  </a:extLst>
                </a:gridCol>
              </a:tblGrid>
              <a:tr h="248967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591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활동의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 위한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적정한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전문인력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조직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갖춤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필요한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교류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의견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반영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입장을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이해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협력하기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맞게 작성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되는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사회요구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정책수요에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피드백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</a:t>
                      </a:r>
                      <a:r>
                        <a:rPr kumimoji="1" lang="ko-KR" altLang="en-US" sz="900" b="0" kern="1200" spc="-50" baseline="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보유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발전 선도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성과확산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1" name="차트 10"/>
          <p:cNvGraphicFramePr/>
          <p:nvPr>
            <p:extLst>
              <p:ext uri="{D42A27DB-BD31-4B8C-83A1-F6EECF244321}">
                <p14:modId xmlns:p14="http://schemas.microsoft.com/office/powerpoint/2010/main" xmlns="" val="1922580620"/>
              </p:ext>
            </p:extLst>
          </p:nvPr>
        </p:nvGraphicFramePr>
        <p:xfrm>
          <a:off x="462757" y="4195891"/>
          <a:ext cx="9854406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2226596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과정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연구과제를 수행할 전문인력과 관련 조직을 적정하게 갖추고 있다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12.9%, 85.3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기관의 담당자는 고객의 의견 및 건의사항을 반영하고자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13.2%,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기관의 담당자는 고객의 입장을 이해한다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13.9%, 85.1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고객과 협력하기 위해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13.8%, 85.3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947581327"/>
              </p:ext>
            </p:extLst>
          </p:nvPr>
        </p:nvGraphicFramePr>
        <p:xfrm>
          <a:off x="5890949" y="2777353"/>
          <a:ext cx="3708000" cy="3465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연구과제에 대한 활동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보고회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자문회의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업무협의 등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을 체계적으로 운영한다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11.6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연구과제를 수행할 전문인력과 관련 조직을 적정하게 갖추고 있다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12.9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연구과제에 대한 안내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 등에 있어서 담당자와의 접촉이 용이하다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11.7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고객문의 및 협의사항에 대해 친절하게 응대한다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11.2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있어 필요한 정보를 제공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교류한다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11.7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고객의 의견 및 건의사항을 반영하고자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13.2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고객의 입장을 이해한다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13.9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 협력하기 위해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13.8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36000" tIns="36000" rIns="36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pic>
        <p:nvPicPr>
          <p:cNvPr id="4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82561" y="2759367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연구결과물은 사회요구 및 정책수요에 적절히 대응하고 있다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12.8%,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수행에 있어 피드백이 적절히 이루어진다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12.5%,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879693598"/>
              </p:ext>
            </p:extLst>
          </p:nvPr>
        </p:nvGraphicFramePr>
        <p:xfrm>
          <a:off x="5890949" y="2753289"/>
          <a:ext cx="3708000" cy="3465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보고서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은 연구목적에 맞게 작성되었다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보고서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은 전문적이다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 연구결과물은 국가 및 사회에 유익하다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12.7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 연구결과물은 나의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 도움이 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12.6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연구결과물은 사회요구 및 정책수요에 적절히 대응하고 있다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12.8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연구결과물은 정책적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 활용 가치가 크다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있어 피드백이 적절히 이루어진다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 형성 및 유지를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pic>
        <p:nvPicPr>
          <p:cNvPr id="2050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82952" y="2744888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사회적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수행을 통해 해당분야의 정책적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학문적 발전을 선도한다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25.7%, 85.9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연구결과의 사회적 공유 및 성과확산을 위해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25.3%, 86.2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762528578"/>
              </p:ext>
            </p:extLst>
          </p:nvPr>
        </p:nvGraphicFramePr>
        <p:xfrm>
          <a:off x="5890949" y="3392512"/>
          <a:ext cx="3708000" cy="1881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 연구과제 수행에 대한 책임감을 가지고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 기관 설립목적에 부합하는 사명감을 가지고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수행을 통해 해당분야의 정책적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 발전을 선도한다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25.7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 사회적 공유 및 성과확산을 위해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25.3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61132" y="2740159"/>
            <a:ext cx="333382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78647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시계열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 관련된 내용을 추천 사유로 언급한 비율이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년에 이어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활용성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책임성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 관련된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언급한 고객의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모두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90.0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이상으로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pic>
        <p:nvPicPr>
          <p:cNvPr id="40" name="그림 3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74168" y="1689443"/>
            <a:ext cx="10363200" cy="5591195"/>
          </a:xfrm>
          <a:prstGeom prst="rect">
            <a:avLst/>
          </a:prstGeom>
        </p:spPr>
      </p:pic>
      <p:sp>
        <p:nvSpPr>
          <p:cNvPr id="44" name="직사각형 43"/>
          <p:cNvSpPr/>
          <p:nvPr/>
        </p:nvSpPr>
        <p:spPr>
          <a:xfrm>
            <a:off x="5547337" y="2181868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7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422720" y="2181868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46" name="직사각형 45"/>
          <p:cNvSpPr/>
          <p:nvPr/>
        </p:nvSpPr>
        <p:spPr>
          <a:xfrm>
            <a:off x="598082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2014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5730825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2015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pSp>
        <p:nvGrpSpPr>
          <p:cNvPr id="48" name="그룹 25"/>
          <p:cNvGrpSpPr/>
          <p:nvPr/>
        </p:nvGrpSpPr>
        <p:grpSpPr>
          <a:xfrm>
            <a:off x="9457729" y="2283253"/>
            <a:ext cx="678511" cy="619730"/>
            <a:chOff x="8261390" y="754307"/>
            <a:chExt cx="678511" cy="619730"/>
          </a:xfrm>
        </p:grpSpPr>
        <p:sp>
          <p:nvSpPr>
            <p:cNvPr id="49" name="직사각형 48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graphicFrame>
        <p:nvGraphicFramePr>
          <p:cNvPr id="55" name="차트 54"/>
          <p:cNvGraphicFramePr/>
          <p:nvPr>
            <p:extLst>
              <p:ext uri="{D42A27DB-BD31-4B8C-83A1-F6EECF244321}">
                <p14:modId xmlns:p14="http://schemas.microsoft.com/office/powerpoint/2010/main" xmlns="" val="1360365239"/>
              </p:ext>
            </p:extLst>
          </p:nvPr>
        </p:nvGraphicFramePr>
        <p:xfrm>
          <a:off x="419100" y="5892800"/>
          <a:ext cx="9931129" cy="12375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56" name="그룹 25"/>
          <p:cNvGrpSpPr/>
          <p:nvPr/>
        </p:nvGrpSpPr>
        <p:grpSpPr>
          <a:xfrm>
            <a:off x="4337794" y="2283253"/>
            <a:ext cx="678511" cy="619730"/>
            <a:chOff x="8261390" y="754307"/>
            <a:chExt cx="678511" cy="619730"/>
          </a:xfrm>
        </p:grpSpPr>
        <p:sp>
          <p:nvSpPr>
            <p:cNvPr id="57" name="직사각형 56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8" name="직사각형 57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9" name="직사각형 58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pic>
        <p:nvPicPr>
          <p:cNvPr id="1026" name="Picture 2"/>
          <p:cNvPicPr preferRelativeResize="0"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046112" y="2181868"/>
            <a:ext cx="3454591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 preferRelativeResize="0"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6170729" y="2181868"/>
            <a:ext cx="3454591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3216805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68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중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추천의향자가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39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(57.4%)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43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(72.1%)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869185" y="4667271"/>
            <a:ext cx="959513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(n=20)</a:t>
            </a:r>
          </a:p>
          <a:p>
            <a:pPr algn="ctr"/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100%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34154820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2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386529" y="5236822"/>
            <a:ext cx="116090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결과 품질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/>
            </a:r>
            <a:b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</a:b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(31</a:t>
            </a: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, 72.1%)</a:t>
            </a:r>
            <a:endParaRPr lang="ko-KR" altLang="en-US" sz="1050" b="1" dirty="0">
              <a:ln>
                <a:solidFill>
                  <a:schemeClr val="tx1">
                    <a:alpha val="0"/>
                  </a:schemeClr>
                </a:solidFill>
              </a:ln>
              <a:latin typeface="+mj-ea"/>
              <a:ea typeface="+mj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3133699" y="4664589"/>
            <a:ext cx="96853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(6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14.0%)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43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004707" y="3468759"/>
            <a:ext cx="103956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사회적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(6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14.0%)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3165419" y="2719770"/>
            <a:ext cx="4334400" cy="320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추천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VOC 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차트 18"/>
          <p:cNvGraphicFramePr/>
          <p:nvPr>
            <p:extLst>
              <p:ext uri="{D42A27DB-BD31-4B8C-83A1-F6EECF244321}">
                <p14:modId xmlns:p14="http://schemas.microsoft.com/office/powerpoint/2010/main" xmlns="" val="2358492942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6742434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43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(34.9%)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3892148"/>
            <a:chOff x="417059" y="2054679"/>
            <a:chExt cx="9862004" cy="3892148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361637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최근 통계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이슈 등 구하기 어려운 정보에 대한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DB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 풍부하고 연구원의 전문성이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분야에 대한 전문성이 우수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산업정책분야 유일의 국책연구관으로 전문성이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세부화된 산업관련 전문가들의 자질이 매우 우수함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국가와 지역경제전체를 포괄하는 연구가 충분히 수행됨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전문적 연구보고서의 품질이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산업별 체계적인 분석을 통해서 단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맑은 고딕"/>
                  <a:ea typeface="맑은 고딕"/>
                </a:rPr>
                <a:t>∙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중기 전망이 비교적 정확하고 산업정책에 대한 분석이 국내 타 연구기관보다 전문적이고 우수한 것으로 평가됨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연구분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야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전문성과 품질이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공신력이 최고수준에 있으므로 신뢰를 줄 수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연구원들이 이슈에 대하여 상당한 전문성을 가지고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연구과제의 전문성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시의성을 가지고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연구의 내용과 연구의 질적 성과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Times New Roman"/>
                  <a:cs typeface="Times New Roman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통상에 관한 국책 전문연구기관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산업정책 산업별 육성지원정책 등에 역사성이 깊으며 관련 전문가와 네트워크를 보유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지역별 연구와 통상이슈에도 정통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자료가 매우 세부적이고 전문적인 내용이 담겨있음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 품질이 타 기관의 보고서에 비해 매우 품질이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 통한 과제 결과 내실화</a:t>
              </a: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419851" cy="276999"/>
              <a:chOff x="424657" y="3583873"/>
              <a:chExt cx="2419851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24452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(15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34.9%)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5476580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43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(34.9%)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2168599"/>
            <a:chOff x="417059" y="2054679"/>
            <a:chExt cx="9862004" cy="2168599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89282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최신 연구 동향 및 자료 확보의 용이성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필요한 고급경제정보가 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분석 되어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산업부문의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최신동향에 관한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제보 및 문제점 해결방안을 함께 제공해 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최신 정책 동향 등에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대한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 및 분석이 가능함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정책개발단계에서 산업연구원의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활용도가 매우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일상생활과 정책현안에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와 닿는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연구서비스와 보고서를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공유하는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시스템을 갖춤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현업 이슈에 대한 정책적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시사점을 연구 수행함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기술분석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시장분석을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주로 하는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분야에서는 산업연구원의 전문자료가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아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니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업무가 거의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불가능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용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(8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18.6%)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21" name="그룹 31"/>
          <p:cNvGrpSpPr/>
          <p:nvPr/>
        </p:nvGrpSpPr>
        <p:grpSpPr>
          <a:xfrm>
            <a:off x="433869" y="4604204"/>
            <a:ext cx="9862004" cy="1922378"/>
            <a:chOff x="417059" y="2054679"/>
            <a:chExt cx="9862004" cy="1922378"/>
          </a:xfrm>
        </p:grpSpPr>
        <p:sp>
          <p:nvSpPr>
            <p:cNvPr id="22" name="TextBox 21"/>
            <p:cNvSpPr txBox="1"/>
            <p:nvPr/>
          </p:nvSpPr>
          <p:spPr>
            <a:xfrm>
              <a:off x="417059" y="2330452"/>
              <a:ext cx="9862004" cy="16466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산업계에서 발생되는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신규과제 및 신기술 등에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대한 이해도를 높이는데 도움이 매우 큼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연구과제 주제가 관심이 많은 문제를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다루고 있으며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간결하게 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정리되어 있고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정책대안이 제시되어 있으므로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많은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도움이 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연구진과의 네트워크 확대를 통한 다른 연구과제의 충실도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향상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심층적인 연구조사 및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분석을 바탕으로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국가기관이나 지자체에서 해당산업육성을 위한 정책적인 도움을 받을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관련정책업무수립에 크게 도움이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되기 때문임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순수이론분야가 아닌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응용분야 및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산업계에 필요한 정보와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이론적 틀을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제공하고 있어 유익함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학문적으로도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유용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3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4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6" name="직사각형 2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7" name="직사각형 2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5" name="직사각형 2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(7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16.3%)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25203077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43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(34.9%)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445050"/>
            <a:chOff x="417059" y="2054679"/>
            <a:chExt cx="9862004" cy="445050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지속적인 정보 서비스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지속성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21" name="그룹 31"/>
          <p:cNvGrpSpPr/>
          <p:nvPr/>
        </p:nvGrpSpPr>
        <p:grpSpPr>
          <a:xfrm>
            <a:off x="433869" y="2881171"/>
            <a:ext cx="9862004" cy="937493"/>
            <a:chOff x="417059" y="2054679"/>
            <a:chExt cx="9862004" cy="937493"/>
          </a:xfrm>
        </p:grpSpPr>
        <p:sp>
          <p:nvSpPr>
            <p:cNvPr id="22" name="TextBox 21"/>
            <p:cNvSpPr txBox="1"/>
            <p:nvPr/>
          </p:nvSpPr>
          <p:spPr>
            <a:xfrm>
              <a:off x="417059" y="2330452"/>
              <a:ext cx="9862004" cy="66172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연구분야에서 거의 유일한 전문적 연구기관임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현재 필요한 연구분야를 선도적으로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 개시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우리나라의 정책과 산업 그리고 미래 동향을 동시에 검토 가능한 유일한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기관임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3" name="그룹 12"/>
            <p:cNvGrpSpPr/>
            <p:nvPr/>
          </p:nvGrpSpPr>
          <p:grpSpPr>
            <a:xfrm>
              <a:off x="424657" y="2054679"/>
              <a:ext cx="2378173" cy="276999"/>
              <a:chOff x="424657" y="3583873"/>
              <a:chExt cx="2378173" cy="276999"/>
            </a:xfrm>
          </p:grpSpPr>
          <p:grpSp>
            <p:nvGrpSpPr>
              <p:cNvPr id="24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6" name="직사각형 2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7" name="직사각형 2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5" name="직사각형 24"/>
              <p:cNvSpPr/>
              <p:nvPr/>
            </p:nvSpPr>
            <p:spPr>
              <a:xfrm>
                <a:off x="599983" y="3583873"/>
                <a:ext cx="220284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사회적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책임성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7.0%)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31" name="그룹 31"/>
          <p:cNvGrpSpPr/>
          <p:nvPr/>
        </p:nvGrpSpPr>
        <p:grpSpPr>
          <a:xfrm>
            <a:off x="443394" y="3946106"/>
            <a:ext cx="9862004" cy="937493"/>
            <a:chOff x="417059" y="2054679"/>
            <a:chExt cx="9862004" cy="937493"/>
          </a:xfrm>
        </p:grpSpPr>
        <p:sp>
          <p:nvSpPr>
            <p:cNvPr id="33" name="TextBox 32"/>
            <p:cNvSpPr txBox="1"/>
            <p:nvPr/>
          </p:nvSpPr>
          <p:spPr>
            <a:xfrm>
              <a:off x="417059" y="2330452"/>
              <a:ext cx="9862004" cy="66172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국내 산업현장에 대한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이해와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작금의 경제현황에 대한 현장의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목소리가 담겨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우리경제 발전에 기여하는 살아있는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보고서라고 생각함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정책자문에 활용하기가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용이함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정책실행단계에서 단계학술연구결과의 효용이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매우 높음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34" name="그룹 12"/>
            <p:cNvGrpSpPr/>
            <p:nvPr/>
          </p:nvGrpSpPr>
          <p:grpSpPr>
            <a:xfrm>
              <a:off x="424657" y="2054679"/>
              <a:ext cx="2378173" cy="276999"/>
              <a:chOff x="424657" y="3583873"/>
              <a:chExt cx="2378173" cy="276999"/>
            </a:xfrm>
          </p:grpSpPr>
          <p:grpSp>
            <p:nvGrpSpPr>
              <p:cNvPr id="35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7" name="직사각형 36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8" name="직사각형 37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6" name="직사각형 35"/>
              <p:cNvSpPr/>
              <p:nvPr/>
            </p:nvSpPr>
            <p:spPr>
              <a:xfrm>
                <a:off x="599983" y="3583873"/>
                <a:ext cx="220284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사회적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공익성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7.0%)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39" name="그룹 31"/>
          <p:cNvGrpSpPr/>
          <p:nvPr/>
        </p:nvGrpSpPr>
        <p:grpSpPr>
          <a:xfrm>
            <a:off x="452919" y="5011041"/>
            <a:ext cx="9862004" cy="691271"/>
            <a:chOff x="417059" y="2054679"/>
            <a:chExt cx="9862004" cy="691271"/>
          </a:xfrm>
        </p:grpSpPr>
        <p:sp>
          <p:nvSpPr>
            <p:cNvPr id="40" name="TextBox 39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체계적 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보고서에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손쉽게 접근할 수 있는 서비스 체계를 갖춤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41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42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4" name="직사각형 43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5" name="직사각형 4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3" name="직사각형 42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4.7%)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6" name="그룹 31"/>
          <p:cNvGrpSpPr/>
          <p:nvPr/>
        </p:nvGrpSpPr>
        <p:grpSpPr>
          <a:xfrm>
            <a:off x="452919" y="5829754"/>
            <a:ext cx="9862004" cy="691271"/>
            <a:chOff x="417059" y="2054679"/>
            <a:chExt cx="9862004" cy="691271"/>
          </a:xfrm>
        </p:grpSpPr>
        <p:sp>
          <p:nvSpPr>
            <p:cNvPr id="47" name="TextBox 46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같은 세종시에 소재하여 대면접촉에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유리함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서울에서 지방 이전 이후에도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지속적으로 노력함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8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4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1" name="직사각형 50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2" name="직사각형 51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0" name="직사각형 49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대응성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4.7%)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1425880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43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(34.9%)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691271"/>
            <a:chOff x="417059" y="2054679"/>
            <a:chExt cx="9862004" cy="691271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지속적 피드백 및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전문가의 의견을 폭넓게 수렴하여 보고서를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작성함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4.7%)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168487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17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중립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68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응답자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24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(35.3%)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17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(64.7%)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3165419" y="2721956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중립 </a:t>
            </a:r>
            <a:r>
              <a:rPr kumimoji="1" lang="en-US" altLang="ko-KR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 </a:t>
            </a:r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현황</a:t>
            </a:r>
            <a:endParaRPr kumimoji="1" lang="ko-KR" altLang="en-US" sz="16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476056439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1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268078" y="5335685"/>
            <a:ext cx="11455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latin typeface="+mj-ea"/>
                <a:ea typeface="+mj-ea"/>
              </a:rPr>
              <a:t>결과 품질</a:t>
            </a:r>
            <a:endParaRPr lang="en-US" altLang="ko-KR" sz="1050" b="1" dirty="0" smtClean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latin typeface="+mj-ea"/>
              <a:ea typeface="+mj-ea"/>
            </a:endParaRPr>
          </a:p>
          <a:p>
            <a:pPr algn="ctr"/>
            <a:r>
              <a:rPr lang="en-US" altLang="ko-KR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latin typeface="+mj-ea"/>
                <a:ea typeface="+mj-ea"/>
              </a:rPr>
              <a:t>(11</a:t>
            </a:r>
            <a:r>
              <a:rPr lang="ko-KR" altLang="en-US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latin typeface="+mj-ea"/>
                <a:ea typeface="+mj-ea"/>
              </a:rPr>
              <a:t>, 64.7%)</a:t>
            </a:r>
            <a:endParaRPr lang="ko-KR" altLang="en-US" sz="1050" b="1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latin typeface="+mj-ea"/>
              <a:ea typeface="+mj-e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312042" y="3972616"/>
            <a:ext cx="96853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(6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35.3%)</a:t>
            </a:r>
            <a:endParaRPr lang="en-US" altLang="ko-KR" sz="105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17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19" name="차트 18"/>
          <p:cNvGraphicFramePr/>
          <p:nvPr>
            <p:extLst>
              <p:ext uri="{D42A27DB-BD31-4B8C-83A1-F6EECF244321}">
                <p14:modId xmlns:p14="http://schemas.microsoft.com/office/powerpoint/2010/main" xmlns="" val="1798369083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xmlns="" val="3791848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중립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17	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(29.4%)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28616" y="2308679"/>
            <a:ext cx="9862004" cy="1429935"/>
            <a:chOff x="417059" y="2054679"/>
            <a:chExt cx="9862004" cy="1429935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1541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구체적 정책 대안 제시가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현재 이루어지고 있는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KIET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 연구활동이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KDB,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신산업의 발달 등에 다소 뒤쳐져 있어 좀 더 공격적이고 창의적인 연구가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 확보가 다양해지면 추천하겠음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전반적으로 만족함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더 구체적일 필요가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통계자료가 업데이트되면 추천하겠음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71761" cy="276999"/>
              <a:chOff x="424657" y="3583873"/>
              <a:chExt cx="2371761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9643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(5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29.4%)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20" name="그룹 31"/>
          <p:cNvGrpSpPr/>
          <p:nvPr/>
        </p:nvGrpSpPr>
        <p:grpSpPr>
          <a:xfrm>
            <a:off x="428616" y="3905287"/>
            <a:ext cx="9862004" cy="937493"/>
            <a:chOff x="417059" y="2054679"/>
            <a:chExt cx="9862004" cy="937493"/>
          </a:xfrm>
        </p:grpSpPr>
        <p:sp>
          <p:nvSpPr>
            <p:cNvPr id="21" name="TextBox 20"/>
            <p:cNvSpPr txBox="1"/>
            <p:nvPr/>
          </p:nvSpPr>
          <p:spPr>
            <a:xfrm>
              <a:off x="417059" y="2330452"/>
              <a:ext cx="9862004" cy="66172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 동향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및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해외 동향 등 다수의 분석자료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보고서가 실무적으로 활용하기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용이해지기를 바람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연구결과물이 사회요구 및 정책적 수요에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맞추어 빠르게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반영이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내용의 전문적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활용도가 높아진다면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2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3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5" name="직사각형 2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6" name="직사각형 25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4" name="직사각형 23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활용성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17.6%)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27" name="그룹 31"/>
          <p:cNvGrpSpPr/>
          <p:nvPr/>
        </p:nvGrpSpPr>
        <p:grpSpPr>
          <a:xfrm>
            <a:off x="428616" y="5009453"/>
            <a:ext cx="9862004" cy="691271"/>
            <a:chOff x="417059" y="2054679"/>
            <a:chExt cx="9862004" cy="691271"/>
          </a:xfrm>
        </p:grpSpPr>
        <p:sp>
          <p:nvSpPr>
            <p:cNvPr id="28" name="TextBox 27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연구에 주요 산업에 대한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전문적인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분석이 포함되고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해당 산업 이해에 도움이 된다면 추천 의향이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주력업종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분야에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축적된 오랜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경험과 지식이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연구자에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유용하게 제공되었으면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9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31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4" name="직사각형 33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5" name="직사각형 3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3" name="직사각형 32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36" name="그룹 31"/>
          <p:cNvGrpSpPr/>
          <p:nvPr/>
        </p:nvGrpSpPr>
        <p:grpSpPr>
          <a:xfrm>
            <a:off x="428616" y="5867397"/>
            <a:ext cx="9862004" cy="445050"/>
            <a:chOff x="417059" y="2054679"/>
            <a:chExt cx="9862004" cy="445050"/>
          </a:xfrm>
        </p:grpSpPr>
        <p:sp>
          <p:nvSpPr>
            <p:cNvPr id="37" name="TextBox 36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연구과제의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피드백 개선이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8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3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2" name="직사각형 41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3" name="직사각형 42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1" name="직사각형 40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지속성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145297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중립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17	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(29.4%)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28616" y="2308679"/>
            <a:ext cx="9862004" cy="1352991"/>
            <a:chOff x="417059" y="2054679"/>
            <a:chExt cx="9862004" cy="1352991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07721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 시사점 도출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강화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일괄적으로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보내준 연구보고서를 받아 구독하고 업무에 활용하였으나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크게 관심 없는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분야의 보고서도 상당 부분 수렴하였음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향후에는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이용자의 니즈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(needs)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를 사전에 조사하여 이용자의 관심분야에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부합하는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보고서를 선택하게 하였으면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정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44" name="그룹 31"/>
          <p:cNvGrpSpPr/>
          <p:nvPr/>
        </p:nvGrpSpPr>
        <p:grpSpPr>
          <a:xfrm>
            <a:off x="438141" y="3365954"/>
            <a:ext cx="9862004" cy="937493"/>
            <a:chOff x="417059" y="2054679"/>
            <a:chExt cx="9862004" cy="937493"/>
          </a:xfrm>
        </p:grpSpPr>
        <p:sp>
          <p:nvSpPr>
            <p:cNvPr id="45" name="TextBox 44"/>
            <p:cNvSpPr txBox="1"/>
            <p:nvPr/>
          </p:nvSpPr>
          <p:spPr>
            <a:xfrm>
              <a:off x="417059" y="2330452"/>
              <a:ext cx="9862004" cy="66172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자문회의 장소가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너무 멀다는 단점이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자주 만남을 가졌으면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행정직원의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사무 일 처리가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매우 미숙하여 금융기관과의 거래에 번거로운 일이 발생하였음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행정직원의 개선이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4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9" name="직사각형 4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0" name="직사각형 4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8" name="직사각형 47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정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대응성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51" name="그룹 31"/>
          <p:cNvGrpSpPr/>
          <p:nvPr/>
        </p:nvGrpSpPr>
        <p:grpSpPr>
          <a:xfrm>
            <a:off x="447666" y="4283529"/>
            <a:ext cx="9862004" cy="1183714"/>
            <a:chOff x="417059" y="2054679"/>
            <a:chExt cx="9862004" cy="1183714"/>
          </a:xfrm>
        </p:grpSpPr>
        <p:sp>
          <p:nvSpPr>
            <p:cNvPr id="52" name="TextBox 51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자료취합이나 정책결정제안을 이끌어 내는 과정에서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전문가 뿐만 아니라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수요자나 수혜자의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의견도 취합 및 반영되었으면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과제관련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수요조사 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 의견을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반영해야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지금도 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년 단위로 시행하고 있으나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짧은 주기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분기별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시행하면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정책수요를 시의적절하게 반영할 수 있을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것임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53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54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6" name="직사각형 5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7" name="직사각형 5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5" name="직사각형 5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정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41155812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비추</a:t>
            </a:r>
            <a:r>
              <a:rPr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천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68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비추천의향자가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(7.4%)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(75.0%)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많이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401283" y="4721702"/>
            <a:ext cx="1087156" cy="5770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서비스 내용 품질</a:t>
            </a:r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/>
            </a:r>
            <a:b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</a:br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100.0%</a:t>
            </a: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(n=2)</a:t>
            </a:r>
            <a:endParaRPr lang="ko-KR" altLang="en-US" sz="1050" dirty="0">
              <a:gradFill>
                <a:gsLst>
                  <a:gs pos="83000">
                    <a:srgbClr val="B00000"/>
                  </a:gs>
                  <a:gs pos="100000">
                    <a:srgbClr val="B00000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8877300" y="3075707"/>
            <a:ext cx="9117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 smtClean="0"/>
              <a:t>(n=</a:t>
            </a:r>
            <a:r>
              <a:rPr lang="ko-KR" altLang="en-US" sz="1000" dirty="0" smtClean="0"/>
              <a:t>언급빈도</a:t>
            </a:r>
            <a:r>
              <a:rPr lang="en-US" altLang="ko-KR" sz="1000" dirty="0" smtClean="0"/>
              <a:t>)</a:t>
            </a:r>
            <a:endParaRPr lang="ko-KR" altLang="en-US" sz="1000" dirty="0"/>
          </a:p>
        </p:txBody>
      </p:sp>
      <p:sp>
        <p:nvSpPr>
          <p:cNvPr id="24" name="직사각형 23"/>
          <p:cNvSpPr/>
          <p:nvPr/>
        </p:nvSpPr>
        <p:spPr>
          <a:xfrm>
            <a:off x="471448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5" name="차트 24"/>
          <p:cNvGraphicFramePr/>
          <p:nvPr>
            <p:extLst>
              <p:ext uri="{D42A27DB-BD31-4B8C-83A1-F6EECF244321}">
                <p14:modId xmlns:p14="http://schemas.microsoft.com/office/powerpoint/2010/main" xmlns="" val="4053214507"/>
              </p:ext>
            </p:extLst>
          </p:nvPr>
        </p:nvGraphicFramePr>
        <p:xfrm>
          <a:off x="1046817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6" name="직사각형 25"/>
          <p:cNvSpPr/>
          <p:nvPr/>
        </p:nvSpPr>
        <p:spPr>
          <a:xfrm>
            <a:off x="5508293" y="305212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5464568" y="3205120"/>
            <a:ext cx="1389026" cy="336738"/>
            <a:chOff x="249630" y="1760495"/>
            <a:chExt cx="1389026" cy="336738"/>
          </a:xfrm>
        </p:grpSpPr>
        <p:sp>
          <p:nvSpPr>
            <p:cNvPr id="28" name="직사각형 27"/>
            <p:cNvSpPr/>
            <p:nvPr/>
          </p:nvSpPr>
          <p:spPr>
            <a:xfrm>
              <a:off x="298224" y="1760495"/>
              <a:ext cx="134043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비추천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29" name="이등변 삼각형 2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+mn-ea"/>
              </a:endParaRPr>
            </a:p>
          </p:txBody>
        </p:sp>
      </p:grpSp>
      <p:sp>
        <p:nvSpPr>
          <p:cNvPr id="31" name="직사각형 30"/>
          <p:cNvSpPr/>
          <p:nvPr/>
        </p:nvSpPr>
        <p:spPr>
          <a:xfrm>
            <a:off x="654935" y="2727036"/>
            <a:ext cx="4334400" cy="3204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비추천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 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grpSp>
        <p:nvGrpSpPr>
          <p:cNvPr id="5" name="그룹 32"/>
          <p:cNvGrpSpPr/>
          <p:nvPr/>
        </p:nvGrpSpPr>
        <p:grpSpPr>
          <a:xfrm>
            <a:off x="793990" y="3503255"/>
            <a:ext cx="4056290" cy="2562090"/>
            <a:chOff x="3348141" y="3650525"/>
            <a:chExt cx="4056290" cy="2562090"/>
          </a:xfrm>
        </p:grpSpPr>
        <p:graphicFrame>
          <p:nvGraphicFramePr>
            <p:cNvPr id="34" name="차트 33"/>
            <p:cNvGraphicFramePr/>
            <p:nvPr>
              <p:extLst>
                <p:ext uri="{D42A27DB-BD31-4B8C-83A1-F6EECF244321}">
                  <p14:modId xmlns:p14="http://schemas.microsoft.com/office/powerpoint/2010/main" xmlns="" val="1144628721"/>
                </p:ext>
              </p:extLst>
            </p:nvPr>
          </p:nvGraphicFramePr>
          <p:xfrm>
            <a:off x="3565426" y="3650525"/>
            <a:ext cx="3548078" cy="256209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35" name="타원 34"/>
            <p:cNvSpPr/>
            <p:nvPr/>
          </p:nvSpPr>
          <p:spPr>
            <a:xfrm>
              <a:off x="4316676" y="3908781"/>
              <a:ext cx="2045578" cy="2045578"/>
            </a:xfrm>
            <a:prstGeom prst="ellipse">
              <a:avLst/>
            </a:prstGeom>
            <a:solidFill>
              <a:schemeClr val="bg1">
                <a:alpha val="3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6396431" y="5160036"/>
              <a:ext cx="1008000" cy="4320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결과 품질</a:t>
              </a:r>
              <a:endPara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C00000"/>
                </a:solidFill>
                <a:latin typeface="+mj-ea"/>
                <a:ea typeface="+mj-ea"/>
              </a:endParaRPr>
            </a:p>
            <a:p>
              <a:pPr algn="ctr"/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(3</a:t>
              </a:r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건</a:t>
              </a:r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, 75.0%)</a:t>
              </a:r>
              <a:endParaRPr lang="ko-KR" altLang="en-US" sz="105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C00000"/>
                </a:solidFill>
                <a:latin typeface="+mj-ea"/>
                <a:ea typeface="+mj-ea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3348141" y="3947038"/>
              <a:ext cx="96853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과정 품질</a:t>
              </a:r>
              <a:endPara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  <a:p>
              <a:pPr algn="ctr"/>
              <a:r>
                <a:rPr lang="en-US" altLang="ko-KR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(1</a:t>
              </a:r>
              <a:r>
                <a:rPr lang="ko-KR" altLang="en-US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건</a:t>
              </a:r>
              <a:r>
                <a:rPr lang="en-US" altLang="ko-KR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, 25.0%)</a:t>
              </a:r>
              <a:endParaRPr lang="en-US" altLang="ko-KR" sz="1050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4856485" y="4706903"/>
              <a:ext cx="959513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4</a:t>
              </a:r>
              <a:r>
                <a:rPr lang="ko-KR" altLang="en-US" sz="24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건</a:t>
              </a:r>
              <a:endParaRPr lang="en-US" altLang="ko-KR" sz="24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</p:txBody>
        </p:sp>
      </p:grpSp>
      <p:grpSp>
        <p:nvGrpSpPr>
          <p:cNvPr id="6" name="그룹 31"/>
          <p:cNvGrpSpPr/>
          <p:nvPr/>
        </p:nvGrpSpPr>
        <p:grpSpPr>
          <a:xfrm>
            <a:off x="5760811" y="3808866"/>
            <a:ext cx="9862004" cy="1183714"/>
            <a:chOff x="417059" y="2054679"/>
            <a:chExt cx="9862004" cy="1183714"/>
          </a:xfrm>
        </p:grpSpPr>
        <p:sp>
          <p:nvSpPr>
            <p:cNvPr id="40" name="TextBox 39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타 연구기관에 비교우위를 점할 수 있는 전문영역 육성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정책보고서의 전문성 제고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전체적인 구조에서 보는 관점에 치중하는 편임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또한 보다 세부적인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    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수요에 부합하는 정보제공에 소극적임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7" name="그룹 12"/>
            <p:cNvGrpSpPr/>
            <p:nvPr/>
          </p:nvGrpSpPr>
          <p:grpSpPr>
            <a:xfrm>
              <a:off x="424657" y="2054679"/>
              <a:ext cx="2283595" cy="276999"/>
              <a:chOff x="424657" y="3583873"/>
              <a:chExt cx="2283595" cy="276999"/>
            </a:xfrm>
          </p:grpSpPr>
          <p:grpSp>
            <p:nvGrpSpPr>
              <p:cNvPr id="8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5" name="직사각형 4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7" name="직사각형 4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4" name="직사각형 43"/>
              <p:cNvSpPr/>
              <p:nvPr/>
            </p:nvSpPr>
            <p:spPr>
              <a:xfrm>
                <a:off x="599983" y="3583873"/>
                <a:ext cx="210826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75.0%)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9" name="그룹 31"/>
          <p:cNvGrpSpPr/>
          <p:nvPr/>
        </p:nvGrpSpPr>
        <p:grpSpPr>
          <a:xfrm>
            <a:off x="5745153" y="5019267"/>
            <a:ext cx="9862004" cy="691271"/>
            <a:chOff x="417059" y="2054679"/>
            <a:chExt cx="9862004" cy="691271"/>
          </a:xfrm>
        </p:grpSpPr>
        <p:sp>
          <p:nvSpPr>
            <p:cNvPr id="49" name="TextBox 48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연구인력이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충분히 활용되는지 점검할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필요가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즉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성과 없이 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  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자리만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지키는 연구원은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없는지에 대한 점검이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10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11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3" name="직사각형 5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5" name="직사각형 5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2" name="직사각형 51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25.0%)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377376" y="6662055"/>
            <a:ext cx="42089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9954280" y="0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42" name="차트 41"/>
          <p:cNvGraphicFramePr/>
          <p:nvPr>
            <p:extLst>
              <p:ext uri="{D42A27DB-BD31-4B8C-83A1-F6EECF244321}">
                <p14:modId xmlns:p14="http://schemas.microsoft.com/office/powerpoint/2010/main" xmlns="" val="2473721399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xmlns="" val="41092835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2551981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ⅱ.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수탁연구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085827" cy="6617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기본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심층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수탁연구의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83.2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점임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품질’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높음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관계 만족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5" name="그룹 149"/>
          <p:cNvGrpSpPr/>
          <p:nvPr/>
        </p:nvGrpSpPr>
        <p:grpSpPr>
          <a:xfrm>
            <a:off x="4158368" y="2833054"/>
            <a:ext cx="2375076" cy="2108201"/>
            <a:chOff x="4158368" y="2695676"/>
            <a:chExt cx="2375076" cy="2108201"/>
          </a:xfrm>
        </p:grpSpPr>
        <p:pic>
          <p:nvPicPr>
            <p:cNvPr id="151" name="그림 150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152" name="모서리가 둥근 직사각형 151"/>
            <p:cNvSpPr/>
            <p:nvPr/>
          </p:nvSpPr>
          <p:spPr>
            <a:xfrm>
              <a:off x="4158368" y="3515081"/>
              <a:ext cx="2375076" cy="484542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4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  <a:endParaRPr lang="en-US" altLang="ko-KR" sz="24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  <a:p>
              <a:pPr algn="ctr"/>
              <a:r>
                <a:rPr lang="en-US" altLang="ko-KR" sz="24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83.2</a:t>
              </a:r>
              <a:endParaRPr lang="en-US" altLang="ko-KR" sz="24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153" name="직선 연결선 152"/>
          <p:cNvCxnSpPr>
            <a:stCxn id="157" idx="3"/>
            <a:endCxn id="151" idx="1"/>
          </p:cNvCxnSpPr>
          <p:nvPr/>
        </p:nvCxnSpPr>
        <p:spPr>
          <a:xfrm>
            <a:off x="2500107" y="3883804"/>
            <a:ext cx="1779793" cy="3351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154" name="표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893115715"/>
              </p:ext>
            </p:extLst>
          </p:nvPr>
        </p:nvGraphicFramePr>
        <p:xfrm>
          <a:off x="661001" y="2396683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5" name="직사각형 154"/>
          <p:cNvSpPr/>
          <p:nvPr/>
        </p:nvSpPr>
        <p:spPr>
          <a:xfrm>
            <a:off x="1727134" y="2386635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85.</a:t>
            </a:r>
            <a:r>
              <a:rPr kumimoji="1" lang="en-US" altLang="ko-KR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0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6" name="표 1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632123135"/>
              </p:ext>
            </p:extLst>
          </p:nvPr>
        </p:nvGraphicFramePr>
        <p:xfrm>
          <a:off x="661001" y="3576110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7" name="직사각형 156"/>
          <p:cNvSpPr/>
          <p:nvPr/>
        </p:nvSpPr>
        <p:spPr>
          <a:xfrm>
            <a:off x="1727134" y="3559804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결과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84.1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8" name="표 1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31497699"/>
              </p:ext>
            </p:extLst>
          </p:nvPr>
        </p:nvGraphicFramePr>
        <p:xfrm>
          <a:off x="661001" y="4800607"/>
          <a:ext cx="1176704" cy="323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82.7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9" name="직사각형 158"/>
          <p:cNvSpPr/>
          <p:nvPr/>
        </p:nvSpPr>
        <p:spPr>
          <a:xfrm>
            <a:off x="1727134" y="4737550"/>
            <a:ext cx="772973" cy="427536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사회적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84.3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0" name="표 1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43225764"/>
              </p:ext>
            </p:extLst>
          </p:nvPr>
        </p:nvGraphicFramePr>
        <p:xfrm>
          <a:off x="8600370" y="30951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기관신뢰도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80.2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 의향도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82.1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1" name="직사각형 160"/>
          <p:cNvSpPr/>
          <p:nvPr/>
        </p:nvSpPr>
        <p:spPr>
          <a:xfrm>
            <a:off x="7737809" y="30951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미시적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81.2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2" name="표 1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700632689"/>
              </p:ext>
            </p:extLst>
          </p:nvPr>
        </p:nvGraphicFramePr>
        <p:xfrm>
          <a:off x="8600370" y="42000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 달성도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82.7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 기여도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3" name="직사각형 162"/>
          <p:cNvSpPr/>
          <p:nvPr/>
        </p:nvSpPr>
        <p:spPr>
          <a:xfrm>
            <a:off x="7737809" y="42000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거시적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83.2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4" name="표 1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621018358"/>
              </p:ext>
            </p:extLst>
          </p:nvPr>
        </p:nvGraphicFramePr>
        <p:xfrm>
          <a:off x="30253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82.4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5" name="표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218034064"/>
              </p:ext>
            </p:extLst>
          </p:nvPr>
        </p:nvGraphicFramePr>
        <p:xfrm>
          <a:off x="4223385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80.2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6" name="표 1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829582000"/>
              </p:ext>
            </p:extLst>
          </p:nvPr>
        </p:nvGraphicFramePr>
        <p:xfrm>
          <a:off x="5421418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80.0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7" name="표 1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853170892"/>
              </p:ext>
            </p:extLst>
          </p:nvPr>
        </p:nvGraphicFramePr>
        <p:xfrm>
          <a:off x="66194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168" name="꺾인 연결선 167"/>
          <p:cNvCxnSpPr>
            <a:stCxn id="164" idx="0"/>
            <a:endCxn id="167" idx="0"/>
          </p:cNvCxnSpPr>
          <p:nvPr/>
        </p:nvCxnSpPr>
        <p:spPr>
          <a:xfrm rot="5400000" flipH="1" flipV="1">
            <a:off x="5347441" y="4294055"/>
            <a:ext cx="12700" cy="35941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꺾인 연결선 168"/>
          <p:cNvCxnSpPr>
            <a:stCxn id="165" idx="0"/>
            <a:endCxn id="151" idx="2"/>
          </p:cNvCxnSpPr>
          <p:nvPr/>
        </p:nvCxnSpPr>
        <p:spPr>
          <a:xfrm rot="5400000" flipH="1" flipV="1">
            <a:off x="4472637" y="5217042"/>
            <a:ext cx="1149850" cy="598276"/>
          </a:xfrm>
          <a:prstGeom prst="bentConnector3">
            <a:avLst>
              <a:gd name="adj1" fmla="val 1935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0" name="꺾인 연결선 169"/>
          <p:cNvCxnSpPr>
            <a:stCxn id="166" idx="0"/>
            <a:endCxn id="151" idx="2"/>
          </p:cNvCxnSpPr>
          <p:nvPr/>
        </p:nvCxnSpPr>
        <p:spPr>
          <a:xfrm rot="16200000" flipV="1">
            <a:off x="5071654" y="5216301"/>
            <a:ext cx="1149850" cy="599757"/>
          </a:xfrm>
          <a:prstGeom prst="bentConnector3">
            <a:avLst>
              <a:gd name="adj1" fmla="val 19391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1" name="꺾인 연결선 170"/>
          <p:cNvCxnSpPr>
            <a:stCxn id="155" idx="3"/>
            <a:endCxn id="159" idx="3"/>
          </p:cNvCxnSpPr>
          <p:nvPr/>
        </p:nvCxnSpPr>
        <p:spPr>
          <a:xfrm>
            <a:off x="2500107" y="2710635"/>
            <a:ext cx="12700" cy="224068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2" name="꺾인 연결선 171"/>
          <p:cNvCxnSpPr>
            <a:stCxn id="161" idx="1"/>
            <a:endCxn id="163" idx="1"/>
          </p:cNvCxnSpPr>
          <p:nvPr/>
        </p:nvCxnSpPr>
        <p:spPr>
          <a:xfrm rot="10800000" flipV="1">
            <a:off x="7737809" y="3351768"/>
            <a:ext cx="12700" cy="11049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3" name="직선 연결선 172"/>
          <p:cNvCxnSpPr>
            <a:stCxn id="151" idx="3"/>
          </p:cNvCxnSpPr>
          <p:nvPr/>
        </p:nvCxnSpPr>
        <p:spPr>
          <a:xfrm>
            <a:off x="6413500" y="3887155"/>
            <a:ext cx="1096222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4" name="직사각형 173"/>
          <p:cNvSpPr/>
          <p:nvPr/>
        </p:nvSpPr>
        <p:spPr>
          <a:xfrm>
            <a:off x="3063915" y="3678230"/>
            <a:ext cx="792000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서비스 품질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84.4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5" name="직사각형 174"/>
          <p:cNvSpPr/>
          <p:nvPr/>
        </p:nvSpPr>
        <p:spPr>
          <a:xfrm>
            <a:off x="4886340" y="5248129"/>
            <a:ext cx="928884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1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만족</a:t>
            </a:r>
            <a:endParaRPr kumimoji="1" lang="en-US" altLang="ko-KR" sz="11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82.1</a:t>
            </a:r>
            <a:endParaRPr kumimoji="1" lang="ko-KR" altLang="en-US" sz="11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410612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현황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7059" y="1325831"/>
            <a:ext cx="4924198" cy="28623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수탁연구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의 전체 응답자는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명이며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83.2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소속별로는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정부’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51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(62.2%)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79.4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소속 기관별로는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정부부처’ 응답자가 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43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(52.4%)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77.2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성별로는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남성’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71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(86.6%)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83.7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연령별로는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‘40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(45.1%)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이용 경험별로는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신규’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45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(54.9%)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81.2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권역별로는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충청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세종’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43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52.4%)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79.0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85759523"/>
              </p:ext>
            </p:extLst>
          </p:nvPr>
        </p:nvGraphicFramePr>
        <p:xfrm>
          <a:off x="5663868" y="338316"/>
          <a:ext cx="4627317" cy="6818550"/>
        </p:xfrm>
        <a:graphic>
          <a:graphicData uri="http://schemas.openxmlformats.org/drawingml/2006/table">
            <a:tbl>
              <a:tblPr/>
              <a:tblGrid>
                <a:gridCol w="482769"/>
                <a:gridCol w="1034111"/>
                <a:gridCol w="578229"/>
                <a:gridCol w="578229"/>
                <a:gridCol w="419347"/>
                <a:gridCol w="1534632"/>
              </a:tblGrid>
              <a:tr h="205405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조사현황 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KCSI-EHS(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653"/>
                    </a:solidFill>
                  </a:tcPr>
                </a:tc>
              </a:tr>
              <a:tr h="216113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빈도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 </a:t>
                      </a:r>
                    </a:p>
                  </a:txBody>
                  <a:tcPr marL="36000" marR="0" marT="3600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66543">
                <a:tc gridSpan="2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전체</a:t>
                      </a:r>
                      <a:endParaRPr kumimoji="0" lang="ko-KR" altLang="en-US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83.2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응답자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정부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62.2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79.4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72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산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·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학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·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연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37.8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rowSpan="7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기관별</a:t>
                      </a: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정부부처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52.4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77.2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지방자치단체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대학</a:t>
                      </a:r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교육기관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  <a:ea typeface="+mn-ea"/>
                          <a:cs typeface="+mn-cs"/>
                        </a:rPr>
                        <a:t>공기업 등 공공기관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맑은 고딕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92.0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연구기관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민간기관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기타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rowSpan="2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성별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남성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여성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80.3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rowSpan="4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연령별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74.7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78.0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45.1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rowSpan="2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이용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경험별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기존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45.1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신규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54.9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rowSpan="6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권역별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서울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인천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경기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부산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울산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경남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97.1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대구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경북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대전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충청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세종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52.4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79.0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광주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전남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전북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6543">
                <a:tc vMerge="1"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강원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제주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91.6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5" name="직사각형 14"/>
          <p:cNvSpPr/>
          <p:nvPr/>
        </p:nvSpPr>
        <p:spPr>
          <a:xfrm>
            <a:off x="5836147" y="7187171"/>
            <a:ext cx="4448492" cy="10772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※ 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표본 수 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30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명 미만의 평균은 대표 값으로서 한계가 있으므로 점수 활용에 유의해야 함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.</a:t>
            </a:r>
            <a:endParaRPr lang="ko-KR" altLang="en-US" sz="700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1800000" scaled="0"/>
              </a:gradFill>
              <a:latin typeface="+mn-ea"/>
            </a:endParaRPr>
          </a:p>
        </p:txBody>
      </p:sp>
      <p:graphicFrame>
        <p:nvGraphicFramePr>
          <p:cNvPr id="9" name="차트 8"/>
          <p:cNvGraphicFramePr/>
          <p:nvPr>
            <p:extLst>
              <p:ext uri="{D42A27DB-BD31-4B8C-83A1-F6EECF244321}">
                <p14:modId xmlns:p14="http://schemas.microsoft.com/office/powerpoint/2010/main" xmlns="" val="3811366399"/>
              </p:ext>
            </p:extLst>
          </p:nvPr>
        </p:nvGraphicFramePr>
        <p:xfrm>
          <a:off x="8778346" y="772390"/>
          <a:ext cx="1544114" cy="64031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38096854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00921570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수탁연구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차원별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산출하는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84.4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(83.2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(81.2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0.9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높음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latin typeface="+mn-ea"/>
              </a:rPr>
              <a:t>전반적으로 조사대상 기관 전체 평균보다 산업연구원의 수탁연구 점수가 다소 높게 나타남</a:t>
            </a:r>
            <a:r>
              <a:rPr lang="en-US" altLang="ko-KR" dirty="0" smtClean="0">
                <a:latin typeface="+mn-ea"/>
              </a:rPr>
              <a:t>.</a:t>
            </a: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145162779"/>
              </p:ext>
            </p:extLst>
          </p:nvPr>
        </p:nvGraphicFramePr>
        <p:xfrm>
          <a:off x="412749" y="5278299"/>
          <a:ext cx="9864000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수탁연구 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82.2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83.2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83.9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82.6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83.4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81.2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81.6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80.2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79.5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82.6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80.9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82.7</a:t>
                      </a:r>
                      <a:endParaRPr lang="en-US" altLang="ko-KR" sz="11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수탁연구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81.2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1870018519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3330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47394066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384000"/>
                <a:gridCol w="3384000"/>
                <a:gridCol w="1656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요인별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대응성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조사대상 기관 전체의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(84.8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지속성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83.8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전체의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(81.5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수탁연구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595599556"/>
              </p:ext>
            </p:extLst>
          </p:nvPr>
        </p:nvGraphicFramePr>
        <p:xfrm>
          <a:off x="412749" y="5278299"/>
          <a:ext cx="990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</a:tblGrid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수탁연구 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84.3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84.1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83.1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수탁연구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3705663750"/>
              </p:ext>
            </p:extLst>
          </p:nvPr>
        </p:nvGraphicFramePr>
        <p:xfrm>
          <a:off x="1857417" y="2341430"/>
          <a:ext cx="8460000" cy="3442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2930814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43958"/>
            <a:ext cx="10363200" cy="5467781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362050564"/>
              </p:ext>
            </p:extLst>
          </p:nvPr>
        </p:nvGraphicFramePr>
        <p:xfrm>
          <a:off x="424657" y="2058298"/>
          <a:ext cx="9864000" cy="49561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447776363"/>
                    </a:ext>
                  </a:extLst>
                </a:gridCol>
              </a:tblGrid>
              <a:tr h="248967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591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활동의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 위한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적정한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전문인력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조직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갖춤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필요한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교류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의견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반영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입장을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이해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협력하기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맞게 작성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되는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사회요구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정책수요에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피드백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</a:t>
                      </a:r>
                      <a:r>
                        <a:rPr kumimoji="1" lang="ko-KR" altLang="en-US" sz="900" b="0" kern="1200" spc="-50" baseline="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보유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발전 선도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성과확산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조사대상 기관 대비 비교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문항별 점수가 대체로 조사대상 기관 내 최고점과 최하점 중간에 위치하는 경향을 보임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체계성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수행 위한 적정한 전문인력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조직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갖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84.1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조사대상 기관 최고점에 가장 근접하게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9" name="차트 8"/>
          <p:cNvGraphicFramePr/>
          <p:nvPr>
            <p:extLst>
              <p:ext uri="{D42A27DB-BD31-4B8C-83A1-F6EECF244321}">
                <p14:modId xmlns:p14="http://schemas.microsoft.com/office/powerpoint/2010/main" xmlns="" val="644448014"/>
              </p:ext>
            </p:extLst>
          </p:nvPr>
        </p:nvGraphicFramePr>
        <p:xfrm>
          <a:off x="424657" y="4208591"/>
          <a:ext cx="9864000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224929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66276"/>
            <a:ext cx="10363200" cy="5445464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968297847"/>
              </p:ext>
            </p:extLst>
          </p:nvPr>
        </p:nvGraphicFramePr>
        <p:xfrm>
          <a:off x="424657" y="2058298"/>
          <a:ext cx="9864000" cy="49561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447776363"/>
                    </a:ext>
                  </a:extLst>
                </a:gridCol>
              </a:tblGrid>
              <a:tr h="248967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591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활동의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 위한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적정한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전문인력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조직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갖춤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필요한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/>
                          <a:ea typeface="나눔바른고딕"/>
                          <a:cs typeface="+mn-cs"/>
                        </a:rPr>
                        <a:t>교류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의견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반영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입장을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이해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협력하기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맞게 작성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되는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사회요구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정책수요에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피드백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</a:t>
                      </a:r>
                      <a:r>
                        <a:rPr kumimoji="1" lang="ko-KR" altLang="en-US" sz="900" b="0" kern="1200" spc="-50" baseline="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보유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발전 선도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성과확산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응답자 소속별 비교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모든 문항에서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정부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정부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경우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책임성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담당자는 연구과제 수행에 대한 책임감 보유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93.2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높게 평가함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경우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대응성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관련 안내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문의 등에 대한 담당자 접촉 용이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84.3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높게 평가함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9" name="차트 8"/>
          <p:cNvGraphicFramePr/>
          <p:nvPr>
            <p:extLst>
              <p:ext uri="{D42A27DB-BD31-4B8C-83A1-F6EECF244321}">
                <p14:modId xmlns:p14="http://schemas.microsoft.com/office/powerpoint/2010/main" xmlns="" val="4238534363"/>
              </p:ext>
            </p:extLst>
          </p:nvPr>
        </p:nvGraphicFramePr>
        <p:xfrm>
          <a:off x="424657" y="4208591"/>
          <a:ext cx="9854406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8253984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과정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연구과제에 대한 활동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보고회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자문회의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업무협의 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을 체계적으로 운영한다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13.6%,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연구과제를 수행할 전문인력과 관련 조직을 적정하게 갖추고 있다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13.5%,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84.1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기관의 담당자는 고객의 입장을 이해한다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12.5%,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84.5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</a:rPr>
              <a:t>수탁연구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937818485"/>
              </p:ext>
            </p:extLst>
          </p:nvPr>
        </p:nvGraphicFramePr>
        <p:xfrm>
          <a:off x="5890949" y="2777353"/>
          <a:ext cx="3708000" cy="3536522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연구과제에 대한 활동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보고회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자문회의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업무협의 등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을 체계적으로 운영한다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13.6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연구과제를 수행할 전문인력과 관련 조직을 적정하게 갖추고 있다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13.5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연구과제에 대한 안내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 등에 있어서 담당자와의 접촉이 용이하다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10.8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고객문의 및 협의사항에 대해 친절하게 응대한다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13.1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있어 필요한 정보 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보고회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자문회의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업무협의 등의 자료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를 제공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교류한다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11.8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고객의 의견 및 건의사항을 반영하고자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12.3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고객의 입장을 이해한다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 협력하기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12.3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36000" tIns="36000" rIns="36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pic>
        <p:nvPicPr>
          <p:cNvPr id="4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91127" y="2747488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연구결과물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보고서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은 전문적이다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12.8%,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84.0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연구결과물은 사회요구 및 정책수요에 적절히 대응하고 있다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12.6%,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83.7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연구결과물은 정책적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학문적 활용가치가 크다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12.6%, 82.3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</a:rPr>
              <a:t>수탁연구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graphicFrame>
        <p:nvGraphicFramePr>
          <p:cNvPr id="30" name="표 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565938919"/>
              </p:ext>
            </p:extLst>
          </p:nvPr>
        </p:nvGraphicFramePr>
        <p:xfrm>
          <a:off x="5890949" y="2753289"/>
          <a:ext cx="3708000" cy="3465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보고서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은 연구목적에 맞게 작성되었다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보고서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은 전문적이다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12.8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 연구결과물은 국가 및 사회에 유익하다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 연구결과물은 나의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 도움이 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12.2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연구결과물은 사회요구 및 정책수요에 적절히 대응하고 있다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12.6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연구결과물은 정책적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 활용 가치가 크다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12.6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있어 피드백이 적절히 이루어진다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 형성 및 유지를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12.2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pic>
        <p:nvPicPr>
          <p:cNvPr id="5123" name="Picture 3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82952" y="2759367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사회적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수행을 통해 해당분야의 정책적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학문적 발전을 선도한다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25.5%,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</a:rPr>
              <a:t>ⅱ. </a:t>
            </a:r>
            <a:r>
              <a:rPr lang="ko-KR" altLang="en-US" sz="9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</a:rPr>
              <a:t>수탁연구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graphicFrame>
        <p:nvGraphicFramePr>
          <p:cNvPr id="30" name="표 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302405659"/>
              </p:ext>
            </p:extLst>
          </p:nvPr>
        </p:nvGraphicFramePr>
        <p:xfrm>
          <a:off x="5890949" y="3392512"/>
          <a:ext cx="3708000" cy="1881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 연구과제 수행에 대한 책임감을 가지고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24.6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 기관 설립목적에 부합하는 사명감을 가지고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24.9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84.6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수행을 통해 해당분야의 정책적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 발전을 선도한다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25.5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 사회적 공유 및 성과확산을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24.9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61132" y="2742472"/>
            <a:ext cx="333382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78647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시계열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3"/>
              </a:buBlip>
            </a:pP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전문성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과 관련된 내용을 추천 사유로 언급한 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빈도가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년보다 감소하였으며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과 관련된 내용을 비추천 사유로 언급한 빈도가 다소 증가함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  <a:endParaRPr lang="en-US" altLang="ko-KR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소통성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과 관련된 내용을 개선하면 적극추천하겠다고 응답한 빈도가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 대비 증가함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  <a:endParaRPr lang="en-US" altLang="ko-KR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8732792" y="0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pic>
        <p:nvPicPr>
          <p:cNvPr id="58" name="그림 57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59" name="직사각형 58"/>
          <p:cNvSpPr/>
          <p:nvPr/>
        </p:nvSpPr>
        <p:spPr>
          <a:xfrm>
            <a:off x="422720" y="2204786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598082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2014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5555463" y="2204786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62" name="직사각형 61"/>
          <p:cNvSpPr/>
          <p:nvPr/>
        </p:nvSpPr>
        <p:spPr>
          <a:xfrm>
            <a:off x="5730825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2015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63" name="차트 62"/>
          <p:cNvGraphicFramePr/>
          <p:nvPr>
            <p:extLst>
              <p:ext uri="{D42A27DB-BD31-4B8C-83A1-F6EECF244321}">
                <p14:modId xmlns:p14="http://schemas.microsoft.com/office/powerpoint/2010/main" xmlns="" val="2462569808"/>
              </p:ext>
            </p:extLst>
          </p:nvPr>
        </p:nvGraphicFramePr>
        <p:xfrm>
          <a:off x="419100" y="5892800"/>
          <a:ext cx="9931129" cy="12375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64" name="그룹 25"/>
          <p:cNvGrpSpPr/>
          <p:nvPr/>
        </p:nvGrpSpPr>
        <p:grpSpPr>
          <a:xfrm>
            <a:off x="9457729" y="2283253"/>
            <a:ext cx="678511" cy="619730"/>
            <a:chOff x="8261390" y="754307"/>
            <a:chExt cx="678511" cy="619730"/>
          </a:xfrm>
        </p:grpSpPr>
        <p:sp>
          <p:nvSpPr>
            <p:cNvPr id="65" name="직사각형 64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6" name="직사각형 65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7" name="직사각형 66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grpSp>
        <p:nvGrpSpPr>
          <p:cNvPr id="71" name="그룹 25"/>
          <p:cNvGrpSpPr/>
          <p:nvPr/>
        </p:nvGrpSpPr>
        <p:grpSpPr>
          <a:xfrm>
            <a:off x="4337794" y="2283253"/>
            <a:ext cx="678511" cy="619730"/>
            <a:chOff x="8261390" y="754307"/>
            <a:chExt cx="678511" cy="619730"/>
          </a:xfrm>
        </p:grpSpPr>
        <p:sp>
          <p:nvSpPr>
            <p:cNvPr id="72" name="직사각형 71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4" name="직사각형 73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pic>
        <p:nvPicPr>
          <p:cNvPr id="2050" name="Picture 2"/>
          <p:cNvPicPr preferRelativeResize="0"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1046112" y="2218958"/>
            <a:ext cx="3454591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51" name="Picture 3"/>
          <p:cNvPicPr preferRelativeResize="0"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6221956" y="2218958"/>
            <a:ext cx="3368388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791524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중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추천의향자가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(54.9%)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54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40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(74.1%)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869185" y="4667271"/>
            <a:ext cx="959513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(n=20)</a:t>
            </a:r>
          </a:p>
          <a:p>
            <a:pPr algn="ctr"/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100%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1424336841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2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386529" y="5236822"/>
            <a:ext cx="116090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결과 품질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/>
            </a:r>
            <a:b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</a:b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(40</a:t>
            </a: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, 74.1%)</a:t>
            </a:r>
            <a:endParaRPr lang="ko-KR" altLang="en-US" sz="1050" b="1" dirty="0">
              <a:ln>
                <a:solidFill>
                  <a:schemeClr val="tx1">
                    <a:alpha val="0"/>
                  </a:schemeClr>
                </a:solidFill>
              </a:ln>
              <a:latin typeface="+mj-ea"/>
              <a:ea typeface="+mj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3133699" y="4664589"/>
            <a:ext cx="1047082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(10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18.5%)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54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004707" y="3468759"/>
            <a:ext cx="103956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사회적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(4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7.4%)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3165419" y="2719770"/>
            <a:ext cx="4334400" cy="320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추천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VOC 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차트 18"/>
          <p:cNvGraphicFramePr/>
          <p:nvPr>
            <p:extLst>
              <p:ext uri="{D42A27DB-BD31-4B8C-83A1-F6EECF244321}">
                <p14:modId xmlns:p14="http://schemas.microsoft.com/office/powerpoint/2010/main" xmlns="" val="2659401150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68400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54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(57.4%)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4138369"/>
            <a:chOff x="417059" y="2054679"/>
            <a:chExt cx="9862004" cy="4138369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386259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산업에 대한 전문적인 식견을 바탕으로 보고서 작성함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전문성이 있는 보고서임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 품질이 높아 학문적 가치가 탁월함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연구내용의 전문성 확보함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최근 통계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이슈 등 쉽게 접하기 어려운 정보에 대한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DB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 충분하고 연구원의 전문성이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전문적이고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체계적임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 용역결과의 신뢰성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분야에 대한 전문성이 우수함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 면에서는 최고임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신뢰성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결과에 만족함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전문성이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연구책임자의 전문성이 뛰어나고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목적과 필요에 맞는 적정한 정보를 통해 의미 있는 결과물을 제시해 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분야별 전문가가 두루 갖춰져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전문성이 만족스러움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산업적 측면서 전문성을 갖고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419851" cy="276999"/>
              <a:chOff x="424657" y="3583873"/>
              <a:chExt cx="2419851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24452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57.4%)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563742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54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31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(57.4%)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4138369"/>
            <a:chOff x="417059" y="2054679"/>
            <a:chExt cx="9862004" cy="4138369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386259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산업부 지역사업에 대한 전문지식과 발전과정에 대한 전문가들이 다수 포진해 있어 큰 도움이 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경제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Times New Roman"/>
                  <a:cs typeface="Times New Roman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산업분야의 연구기관으로서 전문성이 뛰어남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연구역량이 탁월함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산업전반에 관한 식견을 갖춘 인력의 전문성이 인정됨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연구의 신뢰성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국내외 동향파악분석에서 과제 수행 대안 제시까지 전문적으로 수행함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정보의 객관성 및 신뢰성을 확보함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및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목적에 맞는 결과물 등이 만족스러움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해당분야에 대한 전문적 지식과 풍부한 경험을 보유하고 있으며 사업수행 결과에 대한 질적 수준이 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다양한 산업과 정책에 대해 경제학적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cs typeface="Times New Roman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산업적 논리적 기반을 제공함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전문적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우리나라의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산업전반에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대한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전문적인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연구기관임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자료들이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복잡하게 얽혀있는 상황에서도 체계적으로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정리함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학제간 연구경험이 많아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과제의 수준과 질을 담보 가능함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매우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신뢰할 만함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419851" cy="276999"/>
              <a:chOff x="424657" y="3583873"/>
              <a:chExt cx="2419851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24452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57.4%)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923575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54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31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(57.4%)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1922378"/>
            <a:chOff x="417059" y="2054679"/>
            <a:chExt cx="9862004" cy="1922378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6466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 연구진과 지식의 축적이 관련 연구자에게 도움이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될 것으로 생각됨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 동향을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파악하는데 매우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유익함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담당 박사님의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조언이 사업수행에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큰 도움이 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원하는 성과를 달성할 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업무에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직접적 도움이 되고 있음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공통학습기회부여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정책적 참고를 하기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좋음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익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</a:t>
                </a:r>
                <a:r>
                  <a:rPr lang="en-US" altLang="ko-KR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7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13.0%)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20" name="그룹 31"/>
          <p:cNvGrpSpPr/>
          <p:nvPr/>
        </p:nvGrpSpPr>
        <p:grpSpPr>
          <a:xfrm>
            <a:off x="433869" y="4321232"/>
            <a:ext cx="9862004" cy="691271"/>
            <a:chOff x="417059" y="2054679"/>
            <a:chExt cx="9862004" cy="691271"/>
          </a:xfrm>
        </p:grpSpPr>
        <p:sp>
          <p:nvSpPr>
            <p:cNvPr id="21" name="TextBox 20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정책자문에 활용하기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용이함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연구목적에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부합하는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양질의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결과물들이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정책활용도가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22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23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5" name="직사각형 2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6" name="직사각형 25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4" name="직사각형 23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활용성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3.7%)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27" name="그룹 31"/>
          <p:cNvGrpSpPr/>
          <p:nvPr/>
        </p:nvGrpSpPr>
        <p:grpSpPr>
          <a:xfrm>
            <a:off x="441489" y="5102679"/>
            <a:ext cx="9862004" cy="1429935"/>
            <a:chOff x="417059" y="2054679"/>
            <a:chExt cx="9862004" cy="1429935"/>
          </a:xfrm>
        </p:grpSpPr>
        <p:sp>
          <p:nvSpPr>
            <p:cNvPr id="28" name="TextBox 27"/>
            <p:cNvSpPr txBox="1"/>
            <p:nvPr/>
          </p:nvSpPr>
          <p:spPr>
            <a:xfrm>
              <a:off x="417059" y="2330452"/>
              <a:ext cx="9862004" cy="11541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체계적인 연구가 가능한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전문인력이 풍부함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 연구인력을 다수 보유하고 있음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체계적인 용역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수행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인적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네트워크가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잘 되어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체계성</a:t>
              </a:r>
            </a:p>
          </p:txBody>
        </p:sp>
        <p:grpSp>
          <p:nvGrpSpPr>
            <p:cNvPr id="29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31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4" name="직사각형 33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5" name="직사각형 3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3" name="직사각형 32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(5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9.3%)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27717756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54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31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(57.4%)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1183714"/>
            <a:chOff x="417059" y="2054679"/>
            <a:chExt cx="9862004" cy="1183714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용역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수행 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전문가 미팅을 주기적으로 실시하여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의견을 수렴함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 수행 중 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Feedback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좋으며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결과물에 대한 만족도가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요구에 충실한 연구보고서가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작성됨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과제의 수행초기부터 종료까지 지속적인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피드백이 이루어져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과제의 결과물이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탁월함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(4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7.4%)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20" name="그룹 31"/>
          <p:cNvGrpSpPr/>
          <p:nvPr/>
        </p:nvGrpSpPr>
        <p:grpSpPr>
          <a:xfrm>
            <a:off x="433869" y="3626727"/>
            <a:ext cx="9862004" cy="445050"/>
            <a:chOff x="417059" y="2054679"/>
            <a:chExt cx="9862004" cy="445050"/>
          </a:xfrm>
        </p:grpSpPr>
        <p:sp>
          <p:nvSpPr>
            <p:cNvPr id="21" name="TextBox 20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고객대응 수준이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높음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22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23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5" name="직사각형 2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6" name="직사각형 25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4" name="직사각형 23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대응성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1.9%)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27" name="그룹 31"/>
          <p:cNvGrpSpPr/>
          <p:nvPr/>
        </p:nvGrpSpPr>
        <p:grpSpPr>
          <a:xfrm>
            <a:off x="441489" y="4206111"/>
            <a:ext cx="9862004" cy="937493"/>
            <a:chOff x="417059" y="2054679"/>
            <a:chExt cx="9862004" cy="937493"/>
          </a:xfrm>
        </p:grpSpPr>
        <p:sp>
          <p:nvSpPr>
            <p:cNvPr id="28" name="TextBox 27"/>
            <p:cNvSpPr txBox="1"/>
            <p:nvPr/>
          </p:nvSpPr>
          <p:spPr>
            <a:xfrm>
              <a:off x="417059" y="2330452"/>
              <a:ext cx="9862004" cy="66172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대한 열정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새로운 분야의 연구에도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적극적임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 열정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9" name="그룹 12"/>
            <p:cNvGrpSpPr/>
            <p:nvPr/>
          </p:nvGrpSpPr>
          <p:grpSpPr>
            <a:xfrm>
              <a:off x="424657" y="2054679"/>
              <a:ext cx="2378173" cy="276999"/>
              <a:chOff x="424657" y="3583873"/>
              <a:chExt cx="2378173" cy="276999"/>
            </a:xfrm>
          </p:grpSpPr>
          <p:grpSp>
            <p:nvGrpSpPr>
              <p:cNvPr id="31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4" name="직사각형 33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5" name="직사각형 3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3" name="직사각형 32"/>
              <p:cNvSpPr/>
              <p:nvPr/>
            </p:nvSpPr>
            <p:spPr>
              <a:xfrm>
                <a:off x="599983" y="3583873"/>
                <a:ext cx="220284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적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책임성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5.6%)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36" name="그룹 31"/>
          <p:cNvGrpSpPr/>
          <p:nvPr/>
        </p:nvGrpSpPr>
        <p:grpSpPr>
          <a:xfrm>
            <a:off x="449109" y="5277939"/>
            <a:ext cx="9862004" cy="445050"/>
            <a:chOff x="417059" y="2054679"/>
            <a:chExt cx="9862004" cy="445050"/>
          </a:xfrm>
        </p:grpSpPr>
        <p:sp>
          <p:nvSpPr>
            <p:cNvPr id="37" name="TextBox 36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 연구원은 공공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연구기관으로서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편중되지 않은 연구를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수행하고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그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 결과물이 지역 사회에 기여할 것으로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판단됨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8" name="그룹 12"/>
            <p:cNvGrpSpPr/>
            <p:nvPr/>
          </p:nvGrpSpPr>
          <p:grpSpPr>
            <a:xfrm>
              <a:off x="424657" y="2054679"/>
              <a:ext cx="2378173" cy="276999"/>
              <a:chOff x="424657" y="3583873"/>
              <a:chExt cx="2378173" cy="276999"/>
            </a:xfrm>
          </p:grpSpPr>
          <p:grpSp>
            <p:nvGrpSpPr>
              <p:cNvPr id="3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1" name="직사각형 40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2" name="직사각형 41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0" name="직사각형 39"/>
              <p:cNvSpPr/>
              <p:nvPr/>
            </p:nvSpPr>
            <p:spPr>
              <a:xfrm>
                <a:off x="599983" y="3583873"/>
                <a:ext cx="220284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적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공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익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2975436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328613" y="1606031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중립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응답자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27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(32.9%)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27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14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(51.9%)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3165419" y="2721956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중립 </a:t>
            </a:r>
            <a:r>
              <a:rPr kumimoji="1" lang="en-US" altLang="ko-KR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 </a:t>
            </a:r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현황</a:t>
            </a:r>
            <a:endParaRPr kumimoji="1" lang="ko-KR" altLang="en-US" sz="16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2539385939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1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229978" y="5462685"/>
            <a:ext cx="11455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j-ea"/>
                <a:ea typeface="+mj-ea"/>
              </a:rPr>
              <a:t>과정 품질</a:t>
            </a:r>
            <a:endParaRPr lang="en-US" altLang="ko-KR" sz="1050" b="1" dirty="0" smtClean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j-ea"/>
              <a:ea typeface="+mj-ea"/>
            </a:endParaRPr>
          </a:p>
          <a:p>
            <a:pPr algn="ctr"/>
            <a:r>
              <a:rPr lang="en-US" altLang="ko-KR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j-ea"/>
                <a:ea typeface="+mj-ea"/>
              </a:rPr>
              <a:t>(14</a:t>
            </a:r>
            <a:r>
              <a:rPr lang="ko-KR" altLang="en-US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j-ea"/>
                <a:ea typeface="+mj-ea"/>
              </a:rPr>
              <a:t>, 51.9%)</a:t>
            </a:r>
            <a:endParaRPr lang="ko-KR" altLang="en-US" sz="1050" b="1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210442" y="4611244"/>
            <a:ext cx="1047082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결과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(11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40.7%)</a:t>
            </a:r>
            <a:endParaRPr lang="en-US" altLang="ko-KR" sz="105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4307609" y="3430059"/>
            <a:ext cx="889988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사회적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(2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7.4%)</a:t>
            </a:r>
            <a:endParaRPr lang="en-US" altLang="ko-KR" sz="105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1" name="직사각형 20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27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aphicFrame>
        <p:nvGraphicFramePr>
          <p:cNvPr id="16" name="차트 15"/>
          <p:cNvGraphicFramePr/>
          <p:nvPr>
            <p:extLst>
              <p:ext uri="{D42A27DB-BD31-4B8C-83A1-F6EECF244321}">
                <p14:modId xmlns:p14="http://schemas.microsoft.com/office/powerpoint/2010/main" xmlns="" val="3668475742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42610843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중립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27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소통성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(22.2%)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28616" y="2267735"/>
            <a:ext cx="9862004" cy="1676156"/>
            <a:chOff x="417059" y="2054679"/>
            <a:chExt cx="9862004" cy="1676156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4003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연구과제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주제선정 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사전 협의를 통해 정책에 도움이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산업연구원의 전문성이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인정됨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다만 일부 전문적인 부분에 대해서는 해당 전문가와의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긴밀한 협력체계가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연구를 의뢰한 자가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요구한 내용에 따라 좀 더 실용적으로 연구를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진행해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주었으면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연도별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수행과제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계획 시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유관기관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부처등과 사전적인 아이디어 수렴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/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반영이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필요한 정보제공이 좀 더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좀 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수요자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입장에서 업무보고서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작성추진요망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(6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22.2%)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26" name="그룹 31"/>
          <p:cNvGrpSpPr/>
          <p:nvPr/>
        </p:nvGrpSpPr>
        <p:grpSpPr>
          <a:xfrm>
            <a:off x="428616" y="3974923"/>
            <a:ext cx="9862004" cy="1183714"/>
            <a:chOff x="417059" y="2054679"/>
            <a:chExt cx="9862004" cy="1183714"/>
          </a:xfrm>
        </p:grpSpPr>
        <p:sp>
          <p:nvSpPr>
            <p:cNvPr id="27" name="TextBox 26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과제수행은 전문적이나 기타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행정 등은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절차가 복잡한 듯 느껴짐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용역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인원을 더 많이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투입했으면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체계적인 과제진행이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연구계획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수립과정 강화 필요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8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3" name="직사각형 3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4" name="직사각형 3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1" name="직사각형 30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(4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14.8%)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35" name="그룹 31"/>
          <p:cNvGrpSpPr/>
          <p:nvPr/>
        </p:nvGrpSpPr>
        <p:grpSpPr>
          <a:xfrm>
            <a:off x="428616" y="5189669"/>
            <a:ext cx="9862004" cy="691271"/>
            <a:chOff x="417059" y="2054679"/>
            <a:chExt cx="9862004" cy="691271"/>
          </a:xfrm>
        </p:grpSpPr>
        <p:sp>
          <p:nvSpPr>
            <p:cNvPr id="36" name="TextBox 35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고객문의에 대한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신속한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답변이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담당자와의 접촉이 좀 더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용이했으면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7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38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1" name="직사각형 40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2" name="직사각형 41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9" name="직사각형 38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대응성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7.4%)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3" name="그룹 31"/>
          <p:cNvGrpSpPr/>
          <p:nvPr/>
        </p:nvGrpSpPr>
        <p:grpSpPr>
          <a:xfrm>
            <a:off x="428616" y="5911973"/>
            <a:ext cx="9862004" cy="691271"/>
            <a:chOff x="417059" y="2054679"/>
            <a:chExt cx="9862004" cy="691271"/>
          </a:xfrm>
        </p:grpSpPr>
        <p:sp>
          <p:nvSpPr>
            <p:cNvPr id="44" name="TextBox 43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고객의 건의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사항에 대한 배려가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업그레이드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친절했으면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5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46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8" name="직사각형 47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9" name="직사각형 48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7" name="직사각형 46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공감성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7.4%)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1131852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중립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27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소통성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(22.2%)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28616" y="2308679"/>
            <a:ext cx="9862004" cy="1183714"/>
            <a:chOff x="417059" y="2054679"/>
            <a:chExt cx="9862004" cy="1183714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최종 연구 결과물의 전문성 부족이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개선된다면 추천하겠음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 키워서 해당 분야에서 도움이 될 수 있다면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해외와의 비교연구 강화와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거시경제에 대한 시각이 접목되면 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 있는 작업의 시민 이해도가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증진되는 등의 질적 향상이 필요함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(4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14.8%)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19" name="그룹 31"/>
          <p:cNvGrpSpPr/>
          <p:nvPr/>
        </p:nvGrpSpPr>
        <p:grpSpPr>
          <a:xfrm>
            <a:off x="428616" y="3588786"/>
            <a:ext cx="9862004" cy="1183714"/>
            <a:chOff x="417059" y="2054679"/>
            <a:chExt cx="9862004" cy="1183714"/>
          </a:xfrm>
        </p:grpSpPr>
        <p:sp>
          <p:nvSpPr>
            <p:cNvPr id="20" name="TextBox 19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 정책에 반영할 수 있는 좀 더 명확한 시사점과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개선사항이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 시사점 도출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강화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현안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문제해결책에 대한 적시성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대안제시의 명확성이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이루어져야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지역에 맞는 정책 대안을 좀더 구체적으로 제시 한다면 연구 활용도가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높아질 것이고 즉시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사업화가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가능할 것임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1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2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4" name="직사각형 23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5" name="직사각형 2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3" name="직사각형 22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활용성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(4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14.8%)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26" name="그룹 31"/>
          <p:cNvGrpSpPr/>
          <p:nvPr/>
        </p:nvGrpSpPr>
        <p:grpSpPr>
          <a:xfrm>
            <a:off x="428616" y="4868893"/>
            <a:ext cx="9862004" cy="937493"/>
            <a:chOff x="417059" y="2054679"/>
            <a:chExt cx="9862004" cy="937493"/>
          </a:xfrm>
        </p:grpSpPr>
        <p:sp>
          <p:nvSpPr>
            <p:cNvPr id="27" name="TextBox 26"/>
            <p:cNvSpPr txBox="1"/>
            <p:nvPr/>
          </p:nvSpPr>
          <p:spPr>
            <a:xfrm>
              <a:off x="417059" y="2330452"/>
              <a:ext cx="9862004" cy="66172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연구결과물 제출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후 피드백이 더 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이루어졌으면 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피드백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시간단축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후속적인 관리를 적극적으로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해주면 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8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3" name="직사각형 3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4" name="직사각형 3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1" name="직사각형 30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지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속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11.1%)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35" name="그룹 31"/>
          <p:cNvGrpSpPr/>
          <p:nvPr/>
        </p:nvGrpSpPr>
        <p:grpSpPr>
          <a:xfrm>
            <a:off x="428616" y="5902779"/>
            <a:ext cx="9862004" cy="691271"/>
            <a:chOff x="417059" y="2054679"/>
            <a:chExt cx="9862004" cy="691271"/>
          </a:xfrm>
        </p:grpSpPr>
        <p:sp>
          <p:nvSpPr>
            <p:cNvPr id="36" name="TextBox 35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우수 인력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및 조사경험을 보유하고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있으므로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정책연구용역을 충실히 수행한다면 향후에도 용역의뢰의사가 있으며 동료에게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추천 의향 있음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본인의 연구분석결과에 대해 책임 있는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자세를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갖추었으면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7" name="그룹 12"/>
            <p:cNvGrpSpPr/>
            <p:nvPr/>
          </p:nvGrpSpPr>
          <p:grpSpPr>
            <a:xfrm>
              <a:off x="424657" y="2054679"/>
              <a:ext cx="2378173" cy="276999"/>
              <a:chOff x="424657" y="3583873"/>
              <a:chExt cx="2378173" cy="276999"/>
            </a:xfrm>
          </p:grpSpPr>
          <p:grpSp>
            <p:nvGrpSpPr>
              <p:cNvPr id="38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1" name="직사각형 40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2" name="직사각형 41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9" name="직사각형 38"/>
              <p:cNvSpPr/>
              <p:nvPr/>
            </p:nvSpPr>
            <p:spPr>
              <a:xfrm>
                <a:off x="599983" y="3583873"/>
                <a:ext cx="220284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사회적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책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임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7.4%)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31945991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비추</a:t>
            </a:r>
            <a:r>
              <a:rPr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천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비추천의향자가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10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(12.2%)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10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(60.0%)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많이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232205569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1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 smtClean="0"/>
              <a:t>과</a:t>
            </a:r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395309" y="5367030"/>
            <a:ext cx="105594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rgbClr val="B00000">
                      <a:alpha val="0"/>
                    </a:srgbClr>
                  </a:solidFill>
                </a:ln>
                <a:solidFill>
                  <a:srgbClr val="C00000"/>
                </a:solidFill>
                <a:latin typeface="+mj-ea"/>
                <a:ea typeface="+mj-ea"/>
              </a:rPr>
              <a:t>결과 품질</a:t>
            </a:r>
            <a:endParaRPr lang="en-US" altLang="ko-KR" sz="1050" b="1" dirty="0" smtClean="0">
              <a:ln>
                <a:solidFill>
                  <a:srgbClr val="B00000">
                    <a:alpha val="0"/>
                  </a:srgbClr>
                </a:solidFill>
              </a:ln>
              <a:solidFill>
                <a:srgbClr val="C00000"/>
              </a:solidFill>
              <a:latin typeface="+mj-ea"/>
              <a:ea typeface="+mj-ea"/>
            </a:endParaRPr>
          </a:p>
          <a:p>
            <a:pPr algn="ctr"/>
            <a:r>
              <a:rPr lang="en-US" altLang="ko-KR" sz="1050" b="1" dirty="0" smtClean="0">
                <a:ln>
                  <a:solidFill>
                    <a:srgbClr val="B00000">
                      <a:alpha val="0"/>
                    </a:srgbClr>
                  </a:solidFill>
                </a:ln>
                <a:solidFill>
                  <a:srgbClr val="C00000"/>
                </a:solidFill>
                <a:latin typeface="+mj-ea"/>
                <a:ea typeface="+mj-ea"/>
              </a:rPr>
              <a:t>(6</a:t>
            </a:r>
            <a:r>
              <a:rPr lang="ko-KR" altLang="en-US" sz="1050" b="1" dirty="0" smtClean="0">
                <a:ln>
                  <a:solidFill>
                    <a:srgbClr val="B00000">
                      <a:alpha val="0"/>
                    </a:srgbClr>
                  </a:solidFill>
                </a:ln>
                <a:solidFill>
                  <a:srgbClr val="C00000"/>
                </a:solidFill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rgbClr val="B00000">
                      <a:alpha val="0"/>
                    </a:srgbClr>
                  </a:solidFill>
                </a:ln>
                <a:solidFill>
                  <a:srgbClr val="C00000"/>
                </a:solidFill>
                <a:latin typeface="+mj-ea"/>
                <a:ea typeface="+mj-ea"/>
              </a:rPr>
              <a:t>, 60.0%)</a:t>
            </a:r>
            <a:endParaRPr lang="ko-KR" altLang="en-US" sz="1050" b="1" dirty="0">
              <a:ln>
                <a:solidFill>
                  <a:srgbClr val="B00000">
                    <a:alpha val="0"/>
                  </a:srgbClr>
                </a:solidFill>
              </a:ln>
              <a:solidFill>
                <a:srgbClr val="C00000"/>
              </a:solidFill>
              <a:latin typeface="+mj-ea"/>
              <a:ea typeface="+mj-ea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029331" y="4729986"/>
            <a:ext cx="968534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(3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30.0%)</a:t>
            </a:r>
            <a:endParaRPr lang="en-US" altLang="ko-KR" sz="105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10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3165419" y="2727036"/>
            <a:ext cx="4334400" cy="3204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비추천 </a:t>
            </a:r>
            <a:r>
              <a:rPr kumimoji="1" lang="en-US" altLang="ko-KR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</a:t>
            </a:r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 현황</a:t>
            </a:r>
            <a:endParaRPr kumimoji="1" lang="ko-KR" altLang="en-US" sz="16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aphicFrame>
        <p:nvGraphicFramePr>
          <p:cNvPr id="15" name="차트 14"/>
          <p:cNvGraphicFramePr/>
          <p:nvPr>
            <p:extLst>
              <p:ext uri="{D42A27DB-BD31-4B8C-83A1-F6EECF244321}">
                <p14:modId xmlns:p14="http://schemas.microsoft.com/office/powerpoint/2010/main" xmlns="" val="4124875877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4339441" y="3294886"/>
            <a:ext cx="96853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</a:t>
            </a:r>
            <a:r>
              <a:rPr lang="ko-KR" altLang="en-US" sz="105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적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(1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10.0%)</a:t>
            </a:r>
            <a:endParaRPr lang="en-US" altLang="ko-KR" sz="105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720965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grpSp>
        <p:nvGrpSpPr>
          <p:cNvPr id="3" name="그룹 8"/>
          <p:cNvGrpSpPr/>
          <p:nvPr/>
        </p:nvGrpSpPr>
        <p:grpSpPr>
          <a:xfrm>
            <a:off x="249630" y="1876382"/>
            <a:ext cx="1389026" cy="336738"/>
            <a:chOff x="249630" y="1760495"/>
            <a:chExt cx="138902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34043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비추천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4" name="그룹 31"/>
          <p:cNvGrpSpPr/>
          <p:nvPr/>
        </p:nvGrpSpPr>
        <p:grpSpPr>
          <a:xfrm>
            <a:off x="428616" y="2308679"/>
            <a:ext cx="9862004" cy="1599212"/>
            <a:chOff x="417059" y="2054679"/>
            <a:chExt cx="9862004" cy="1599212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32343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연구품질 개선 필요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비슷하거나 거의 동일한 내용의 연구를 최근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5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년간 중복적으로 수행 중이거나 동일한 내용의 반복서술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내용상 오류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현실과 동떨어진 접근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등의 문제가 있고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전문성이 극히 미흡함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연구를 통한 상세분석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추가 내용 탐색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바람직한 방안 제시 등에 대한 의지가 없음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보고서의 구체성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근거자료가 미흡함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전문성이 높지 않음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내용이 전문적이지 못함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     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5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6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(5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7" name="그룹 31"/>
          <p:cNvGrpSpPr/>
          <p:nvPr/>
        </p:nvGrpSpPr>
        <p:grpSpPr>
          <a:xfrm>
            <a:off x="428616" y="4024347"/>
            <a:ext cx="9862004" cy="445050"/>
            <a:chOff x="417059" y="2054679"/>
            <a:chExt cx="9862004" cy="445050"/>
          </a:xfrm>
        </p:grpSpPr>
        <p:sp>
          <p:nvSpPr>
            <p:cNvPr id="24" name="TextBox 23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내용이 전반적으로 마음에 들지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않음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8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8" name="직사각형 27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9" name="직사각형 28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7" name="직사각형 26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용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65" name="TextBox 64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31" name="텍스트 개체 틀 30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33" name="텍스트 개체 틀 2"/>
          <p:cNvSpPr txBox="1">
            <a:spLocks/>
          </p:cNvSpPr>
          <p:nvPr/>
        </p:nvSpPr>
        <p:spPr>
          <a:xfrm>
            <a:off x="352424" y="792163"/>
            <a:ext cx="10048875" cy="403187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marL="0" marR="0" lvl="0" indent="0" algn="l" defTabSz="1007943" rtl="0" eaLnBrk="1" fontAlgn="auto" latinLnBrk="1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다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. VOC </a:t>
            </a: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분석 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- </a:t>
            </a: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③ 비추천 </a:t>
            </a: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j-lt"/>
                <a:ea typeface="+mj-ea"/>
                <a:cs typeface="+mj-cs"/>
              </a:rPr>
              <a:t>VOC</a:t>
            </a:r>
          </a:p>
          <a:p>
            <a:pPr marL="171450" marR="0" lvl="0" indent="-171450" algn="l" defTabSz="1007943" rtl="0" eaLnBrk="1" fontAlgn="auto" latinLnBrk="1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FontTx/>
              <a:buBlip>
                <a:blip r:embed="rId3"/>
              </a:buBlip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비추천 </a:t>
            </a:r>
            <a:r>
              <a:rPr kumimoji="0" lang="en-US" altLang="ko-KR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VOC 10</a:t>
            </a:r>
            <a:r>
              <a:rPr kumimoji="0" lang="ko-KR" altLang="en-US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건 중</a:t>
            </a:r>
            <a:r>
              <a:rPr kumimoji="0" lang="en-US" altLang="ko-KR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, ‘</a:t>
            </a:r>
            <a:r>
              <a:rPr kumimoji="0" lang="ko-KR" altLang="en-US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전문성</a:t>
            </a:r>
            <a:r>
              <a:rPr kumimoji="0" lang="en-US" altLang="ko-KR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’</a:t>
            </a:r>
            <a:r>
              <a:rPr kumimoji="0" lang="ko-KR" altLang="en-US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관련 </a:t>
            </a:r>
            <a:r>
              <a:rPr kumimoji="0" lang="en-US" altLang="ko-KR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VOC</a:t>
            </a:r>
            <a:r>
              <a:rPr kumimoji="0" lang="ko-KR" altLang="en-US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가</a:t>
            </a:r>
            <a:r>
              <a:rPr kumimoji="0" lang="en-US" altLang="ko-KR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5</a:t>
            </a:r>
            <a:r>
              <a:rPr kumimoji="0" lang="ko-KR" altLang="en-US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건</a:t>
            </a:r>
            <a:r>
              <a:rPr kumimoji="0" lang="en-US" altLang="ko-KR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(50.0%)</a:t>
            </a:r>
            <a:r>
              <a:rPr kumimoji="0" lang="ko-KR" altLang="en-US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으로 가장 많이 나타남</a:t>
            </a:r>
            <a:r>
              <a:rPr kumimoji="0" lang="en-US" altLang="ko-KR" sz="1200" b="0" i="0" u="none" strike="noStrike" kern="1200" cap="none" spc="0" normalizeH="0" baseline="0" noProof="0" dirty="0" smtClean="0">
                <a:ln>
                  <a:noFill/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effectLst/>
                <a:uLnTx/>
                <a:uFillTx/>
                <a:latin typeface="+mn-ea"/>
                <a:ea typeface="+mj-ea"/>
                <a:cs typeface="+mj-cs"/>
              </a:rPr>
              <a:t>.</a:t>
            </a:r>
            <a:endParaRPr kumimoji="0" lang="ko-KR" altLang="en-US" sz="1200" b="0" i="0" u="none" strike="noStrike" kern="1200" cap="none" spc="0" normalizeH="0" baseline="0" noProof="0" dirty="0">
              <a:ln>
                <a:noFill/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ⅱ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26" name="그룹 31"/>
          <p:cNvGrpSpPr/>
          <p:nvPr/>
        </p:nvGrpSpPr>
        <p:grpSpPr>
          <a:xfrm>
            <a:off x="428616" y="4585853"/>
            <a:ext cx="9862004" cy="691271"/>
            <a:chOff x="417059" y="2054679"/>
            <a:chExt cx="9862004" cy="691271"/>
          </a:xfrm>
        </p:grpSpPr>
        <p:sp>
          <p:nvSpPr>
            <p:cNvPr id="34" name="TextBox 33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즉각적 시급한 요구사항에 더 적시 대응할 필요가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노력 미흡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5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36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8" name="직사각형 37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9" name="직사각형 38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7" name="직사각형 36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대응성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0" name="그룹 31"/>
          <p:cNvGrpSpPr/>
          <p:nvPr/>
        </p:nvGrpSpPr>
        <p:grpSpPr>
          <a:xfrm>
            <a:off x="428616" y="5393580"/>
            <a:ext cx="9862004" cy="614327"/>
            <a:chOff x="417059" y="2054679"/>
            <a:chExt cx="9862004" cy="614327"/>
          </a:xfrm>
        </p:grpSpPr>
        <p:sp>
          <p:nvSpPr>
            <p:cNvPr id="41" name="TextBox 40"/>
            <p:cNvSpPr txBox="1"/>
            <p:nvPr/>
          </p:nvSpPr>
          <p:spPr>
            <a:xfrm>
              <a:off x="417059" y="2330452"/>
              <a:ext cx="9862004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산업연구원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과제 수행에 있어서 정보제공이 원활하지 못한 점이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특히 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KSP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수정에 있어서 관련 당사국 관련기관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Coplan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생산부 등과의 커뮤니케이션이 중요한데 거리상 언어문제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스페인어사용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 인하여 의사소통이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아쉬움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2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43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5" name="직사각형 4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6" name="직사각형 45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4" name="직사각형 43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7" name="그룹 31"/>
          <p:cNvGrpSpPr/>
          <p:nvPr/>
        </p:nvGrpSpPr>
        <p:grpSpPr>
          <a:xfrm>
            <a:off x="428616" y="6124362"/>
            <a:ext cx="9862004" cy="445050"/>
            <a:chOff x="417059" y="2054679"/>
            <a:chExt cx="9862004" cy="445050"/>
          </a:xfrm>
        </p:grpSpPr>
        <p:sp>
          <p:nvSpPr>
            <p:cNvPr id="48" name="TextBox 47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연구수행 성실성부족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9" name="그룹 12"/>
            <p:cNvGrpSpPr/>
            <p:nvPr/>
          </p:nvGrpSpPr>
          <p:grpSpPr>
            <a:xfrm>
              <a:off x="424657" y="2054679"/>
              <a:ext cx="2467941" cy="276999"/>
              <a:chOff x="424657" y="3583873"/>
              <a:chExt cx="2467941" cy="276999"/>
            </a:xfrm>
          </p:grpSpPr>
          <p:grpSp>
            <p:nvGrpSpPr>
              <p:cNvPr id="50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2" name="직사각형 51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3" name="직사각형 52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1" name="직사각형 50"/>
              <p:cNvSpPr/>
              <p:nvPr/>
            </p:nvSpPr>
            <p:spPr>
              <a:xfrm>
                <a:off x="599983" y="3583873"/>
                <a:ext cx="229261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적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책임성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4120951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3694922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</a:rPr>
              <a:t>ⅲ</a:t>
            </a:r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위탁</a:t>
            </a:r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/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공동연구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970685" cy="6617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기본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심층 분석 </a:t>
            </a: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: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위탁연구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KCSI-EHS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위탁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공동연구의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87.0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평가됨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88.8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관계 만족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8450663" y="149"/>
            <a:ext cx="2241150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5" name="그룹 149"/>
          <p:cNvGrpSpPr/>
          <p:nvPr/>
        </p:nvGrpSpPr>
        <p:grpSpPr>
          <a:xfrm>
            <a:off x="4158368" y="2833054"/>
            <a:ext cx="2375076" cy="2108201"/>
            <a:chOff x="4158368" y="2695676"/>
            <a:chExt cx="2375076" cy="2108201"/>
          </a:xfrm>
        </p:grpSpPr>
        <p:pic>
          <p:nvPicPr>
            <p:cNvPr id="151" name="그림 150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152" name="모서리가 둥근 직사각형 151"/>
            <p:cNvSpPr/>
            <p:nvPr/>
          </p:nvSpPr>
          <p:spPr>
            <a:xfrm>
              <a:off x="4158368" y="3515081"/>
              <a:ext cx="2375076" cy="484542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87.0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153" name="직선 연결선 152"/>
          <p:cNvCxnSpPr>
            <a:stCxn id="157" idx="3"/>
            <a:endCxn id="151" idx="1"/>
          </p:cNvCxnSpPr>
          <p:nvPr/>
        </p:nvCxnSpPr>
        <p:spPr>
          <a:xfrm>
            <a:off x="2500107" y="3883804"/>
            <a:ext cx="1779793" cy="3351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154" name="표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16144560"/>
              </p:ext>
            </p:extLst>
          </p:nvPr>
        </p:nvGraphicFramePr>
        <p:xfrm>
          <a:off x="661001" y="2396683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5" name="직사각형 154"/>
          <p:cNvSpPr/>
          <p:nvPr/>
        </p:nvSpPr>
        <p:spPr>
          <a:xfrm>
            <a:off x="1727134" y="2386635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88.1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6" name="표 1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604269583"/>
              </p:ext>
            </p:extLst>
          </p:nvPr>
        </p:nvGraphicFramePr>
        <p:xfrm>
          <a:off x="661001" y="3576110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7" name="직사각형 156"/>
          <p:cNvSpPr/>
          <p:nvPr/>
        </p:nvSpPr>
        <p:spPr>
          <a:xfrm>
            <a:off x="1727134" y="3559804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결과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88.8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8" name="표 1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212121553"/>
              </p:ext>
            </p:extLst>
          </p:nvPr>
        </p:nvGraphicFramePr>
        <p:xfrm>
          <a:off x="661001" y="4800607"/>
          <a:ext cx="1176704" cy="323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9" name="직사각형 158"/>
          <p:cNvSpPr/>
          <p:nvPr/>
        </p:nvSpPr>
        <p:spPr>
          <a:xfrm>
            <a:off x="1727134" y="4737550"/>
            <a:ext cx="772973" cy="427536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사회적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88.6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0" name="표 1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371572905"/>
              </p:ext>
            </p:extLst>
          </p:nvPr>
        </p:nvGraphicFramePr>
        <p:xfrm>
          <a:off x="8600370" y="30951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기관신뢰도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 의향도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1" name="직사각형 160"/>
          <p:cNvSpPr/>
          <p:nvPr/>
        </p:nvSpPr>
        <p:spPr>
          <a:xfrm>
            <a:off x="7737809" y="30951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미시적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86.4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2" name="표 1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56883935"/>
              </p:ext>
            </p:extLst>
          </p:nvPr>
        </p:nvGraphicFramePr>
        <p:xfrm>
          <a:off x="8600370" y="42000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 달성도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 기여도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3" name="직사각형 162"/>
          <p:cNvSpPr/>
          <p:nvPr/>
        </p:nvSpPr>
        <p:spPr>
          <a:xfrm>
            <a:off x="7737809" y="42000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거시적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89.8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4" name="표 1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32589136"/>
              </p:ext>
            </p:extLst>
          </p:nvPr>
        </p:nvGraphicFramePr>
        <p:xfrm>
          <a:off x="30253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5" name="표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447457124"/>
              </p:ext>
            </p:extLst>
          </p:nvPr>
        </p:nvGraphicFramePr>
        <p:xfrm>
          <a:off x="4223385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6" name="표 1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709970386"/>
              </p:ext>
            </p:extLst>
          </p:nvPr>
        </p:nvGraphicFramePr>
        <p:xfrm>
          <a:off x="5421418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7" name="표 1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77538768"/>
              </p:ext>
            </p:extLst>
          </p:nvPr>
        </p:nvGraphicFramePr>
        <p:xfrm>
          <a:off x="66194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168" name="꺾인 연결선 167"/>
          <p:cNvCxnSpPr>
            <a:stCxn id="164" idx="0"/>
            <a:endCxn id="167" idx="0"/>
          </p:cNvCxnSpPr>
          <p:nvPr/>
        </p:nvCxnSpPr>
        <p:spPr>
          <a:xfrm rot="5400000" flipH="1" flipV="1">
            <a:off x="5347441" y="4294055"/>
            <a:ext cx="12700" cy="35941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꺾인 연결선 168"/>
          <p:cNvCxnSpPr>
            <a:stCxn id="165" idx="0"/>
            <a:endCxn id="151" idx="2"/>
          </p:cNvCxnSpPr>
          <p:nvPr/>
        </p:nvCxnSpPr>
        <p:spPr>
          <a:xfrm rot="5400000" flipH="1" flipV="1">
            <a:off x="4472637" y="5217042"/>
            <a:ext cx="1149850" cy="598276"/>
          </a:xfrm>
          <a:prstGeom prst="bentConnector3">
            <a:avLst>
              <a:gd name="adj1" fmla="val 1935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0" name="꺾인 연결선 169"/>
          <p:cNvCxnSpPr>
            <a:stCxn id="166" idx="0"/>
            <a:endCxn id="151" idx="2"/>
          </p:cNvCxnSpPr>
          <p:nvPr/>
        </p:nvCxnSpPr>
        <p:spPr>
          <a:xfrm rot="16200000" flipV="1">
            <a:off x="5071654" y="5216301"/>
            <a:ext cx="1149850" cy="599757"/>
          </a:xfrm>
          <a:prstGeom prst="bentConnector3">
            <a:avLst>
              <a:gd name="adj1" fmla="val 19391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1" name="꺾인 연결선 170"/>
          <p:cNvCxnSpPr>
            <a:stCxn id="155" idx="3"/>
            <a:endCxn id="159" idx="3"/>
          </p:cNvCxnSpPr>
          <p:nvPr/>
        </p:nvCxnSpPr>
        <p:spPr>
          <a:xfrm>
            <a:off x="2500107" y="2710635"/>
            <a:ext cx="12700" cy="224068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2" name="꺾인 연결선 171"/>
          <p:cNvCxnSpPr>
            <a:stCxn id="161" idx="1"/>
            <a:endCxn id="163" idx="1"/>
          </p:cNvCxnSpPr>
          <p:nvPr/>
        </p:nvCxnSpPr>
        <p:spPr>
          <a:xfrm rot="10800000" flipV="1">
            <a:off x="7737809" y="3351768"/>
            <a:ext cx="12700" cy="11049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3" name="직선 연결선 172"/>
          <p:cNvCxnSpPr>
            <a:stCxn id="151" idx="3"/>
          </p:cNvCxnSpPr>
          <p:nvPr/>
        </p:nvCxnSpPr>
        <p:spPr>
          <a:xfrm>
            <a:off x="6413500" y="3887155"/>
            <a:ext cx="1096222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4" name="직사각형 173"/>
          <p:cNvSpPr/>
          <p:nvPr/>
        </p:nvSpPr>
        <p:spPr>
          <a:xfrm>
            <a:off x="3063915" y="3678230"/>
            <a:ext cx="792000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서비스 품질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88.5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5" name="직사각형 174"/>
          <p:cNvSpPr/>
          <p:nvPr/>
        </p:nvSpPr>
        <p:spPr>
          <a:xfrm>
            <a:off x="4886340" y="5248129"/>
            <a:ext cx="928884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1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</a:t>
            </a:r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85.5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현황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29759" y="1287731"/>
            <a:ext cx="4924198" cy="267765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전체 응답자는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21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명이며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모두 위탁연구 고객임</a:t>
            </a:r>
            <a:endParaRPr lang="en-US" altLang="ko-KR" sz="120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소속별로는 응답자 모두 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 고객으로 나타남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연령별로는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‘40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대’ 응답자가 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(61.9%)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86.3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성별로는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남성’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19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(90.5%)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89.9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소속 기관별로는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교육기관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’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(33.3%)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74.2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이용 경험별로는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신규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’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14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(66.7%)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82.4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권역별로는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서울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인천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경기’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16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(76.2%)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85.8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  <a:endParaRPr lang="en-US" altLang="ko-KR" sz="12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5861547" y="6539471"/>
            <a:ext cx="4448492" cy="10772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en-US" altLang="ko-KR" sz="700" dirty="0" smtClean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※ </a:t>
            </a:r>
            <a:r>
              <a:rPr lang="ko-KR" altLang="en-US" sz="700" dirty="0" smtClean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표본 수 </a:t>
            </a:r>
            <a:r>
              <a:rPr lang="en-US" altLang="ko-KR" sz="700" dirty="0" smtClean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30</a:t>
            </a:r>
            <a:r>
              <a:rPr lang="ko-KR" altLang="en-US" sz="700" dirty="0" smtClean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명 미만의 평균은 대표 값으로서 한계가 있으므로 점수 활용에 유의해야 함</a:t>
            </a:r>
            <a:r>
              <a:rPr lang="en-US" altLang="ko-KR" sz="700" dirty="0" smtClean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.</a:t>
            </a:r>
            <a:endParaRPr lang="ko-KR" altLang="en-US" sz="700" dirty="0"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1800000" scaled="0"/>
              </a:gradFill>
              <a:latin typeface="+mn-ea"/>
            </a:endParaRPr>
          </a:p>
        </p:txBody>
      </p:sp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751309498"/>
              </p:ext>
            </p:extLst>
          </p:nvPr>
        </p:nvGraphicFramePr>
        <p:xfrm>
          <a:off x="5663868" y="1316213"/>
          <a:ext cx="4605844" cy="5670845"/>
        </p:xfrm>
        <a:graphic>
          <a:graphicData uri="http://schemas.openxmlformats.org/drawingml/2006/table">
            <a:tbl>
              <a:tblPr/>
              <a:tblGrid>
                <a:gridCol w="461296"/>
                <a:gridCol w="1034111"/>
                <a:gridCol w="578229"/>
                <a:gridCol w="578229"/>
                <a:gridCol w="419347"/>
                <a:gridCol w="1534632"/>
              </a:tblGrid>
              <a:tr h="193382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조사현황 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KCSI-EHS(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653"/>
                    </a:solidFill>
                  </a:tcPr>
                </a:tc>
              </a:tr>
              <a:tr h="203463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빈도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 </a:t>
                      </a:r>
                    </a:p>
                  </a:txBody>
                  <a:tcPr marL="36000" marR="0" marT="3600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34000">
                <a:tc gridSpan="2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전체</a:t>
                      </a:r>
                      <a:endParaRPr kumimoji="0" lang="ko-KR" altLang="en-US" sz="1050" b="1" i="0" u="none" strike="noStrike" kern="1200" cap="none" spc="0" normalizeH="0" baseline="0" noProof="0" dirty="0">
                        <a:ln>
                          <a:noFill/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noFill/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36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noFill/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36000" marT="635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noFill/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36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위탁연구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공동연구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응답자</a:t>
                      </a:r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정부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72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산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학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rowSpan="5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기관별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대학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교육기관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74.2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공기업 등 공공기관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97.3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연구기관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94.5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민간기업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NGO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등비영리기관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95.3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성별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남성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여성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59.4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rowSpan="4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성별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98.0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40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61.9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50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28.6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60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세 이상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97.5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이용</a:t>
                      </a:r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경험별</a:t>
                      </a: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96.3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66.7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rowSpan="3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권역별</a:t>
                      </a:r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서울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인천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경기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76.2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대전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충청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세종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93.8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52000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강원</a:t>
                      </a:r>
                      <a:r>
                        <a:rPr lang="en-US" altLang="ko-KR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/</a:t>
                      </a:r>
                      <a:r>
                        <a:rPr lang="ko-KR" altLang="en-US" sz="9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제주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3" name="차트 12"/>
          <p:cNvGraphicFramePr/>
          <p:nvPr>
            <p:extLst>
              <p:ext uri="{D42A27DB-BD31-4B8C-83A1-F6EECF244321}">
                <p14:modId xmlns:p14="http://schemas.microsoft.com/office/powerpoint/2010/main" xmlns="" val="1257195002"/>
              </p:ext>
            </p:extLst>
          </p:nvPr>
        </p:nvGraphicFramePr>
        <p:xfrm>
          <a:off x="8778346" y="1701620"/>
          <a:ext cx="1544114" cy="52706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63932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위탁</a:t>
            </a:r>
            <a:r>
              <a:rPr kumimoji="1" lang="en-US" altLang="ko-KR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/</a:t>
            </a:r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공동연구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부처 전체 평균 대비 차원별 분석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88.5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점으로 조사대상 기관 전체의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(89.1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0.6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 소폭 낮게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전반적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85.5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점으로 조사대상 기관 전체의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(87.8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2.3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 낮게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상대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83.8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점으로 조사대상 기관 전체의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(87.0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3.2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 낮아 차이가 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</a:t>
            </a: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780732547"/>
              </p:ext>
            </p:extLst>
          </p:nvPr>
        </p:nvGraphicFramePr>
        <p:xfrm>
          <a:off x="412749" y="5278299"/>
          <a:ext cx="9864000" cy="17110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347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11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 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88.5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89.1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88.8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89.1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89.5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87.8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88.2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87.0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86.8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89.0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88.7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89.3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347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11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</a:t>
                      </a:r>
                      <a:r>
                        <a:rPr kumimoji="1" lang="en-US" altLang="ko-KR" sz="1100" b="1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347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11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-3.0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2476922233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384000"/>
                <a:gridCol w="3384000"/>
                <a:gridCol w="1656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요인별 분석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요소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공감성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전체의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(88.1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0.2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모든 요소가 조사대상 기관 전체의 평균보다 다소 낮게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위탁</a:t>
            </a:r>
            <a:r>
              <a:rPr kumimoji="1" lang="en-US" altLang="ko-KR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/</a:t>
            </a:r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공동연구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286008391"/>
              </p:ext>
            </p:extLst>
          </p:nvPr>
        </p:nvGraphicFramePr>
        <p:xfrm>
          <a:off x="412749" y="5278299"/>
          <a:ext cx="9900000" cy="1706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</a:tblGrid>
              <a:tr h="432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48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11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 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87.7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90.4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89.0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88.1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89.7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90.1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89.0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87.1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91.1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87.9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48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11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위탁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90.0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87.4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88.3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89.3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90.0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88.8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89.3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87.9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48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ts val="11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-1.0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-0.4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-1.6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0.2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-0.4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-0.2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-0.4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-1.8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10800" marR="72000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2776991889"/>
              </p:ext>
            </p:extLst>
          </p:nvPr>
        </p:nvGraphicFramePr>
        <p:xfrm>
          <a:off x="1857417" y="2341430"/>
          <a:ext cx="8460000" cy="3442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613539160"/>
              </p:ext>
            </p:extLst>
          </p:nvPr>
        </p:nvGraphicFramePr>
        <p:xfrm>
          <a:off x="424657" y="2058298"/>
          <a:ext cx="9864002" cy="49561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915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2372392548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1720276711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1857795850"/>
                    </a:ext>
                  </a:extLst>
                </a:gridCol>
                <a:gridCol w="519158"/>
                <a:gridCol w="519158"/>
                <a:gridCol w="519158"/>
                <a:gridCol w="519158"/>
                <a:gridCol w="519158">
                  <a:extLst>
                    <a:ext uri="{9D8B030D-6E8A-4147-A177-3AD203B41FA5}">
                      <a16:colId xmlns:a16="http://schemas.microsoft.com/office/drawing/2014/main" xmlns="" val="3453746794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258884483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221214551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1156059847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3358311613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116699961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813159860"/>
                    </a:ext>
                  </a:extLst>
                </a:gridCol>
                <a:gridCol w="519158"/>
                <a:gridCol w="519158"/>
                <a:gridCol w="519158">
                  <a:extLst>
                    <a:ext uri="{9D8B030D-6E8A-4147-A177-3AD203B41FA5}">
                      <a16:colId xmlns:a16="http://schemas.microsoft.com/office/drawing/2014/main" xmlns="" val="1408444888"/>
                    </a:ext>
                  </a:extLst>
                </a:gridCol>
                <a:gridCol w="519158">
                  <a:extLst>
                    <a:ext uri="{9D8B030D-6E8A-4147-A177-3AD203B41FA5}">
                      <a16:colId xmlns:a16="http://schemas.microsoft.com/office/drawing/2014/main" xmlns="" val="447776363"/>
                    </a:ext>
                  </a:extLst>
                </a:gridCol>
              </a:tblGrid>
              <a:tr h="248967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noProof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591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연구과제에 대한 활동 체계적으로 운영</a:t>
                      </a:r>
                    </a:p>
                  </a:txBody>
                  <a:tcPr marL="9525" marR="9525" marT="9525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연구과제를 수행할 적절한 전문 인력과 관련 조직 갖춤</a:t>
                      </a:r>
                    </a:p>
                  </a:txBody>
                  <a:tcPr marL="9525" marR="9525" marT="9525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연구과제의 안내</a:t>
                      </a:r>
                      <a:r>
                        <a:rPr kumimoji="1" lang="en-US" altLang="ko-KR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</a:t>
                      </a:r>
                      <a:r>
                        <a:rPr kumimoji="1" lang="en-US" altLang="ko-KR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협의에 대한 담당자 접촉 용이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고객문의 및 협의사항에 대해 친절하게 응대</a:t>
                      </a:r>
                    </a:p>
                  </a:txBody>
                  <a:tcPr marL="9525" marR="9525" marT="9525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있어 필요한 정보 제공</a:t>
                      </a:r>
                      <a:r>
                        <a:rPr kumimoji="1" lang="en-US" altLang="ko-KR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교류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 의견 및 건의사항 반영 위해 노력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 입장 이해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 협력 위해 노력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연구과제의 추진 배경 및 목적 제시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범위 및 내용 제시</a:t>
                      </a:r>
                    </a:p>
                  </a:txBody>
                  <a:tcPr marL="9525" marR="9525" marT="9525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 연구역량 강화 도움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사회요구 및 정책수용에 적절하게 대응하는 연구결과물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 결과물의 활용도 제고 노력</a:t>
                      </a:r>
                    </a:p>
                  </a:txBody>
                  <a:tcPr marL="9525" marR="9525" marT="9525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대한 적절한 피드백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 형성 및 유지 위해 노력</a:t>
                      </a:r>
                    </a:p>
                  </a:txBody>
                  <a:tcPr marL="9525" marR="9525" marT="9525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대한 책임감 보유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설립목적에 부합하는 사명감 보유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수행을 통한 해당분야의 정책적</a:t>
                      </a:r>
                      <a:r>
                        <a:rPr kumimoji="1" lang="en-US" altLang="ko-KR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 발전 선도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lnSpc>
                          <a:spcPct val="15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 사회적 공유 및 성과 확산 위해 노력</a:t>
                      </a:r>
                    </a:p>
                  </a:txBody>
                  <a:tcPr marL="9525" marR="9525" marT="9525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14" name="차트 13"/>
          <p:cNvGraphicFramePr/>
          <p:nvPr>
            <p:extLst>
              <p:ext uri="{D42A27DB-BD31-4B8C-83A1-F6EECF244321}">
                <p14:modId xmlns:p14="http://schemas.microsoft.com/office/powerpoint/2010/main" xmlns="" val="1949280426"/>
              </p:ext>
            </p:extLst>
          </p:nvPr>
        </p:nvGraphicFramePr>
        <p:xfrm>
          <a:off x="424657" y="4208591"/>
          <a:ext cx="9864000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조사대상 기관 대비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비교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(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위탁연구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)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활</a:t>
            </a:r>
            <a:r>
              <a:rPr lang="ko-KR" altLang="en-US" dirty="0" err="1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용</a:t>
            </a:r>
            <a:r>
              <a:rPr lang="ko-KR" altLang="en-US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kumimoji="1" lang="ko-KR" altLang="en-US" spc="-5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사회요구 및 정책수용에 적절하게 대응하는 </a:t>
            </a:r>
            <a:r>
              <a:rPr kumimoji="1" lang="ko-KR" altLang="en-US" spc="-5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연구결과물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내 최하점에 근접하게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연구결과의 사회적 공유 및 성과 확산 위해 노력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내 최고점에 근접하게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과정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연구과제를 수행할 전문인력과 관련 조직을 적정하게 갖추고 있다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12.8%,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기관의 담당자는 고객의 의견 및 건의사항을 반영하고자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13.0%,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962643151"/>
              </p:ext>
            </p:extLst>
          </p:nvPr>
        </p:nvGraphicFramePr>
        <p:xfrm>
          <a:off x="5890949" y="2777353"/>
          <a:ext cx="3708000" cy="3465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연구과제에 대한 활동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보고회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자문회의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업무협의 등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을 체계적으로 운영한다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연구과제를 수행할 전문인력과 관련 조직을 적정하게 갖추고 있다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12.8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연구과제에 대한 안내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협의 등에 있어서 담당자와의 접촉이 용이하다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11.8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고객문의 및 협의사항에 대해 친절하게 응대한다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수행에 있어 필요한 정보를 제공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교류한다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11.8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고객의 의견 및 건의사항을 반영하고자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13.0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담당자는 고객의 입장을 이해한다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13.1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 협력하기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0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pic>
        <p:nvPicPr>
          <p:cNvPr id="7170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74861" y="2759367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37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38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40" name="직선 연결선 39"/>
          <p:cNvCxnSpPr>
            <a:stCxn id="37" idx="0"/>
            <a:endCxn id="39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1" name="직선 연결선 40"/>
          <p:cNvCxnSpPr>
            <a:stCxn id="37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2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43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6" name="직사각형 45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7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위탁연구과제의 범위와 내용을 명확히 제시한다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15.0%,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위탁연구 결과물의 활용성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정책개발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학문 발전 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을 높이고자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14.6%,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위탁연구과제 수행에 있어 피드백이 적절히 이루어진다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15.0%,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139788234"/>
              </p:ext>
            </p:extLst>
          </p:nvPr>
        </p:nvGraphicFramePr>
        <p:xfrm>
          <a:off x="5890949" y="2753289"/>
          <a:ext cx="3708000" cy="3069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위탁연구과제의 </a:t>
                      </a:r>
                      <a:r>
                        <a:rPr kumimoji="1" lang="ko-KR" altLang="en-US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추진 배경 및 목적을 명확히 제시한다</a:t>
                      </a:r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14.5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위탁연구과제의 </a:t>
                      </a: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범위와 내용을 명확히 제시한다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15.0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위탁연구과제 </a:t>
                      </a:r>
                      <a:r>
                        <a:rPr kumimoji="1" lang="ko-KR" altLang="en-US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수행이 고객</a:t>
                      </a:r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위탁연구수행자</a:t>
                      </a:r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 연구역량 강화에 도움이 된다</a:t>
                      </a:r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위탁연구과제는 </a:t>
                      </a:r>
                      <a:r>
                        <a:rPr kumimoji="1" lang="ko-KR" altLang="en-US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사회요구 및 정책수요를 적절히 반영하고 있다</a:t>
                      </a:r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0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위탁연구 </a:t>
                      </a: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결과물의 활용성 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 개발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 발전 등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을 높이고자 노력한다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14.6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0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위탁연구과제 </a:t>
                      </a:r>
                      <a:r>
                        <a:rPr kumimoji="1" lang="ko-KR" altLang="en-US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수행에 있어 피드백이 적절히 이루어진다</a:t>
                      </a:r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15.0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 </a:t>
                      </a:r>
                      <a:r>
                        <a:rPr kumimoji="1" lang="ko-KR" altLang="en-US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 유지를 위해 노력한다</a:t>
                      </a:r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45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46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47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48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49" name="직선 연결선 48"/>
          <p:cNvCxnSpPr>
            <a:stCxn id="46" idx="0"/>
            <a:endCxn id="48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0" name="직선 연결선 49"/>
          <p:cNvCxnSpPr>
            <a:stCxn id="46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1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52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6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pic>
        <p:nvPicPr>
          <p:cNvPr id="8195" name="Picture 3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74381" y="2759367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2.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상세업무 심층 분석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: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위탁연구</a:t>
            </a:r>
            <a:endParaRPr lang="ko-KR" altLang="en-US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사회적 품질</a:t>
            </a:r>
            <a:endParaRPr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품질의 포트폴리오 분석 결과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담당자는 기관 설립목적에 부합하는 사명감을 가지고 있다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25.1%,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88.1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연구과제 수행을 통해 해당분야의 정책적</a:t>
            </a:r>
            <a:r>
              <a:rPr lang="en-US" altLang="ko-KR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학문적 발전을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선도한다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25.3%,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86.7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677678142"/>
              </p:ext>
            </p:extLst>
          </p:nvPr>
        </p:nvGraphicFramePr>
        <p:xfrm>
          <a:off x="5890949" y="3392512"/>
          <a:ext cx="3708000" cy="1881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 연구과제 수행에 대한 책임감을 가지고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25.4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담당자는 기관 설립목적에 부합하는 사명감을 가지고 있다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25.1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 수행을 통해 해당분야의 정책적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 발전을 선도한다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25.3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 latinLnBrk="0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 사회적 공유 및 성과확산을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24.2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32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36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37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38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39" name="직선 연결선 38"/>
          <p:cNvCxnSpPr>
            <a:stCxn id="36" idx="0"/>
            <a:endCxn id="38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0" name="직선 연결선 39"/>
          <p:cNvCxnSpPr>
            <a:stCxn id="36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42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46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pic>
        <p:nvPicPr>
          <p:cNvPr id="9218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66231" y="2729772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564770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시계열 분석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년에는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편익성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을 비추천 사유로 언급한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가 나타났으나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2015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년에는 수집되지 않음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다만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과 관련된 내용얼 비추천 사유로 언급한 빈도가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년 대비 증가함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pic>
        <p:nvPicPr>
          <p:cNvPr id="27" name="그림 26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9" name="직사각형 28"/>
          <p:cNvSpPr/>
          <p:nvPr/>
        </p:nvSpPr>
        <p:spPr>
          <a:xfrm>
            <a:off x="422720" y="2194960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32" name="직사각형 31"/>
          <p:cNvSpPr/>
          <p:nvPr/>
        </p:nvSpPr>
        <p:spPr>
          <a:xfrm>
            <a:off x="5555463" y="2194960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5" name="차트 34"/>
          <p:cNvGraphicFramePr/>
          <p:nvPr>
            <p:extLst>
              <p:ext uri="{D42A27DB-BD31-4B8C-83A1-F6EECF244321}">
                <p14:modId xmlns:p14="http://schemas.microsoft.com/office/powerpoint/2010/main" xmlns="" val="442022157"/>
              </p:ext>
            </p:extLst>
          </p:nvPr>
        </p:nvGraphicFramePr>
        <p:xfrm>
          <a:off x="419100" y="5892800"/>
          <a:ext cx="9931129" cy="12375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6" name="그룹 25"/>
          <p:cNvGrpSpPr/>
          <p:nvPr/>
        </p:nvGrpSpPr>
        <p:grpSpPr>
          <a:xfrm>
            <a:off x="4337794" y="2283253"/>
            <a:ext cx="678511" cy="619730"/>
            <a:chOff x="8261390" y="754307"/>
            <a:chExt cx="678511" cy="619730"/>
          </a:xfrm>
        </p:grpSpPr>
        <p:sp>
          <p:nvSpPr>
            <p:cNvPr id="37" name="직사각형 36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grpSp>
        <p:nvGrpSpPr>
          <p:cNvPr id="7" name="그룹 25"/>
          <p:cNvGrpSpPr/>
          <p:nvPr/>
        </p:nvGrpSpPr>
        <p:grpSpPr>
          <a:xfrm>
            <a:off x="9457729" y="2283253"/>
            <a:ext cx="678511" cy="619730"/>
            <a:chOff x="8261390" y="754307"/>
            <a:chExt cx="678511" cy="619730"/>
          </a:xfrm>
        </p:grpSpPr>
        <p:sp>
          <p:nvSpPr>
            <p:cNvPr id="46" name="직사각형 45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sp>
        <p:nvSpPr>
          <p:cNvPr id="30" name="직사각형 29"/>
          <p:cNvSpPr/>
          <p:nvPr/>
        </p:nvSpPr>
        <p:spPr>
          <a:xfrm>
            <a:off x="598082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2014</a:t>
            </a:r>
            <a:r>
              <a:rPr kumimoji="1" lang="ko-KR" altLang="en-US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5730825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2015</a:t>
            </a:r>
            <a:r>
              <a:rPr kumimoji="1" lang="ko-KR" altLang="en-US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3074" name="Picture 2"/>
          <p:cNvPicPr preferRelativeResize="0"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178855" y="2209132"/>
            <a:ext cx="3454591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075" name="Picture 3"/>
          <p:cNvPicPr preferRelativeResize="0"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1093370" y="2209132"/>
            <a:ext cx="3360074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667258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중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추천의향자가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16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(76.2%)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17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(47.1%)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869185" y="4667271"/>
            <a:ext cx="959513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(n=20)</a:t>
            </a:r>
          </a:p>
          <a:p>
            <a:pPr algn="ctr"/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100%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2150756164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2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386529" y="4576551"/>
            <a:ext cx="116090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결과 품질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/>
            </a:r>
            <a:b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</a:b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(8</a:t>
            </a: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, 47.1%)</a:t>
            </a:r>
            <a:endParaRPr lang="ko-KR" altLang="en-US" sz="1050" b="1" dirty="0">
              <a:ln>
                <a:solidFill>
                  <a:schemeClr val="tx1">
                    <a:alpha val="0"/>
                  </a:schemeClr>
                </a:solidFill>
              </a:ln>
              <a:latin typeface="+mj-ea"/>
              <a:ea typeface="+mj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3348141" y="3909474"/>
            <a:ext cx="968534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사회적 품질</a:t>
            </a:r>
            <a:endParaRPr lang="en-US" altLang="ko-KR" sz="1050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(5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29.4%)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17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3832408" y="5954360"/>
            <a:ext cx="103956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(4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23.5%)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3165419" y="2719770"/>
            <a:ext cx="4334400" cy="320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추천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VOC 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차트 18"/>
          <p:cNvGraphicFramePr/>
          <p:nvPr>
            <p:extLst>
              <p:ext uri="{D42A27DB-BD31-4B8C-83A1-F6EECF244321}">
                <p14:modId xmlns:p14="http://schemas.microsoft.com/office/powerpoint/2010/main" xmlns="" val="1158055615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01871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0" y="159151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17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편익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(29.4%)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62896" y="2308679"/>
            <a:ext cx="9862004" cy="1429935"/>
            <a:chOff x="417059" y="2054679"/>
            <a:chExt cx="9862004" cy="1429935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1541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각종 국가정책수립에 적극적으로 동참하며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매우 만족한 결과를 얻을 수 있었음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정부정책과제에 보다 쉽게 다가 갈 수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정부정책 방향과 부합하여 국제 협력 등을 통한 산업 역량강화에 매우 도움이 되었으며 글로벌 네트워크 강화를 통한 신규파트너 발굴에 도움이 되었음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수행업무가 에너지 소비 불균형을 해소하기 위한 연구과제로서 연구에 보람이 있었으며 반드시 필요한 과제를 도출하여 수행한다면 적극 추천하겠음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해당 분야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(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위탁과제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)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에 대한 전반적인 정보 등을 손쉽게 제공 받을 수 있었으며 이를 관련 기업에게 제공 할 수 있는 등 과제 수행에 있어 상당히 도움이 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71761" cy="276999"/>
              <a:chOff x="424657" y="3583873"/>
              <a:chExt cx="2371761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9643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(5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29.4%)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grpSp>
        <p:nvGrpSpPr>
          <p:cNvPr id="26" name="그룹 31"/>
          <p:cNvGrpSpPr/>
          <p:nvPr/>
        </p:nvGrpSpPr>
        <p:grpSpPr>
          <a:xfrm>
            <a:off x="462896" y="3874249"/>
            <a:ext cx="9862004" cy="691271"/>
            <a:chOff x="417059" y="2054679"/>
            <a:chExt cx="9862004" cy="691271"/>
          </a:xfrm>
        </p:grpSpPr>
        <p:sp>
          <p:nvSpPr>
            <p:cNvPr id="27" name="TextBox 26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담당연구원의 전문지식이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풍부함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산업연구원 연구위원들의 전문성이 도움이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8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3" name="직사각형 3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4" name="직사각형 3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1" name="직사각형 30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24" name="TextBox 23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25" name="그룹 31"/>
          <p:cNvGrpSpPr/>
          <p:nvPr/>
        </p:nvGrpSpPr>
        <p:grpSpPr>
          <a:xfrm>
            <a:off x="462896" y="4701155"/>
            <a:ext cx="9862004" cy="445050"/>
            <a:chOff x="417059" y="2054679"/>
            <a:chExt cx="9862004" cy="445050"/>
          </a:xfrm>
        </p:grpSpPr>
        <p:sp>
          <p:nvSpPr>
            <p:cNvPr id="35" name="TextBox 34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산업연구원은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국책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연구기관 중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가장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 현장의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수요에 맞는 사업을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추진함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6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3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9" name="직사각형 3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0" name="직사각형 3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8" name="직사각형 37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활용성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1" name="그룹 31"/>
          <p:cNvGrpSpPr/>
          <p:nvPr/>
        </p:nvGrpSpPr>
        <p:grpSpPr>
          <a:xfrm>
            <a:off x="462896" y="5281840"/>
            <a:ext cx="9862004" cy="1676156"/>
            <a:chOff x="417059" y="2054679"/>
            <a:chExt cx="9862004" cy="1676156"/>
          </a:xfrm>
        </p:grpSpPr>
        <p:sp>
          <p:nvSpPr>
            <p:cNvPr id="42" name="TextBox 41"/>
            <p:cNvSpPr txBox="1"/>
            <p:nvPr/>
          </p:nvSpPr>
          <p:spPr>
            <a:xfrm>
              <a:off x="417059" y="2330452"/>
              <a:ext cx="9862004" cy="14003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 정책의 흐름을 파악하여 지역에 접목시킬 기회를 통해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국가와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지역에 기여함은 물론 개인 역량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제고를 기대할 수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국가균형을 위하여 연구과제를 수행하게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함으로써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농어촌지역의 불균형을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해소할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동종업계 발전을 위하여 필요하다고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생각함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산업부 전반적인 사업을 통하여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학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모두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발전할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3" name="그룹 12"/>
            <p:cNvGrpSpPr/>
            <p:nvPr/>
          </p:nvGrpSpPr>
          <p:grpSpPr>
            <a:xfrm>
              <a:off x="424657" y="2054679"/>
              <a:ext cx="2467941" cy="276999"/>
              <a:chOff x="424657" y="3583873"/>
              <a:chExt cx="2467941" cy="276999"/>
            </a:xfrm>
          </p:grpSpPr>
          <p:grpSp>
            <p:nvGrpSpPr>
              <p:cNvPr id="44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6" name="직사각형 4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7" name="직사각형 4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5" name="직사각형 44"/>
              <p:cNvSpPr/>
              <p:nvPr/>
            </p:nvSpPr>
            <p:spPr>
              <a:xfrm>
                <a:off x="599983" y="3583873"/>
                <a:ext cx="229261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적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공익성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(4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23.5%)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11606963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0" y="1591517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17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편익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(29.4%)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62896" y="2308679"/>
            <a:ext cx="9862004" cy="445050"/>
            <a:chOff x="417059" y="2054679"/>
            <a:chExt cx="9862004" cy="445050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맡은 과제에 대해 적극적으로 성실하게 수행하므로 믿고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맡길 수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78173" cy="276999"/>
              <a:chOff x="424657" y="3583873"/>
              <a:chExt cx="237817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20284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사회적 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책임성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grpSp>
        <p:nvGrpSpPr>
          <p:cNvPr id="26" name="그룹 31"/>
          <p:cNvGrpSpPr/>
          <p:nvPr/>
        </p:nvGrpSpPr>
        <p:grpSpPr>
          <a:xfrm>
            <a:off x="462896" y="2989059"/>
            <a:ext cx="9862004" cy="691271"/>
            <a:chOff x="417059" y="2054679"/>
            <a:chExt cx="9862004" cy="691271"/>
          </a:xfrm>
        </p:grpSpPr>
        <p:sp>
          <p:nvSpPr>
            <p:cNvPr id="27" name="TextBox 26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산업연구원 담당자들의 훌륭한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업무태도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연구원을 비롯한 연구인력이 매우 협조적이며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친절함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8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3" name="직사각형 3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4" name="직사각형 3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1" name="직사각형 30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대응성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11.8%)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24" name="TextBox 23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pSp>
        <p:nvGrpSpPr>
          <p:cNvPr id="25" name="그룹 31"/>
          <p:cNvGrpSpPr/>
          <p:nvPr/>
        </p:nvGrpSpPr>
        <p:grpSpPr>
          <a:xfrm>
            <a:off x="462896" y="4596040"/>
            <a:ext cx="9862004" cy="445050"/>
            <a:chOff x="417059" y="2054679"/>
            <a:chExt cx="9862004" cy="445050"/>
          </a:xfrm>
        </p:grpSpPr>
        <p:sp>
          <p:nvSpPr>
            <p:cNvPr id="35" name="TextBox 34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소통과 지원에도 적극적이라고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생각함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6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3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9" name="직사각형 3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0" name="직사각형 3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8" name="직사각형 37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8" name="그룹 31"/>
          <p:cNvGrpSpPr/>
          <p:nvPr/>
        </p:nvGrpSpPr>
        <p:grpSpPr>
          <a:xfrm>
            <a:off x="472421" y="3915660"/>
            <a:ext cx="9862004" cy="445050"/>
            <a:chOff x="417059" y="2054679"/>
            <a:chExt cx="9862004" cy="445050"/>
          </a:xfrm>
        </p:grpSpPr>
        <p:sp>
          <p:nvSpPr>
            <p:cNvPr id="49" name="TextBox 48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연구목적을 명확하게 제시함으로써 객관성을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보장함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50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51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3" name="직사각형 5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4" name="직사각형 5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2" name="직사각형 51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계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5.9%)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1863025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중립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21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응답자가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9.5%)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각각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씩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401283" y="4721702"/>
            <a:ext cx="1087156" cy="5770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서비스 내용 품질</a:t>
            </a:r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/>
            </a:r>
            <a:b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</a:br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100.0%</a:t>
            </a: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(n=2)</a:t>
            </a:r>
            <a:endParaRPr lang="ko-KR" altLang="en-US" sz="1050" dirty="0">
              <a:gradFill>
                <a:gsLst>
                  <a:gs pos="83000">
                    <a:srgbClr val="B00000"/>
                  </a:gs>
                  <a:gs pos="100000">
                    <a:srgbClr val="B00000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8877300" y="3075707"/>
            <a:ext cx="9117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 smtClean="0"/>
              <a:t>(n=</a:t>
            </a:r>
            <a:r>
              <a:rPr lang="ko-KR" altLang="en-US" sz="1000" dirty="0" smtClean="0"/>
              <a:t>언급빈도</a:t>
            </a:r>
            <a:r>
              <a:rPr lang="en-US" altLang="ko-KR" sz="1000" dirty="0" smtClean="0"/>
              <a:t>)</a:t>
            </a:r>
            <a:endParaRPr lang="ko-KR" altLang="en-US" sz="1000" dirty="0"/>
          </a:p>
        </p:txBody>
      </p:sp>
      <p:sp>
        <p:nvSpPr>
          <p:cNvPr id="23" name="직사각형 22"/>
          <p:cNvSpPr/>
          <p:nvPr/>
        </p:nvSpPr>
        <p:spPr>
          <a:xfrm>
            <a:off x="471448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4" name="차트 23"/>
          <p:cNvGraphicFramePr/>
          <p:nvPr>
            <p:extLst>
              <p:ext uri="{D42A27DB-BD31-4B8C-83A1-F6EECF244321}">
                <p14:modId xmlns:p14="http://schemas.microsoft.com/office/powerpoint/2010/main" xmlns="" val="955372251"/>
              </p:ext>
            </p:extLst>
          </p:nvPr>
        </p:nvGraphicFramePr>
        <p:xfrm>
          <a:off x="1046817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5" name="직사각형 24"/>
          <p:cNvSpPr/>
          <p:nvPr/>
        </p:nvSpPr>
        <p:spPr>
          <a:xfrm>
            <a:off x="5508293" y="305212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5464568" y="3205120"/>
            <a:ext cx="1239946" cy="336738"/>
            <a:chOff x="249630" y="1760495"/>
            <a:chExt cx="1239946" cy="336738"/>
          </a:xfrm>
        </p:grpSpPr>
        <p:sp>
          <p:nvSpPr>
            <p:cNvPr id="34" name="직사각형 33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35" name="이등변 삼각형 34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+mn-ea"/>
              </a:endParaRPr>
            </a:p>
          </p:txBody>
        </p:sp>
      </p:grpSp>
      <p:sp>
        <p:nvSpPr>
          <p:cNvPr id="36" name="직사각형 35"/>
          <p:cNvSpPr/>
          <p:nvPr/>
        </p:nvSpPr>
        <p:spPr>
          <a:xfrm>
            <a:off x="654935" y="2721956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중립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 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grpSp>
        <p:nvGrpSpPr>
          <p:cNvPr id="5" name="그룹 42"/>
          <p:cNvGrpSpPr/>
          <p:nvPr/>
        </p:nvGrpSpPr>
        <p:grpSpPr>
          <a:xfrm>
            <a:off x="578188" y="3503255"/>
            <a:ext cx="4502410" cy="2562090"/>
            <a:chOff x="536518" y="3650525"/>
            <a:chExt cx="4502410" cy="2562090"/>
          </a:xfrm>
        </p:grpSpPr>
        <p:graphicFrame>
          <p:nvGraphicFramePr>
            <p:cNvPr id="37" name="차트 36"/>
            <p:cNvGraphicFramePr/>
            <p:nvPr>
              <p:extLst>
                <p:ext uri="{D42A27DB-BD31-4B8C-83A1-F6EECF244321}">
                  <p14:modId xmlns:p14="http://schemas.microsoft.com/office/powerpoint/2010/main" xmlns="" val="649059201"/>
                </p:ext>
              </p:extLst>
            </p:nvPr>
          </p:nvGraphicFramePr>
          <p:xfrm>
            <a:off x="936526" y="3650525"/>
            <a:ext cx="3548078" cy="256209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38" name="타원 37"/>
            <p:cNvSpPr/>
            <p:nvPr/>
          </p:nvSpPr>
          <p:spPr>
            <a:xfrm>
              <a:off x="1687776" y="3908781"/>
              <a:ext cx="2045578" cy="2045578"/>
            </a:xfrm>
            <a:prstGeom prst="ellipse">
              <a:avLst/>
            </a:prstGeom>
            <a:solidFill>
              <a:schemeClr val="bg1">
                <a:alpha val="3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3893416" y="4706902"/>
              <a:ext cx="11455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결과 품질</a:t>
              </a:r>
              <a:endPara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endParaRPr>
            </a:p>
            <a:p>
              <a:pPr algn="ctr"/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(1</a:t>
              </a:r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건</a:t>
              </a:r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, 50.0%)</a:t>
              </a:r>
              <a:endParaRPr lang="ko-KR" altLang="en-US" sz="105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536518" y="4706903"/>
              <a:ext cx="96853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사회적 품질</a:t>
              </a:r>
              <a:endPara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  <a:p>
              <a:pPr algn="ctr"/>
              <a:r>
                <a:rPr lang="en-US" altLang="ko-KR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(1</a:t>
              </a:r>
              <a:r>
                <a:rPr lang="ko-KR" altLang="en-US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건</a:t>
              </a:r>
              <a:r>
                <a:rPr lang="en-US" altLang="ko-KR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, 50.0%)</a:t>
              </a:r>
              <a:endParaRPr lang="en-US" altLang="ko-KR" sz="1050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2227585" y="4706903"/>
              <a:ext cx="959513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2</a:t>
              </a:r>
              <a:r>
                <a:rPr lang="ko-KR" altLang="en-US" sz="24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건</a:t>
              </a:r>
              <a:endParaRPr lang="en-US" altLang="ko-KR" sz="24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</p:txBody>
        </p:sp>
      </p:grpSp>
      <p:grpSp>
        <p:nvGrpSpPr>
          <p:cNvPr id="9" name="그룹 31"/>
          <p:cNvGrpSpPr/>
          <p:nvPr/>
        </p:nvGrpSpPr>
        <p:grpSpPr>
          <a:xfrm>
            <a:off x="5646507" y="3918227"/>
            <a:ext cx="9862004" cy="445050"/>
            <a:chOff x="417059" y="2054679"/>
            <a:chExt cx="9862004" cy="445050"/>
          </a:xfrm>
        </p:grpSpPr>
        <p:sp>
          <p:nvSpPr>
            <p:cNvPr id="53" name="TextBox 52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프로젝트에 관한 관리가 잘 준수 된다면 추천 의향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10" name="그룹 12"/>
            <p:cNvGrpSpPr/>
            <p:nvPr/>
          </p:nvGrpSpPr>
          <p:grpSpPr>
            <a:xfrm>
              <a:off x="424657" y="2054679"/>
              <a:ext cx="2283595" cy="276999"/>
              <a:chOff x="424657" y="3583873"/>
              <a:chExt cx="2283595" cy="276999"/>
            </a:xfrm>
          </p:grpSpPr>
          <p:grpSp>
            <p:nvGrpSpPr>
              <p:cNvPr id="11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8" name="직사각형 57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9" name="직사각형 58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7" name="직사각형 56"/>
              <p:cNvSpPr/>
              <p:nvPr/>
            </p:nvSpPr>
            <p:spPr>
              <a:xfrm>
                <a:off x="599983" y="3583873"/>
                <a:ext cx="210826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6" name="그룹 31"/>
          <p:cNvGrpSpPr/>
          <p:nvPr/>
        </p:nvGrpSpPr>
        <p:grpSpPr>
          <a:xfrm>
            <a:off x="5646507" y="4573486"/>
            <a:ext cx="9862004" cy="445050"/>
            <a:chOff x="417059" y="2054679"/>
            <a:chExt cx="9862004" cy="445050"/>
          </a:xfrm>
        </p:grpSpPr>
        <p:sp>
          <p:nvSpPr>
            <p:cNvPr id="45" name="TextBox 44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정부 과제이므로 공공적 목적에 부합한다면 추천함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7" name="그룹 12"/>
            <p:cNvGrpSpPr/>
            <p:nvPr/>
          </p:nvGrpSpPr>
          <p:grpSpPr>
            <a:xfrm>
              <a:off x="424657" y="2054679"/>
              <a:ext cx="2418248" cy="276999"/>
              <a:chOff x="424657" y="3583873"/>
              <a:chExt cx="2418248" cy="276999"/>
            </a:xfrm>
          </p:grpSpPr>
          <p:grpSp>
            <p:nvGrpSpPr>
              <p:cNvPr id="8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0" name="직사각형 49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1" name="직사각형 50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9" name="직사각형 48"/>
              <p:cNvSpPr/>
              <p:nvPr/>
            </p:nvSpPr>
            <p:spPr>
              <a:xfrm>
                <a:off x="599983" y="3583873"/>
                <a:ext cx="2242922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사회적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공익성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60" name="TextBox 59"/>
          <p:cNvSpPr txBox="1"/>
          <p:nvPr/>
        </p:nvSpPr>
        <p:spPr>
          <a:xfrm>
            <a:off x="377376" y="6662055"/>
            <a:ext cx="42089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9954280" y="0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aphicFrame>
        <p:nvGraphicFramePr>
          <p:cNvPr id="46" name="차트 45"/>
          <p:cNvGraphicFramePr/>
          <p:nvPr>
            <p:extLst>
              <p:ext uri="{D42A27DB-BD31-4B8C-83A1-F6EECF244321}">
                <p14:modId xmlns:p14="http://schemas.microsoft.com/office/powerpoint/2010/main" xmlns="" val="1713099300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xmlns="" val="2295746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위탁연구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비추</a:t>
            </a:r>
            <a:r>
              <a:rPr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천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비추천의향자가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(14.3%)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비추천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(66.7%)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많이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401283" y="4721702"/>
            <a:ext cx="1087156" cy="5770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서비스 내용 품질</a:t>
            </a:r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/>
            </a:r>
            <a:b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</a:br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100.0%</a:t>
            </a: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(n=2)</a:t>
            </a:r>
            <a:endParaRPr lang="ko-KR" altLang="en-US" sz="1050" dirty="0">
              <a:gradFill>
                <a:gsLst>
                  <a:gs pos="83000">
                    <a:srgbClr val="B00000"/>
                  </a:gs>
                  <a:gs pos="100000">
                    <a:srgbClr val="B00000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8877300" y="3075707"/>
            <a:ext cx="91174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 smtClean="0"/>
              <a:t>(n=</a:t>
            </a:r>
            <a:r>
              <a:rPr lang="ko-KR" altLang="en-US" sz="1000" dirty="0" smtClean="0"/>
              <a:t>언급빈도</a:t>
            </a:r>
            <a:r>
              <a:rPr lang="en-US" altLang="ko-KR" sz="1000" dirty="0" smtClean="0"/>
              <a:t>)</a:t>
            </a:r>
            <a:endParaRPr lang="ko-KR" altLang="en-US" sz="1000" dirty="0"/>
          </a:p>
        </p:txBody>
      </p:sp>
      <p:sp>
        <p:nvSpPr>
          <p:cNvPr id="24" name="직사각형 23"/>
          <p:cNvSpPr/>
          <p:nvPr/>
        </p:nvSpPr>
        <p:spPr>
          <a:xfrm>
            <a:off x="471448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5" name="차트 24"/>
          <p:cNvGraphicFramePr/>
          <p:nvPr>
            <p:extLst>
              <p:ext uri="{D42A27DB-BD31-4B8C-83A1-F6EECF244321}">
                <p14:modId xmlns:p14="http://schemas.microsoft.com/office/powerpoint/2010/main" xmlns="" val="2693346101"/>
              </p:ext>
            </p:extLst>
          </p:nvPr>
        </p:nvGraphicFramePr>
        <p:xfrm>
          <a:off x="1046817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6" name="직사각형 25"/>
          <p:cNvSpPr/>
          <p:nvPr/>
        </p:nvSpPr>
        <p:spPr>
          <a:xfrm>
            <a:off x="5508293" y="305212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5464568" y="3205120"/>
            <a:ext cx="1389026" cy="336738"/>
            <a:chOff x="249630" y="1760495"/>
            <a:chExt cx="1389026" cy="336738"/>
          </a:xfrm>
        </p:grpSpPr>
        <p:sp>
          <p:nvSpPr>
            <p:cNvPr id="28" name="직사각형 27"/>
            <p:cNvSpPr/>
            <p:nvPr/>
          </p:nvSpPr>
          <p:spPr>
            <a:xfrm>
              <a:off x="298224" y="1760495"/>
              <a:ext cx="134043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비추천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29" name="이등변 삼각형 2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+mn-ea"/>
              </a:endParaRPr>
            </a:p>
          </p:txBody>
        </p:sp>
      </p:grpSp>
      <p:sp>
        <p:nvSpPr>
          <p:cNvPr id="31" name="직사각형 30"/>
          <p:cNvSpPr/>
          <p:nvPr/>
        </p:nvSpPr>
        <p:spPr>
          <a:xfrm>
            <a:off x="654935" y="2727036"/>
            <a:ext cx="4334400" cy="3204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비추천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 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grpSp>
        <p:nvGrpSpPr>
          <p:cNvPr id="5" name="그룹 32"/>
          <p:cNvGrpSpPr/>
          <p:nvPr/>
        </p:nvGrpSpPr>
        <p:grpSpPr>
          <a:xfrm>
            <a:off x="793990" y="3503255"/>
            <a:ext cx="4056290" cy="2562090"/>
            <a:chOff x="3348141" y="3650525"/>
            <a:chExt cx="4056290" cy="2562090"/>
          </a:xfrm>
        </p:grpSpPr>
        <p:graphicFrame>
          <p:nvGraphicFramePr>
            <p:cNvPr id="34" name="차트 33"/>
            <p:cNvGraphicFramePr/>
            <p:nvPr>
              <p:extLst>
                <p:ext uri="{D42A27DB-BD31-4B8C-83A1-F6EECF244321}">
                  <p14:modId xmlns:p14="http://schemas.microsoft.com/office/powerpoint/2010/main" xmlns="" val="4024808682"/>
                </p:ext>
              </p:extLst>
            </p:nvPr>
          </p:nvGraphicFramePr>
          <p:xfrm>
            <a:off x="3565426" y="3650525"/>
            <a:ext cx="3548078" cy="256209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35" name="타원 34"/>
            <p:cNvSpPr/>
            <p:nvPr/>
          </p:nvSpPr>
          <p:spPr>
            <a:xfrm>
              <a:off x="4316676" y="3908781"/>
              <a:ext cx="2045578" cy="2045578"/>
            </a:xfrm>
            <a:prstGeom prst="ellipse">
              <a:avLst/>
            </a:prstGeom>
            <a:solidFill>
              <a:schemeClr val="bg1">
                <a:alpha val="3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6396431" y="5160036"/>
              <a:ext cx="1008000" cy="4320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결과 품질</a:t>
              </a:r>
              <a:endPara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C00000"/>
                </a:solidFill>
                <a:latin typeface="+mj-ea"/>
                <a:ea typeface="+mj-ea"/>
              </a:endParaRPr>
            </a:p>
            <a:p>
              <a:pPr algn="ctr"/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(2</a:t>
              </a:r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건</a:t>
              </a:r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rgbClr val="C00000"/>
                  </a:solidFill>
                  <a:latin typeface="+mj-ea"/>
                  <a:ea typeface="+mj-ea"/>
                </a:rPr>
                <a:t>, 66.7%)</a:t>
              </a:r>
              <a:endParaRPr lang="ko-KR" altLang="en-US" sz="105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C00000"/>
                </a:solidFill>
                <a:latin typeface="+mj-ea"/>
                <a:ea typeface="+mj-ea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3348141" y="3947038"/>
              <a:ext cx="96853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과정 품질</a:t>
              </a:r>
              <a:endPara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  <a:p>
              <a:pPr algn="ctr"/>
              <a:r>
                <a:rPr lang="en-US" altLang="ko-KR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(1</a:t>
              </a:r>
              <a:r>
                <a:rPr lang="ko-KR" altLang="en-US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건</a:t>
              </a:r>
              <a:r>
                <a:rPr lang="en-US" altLang="ko-KR" sz="1050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, 33.3%)</a:t>
              </a:r>
              <a:endParaRPr lang="en-US" altLang="ko-KR" sz="1050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4856485" y="4706903"/>
              <a:ext cx="959513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3</a:t>
              </a:r>
              <a:r>
                <a:rPr lang="ko-KR" altLang="en-US" sz="24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건</a:t>
              </a:r>
              <a:endParaRPr lang="en-US" altLang="ko-KR" sz="24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</p:txBody>
        </p:sp>
      </p:grpSp>
      <p:grpSp>
        <p:nvGrpSpPr>
          <p:cNvPr id="6" name="그룹 31"/>
          <p:cNvGrpSpPr/>
          <p:nvPr/>
        </p:nvGrpSpPr>
        <p:grpSpPr>
          <a:xfrm>
            <a:off x="5643555" y="3808866"/>
            <a:ext cx="9862004" cy="1183714"/>
            <a:chOff x="417059" y="2054679"/>
            <a:chExt cx="9862004" cy="1183714"/>
          </a:xfrm>
        </p:grpSpPr>
        <p:sp>
          <p:nvSpPr>
            <p:cNvPr id="40" name="TextBox 39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KSP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에 관한 한 산업연구원의 전문성과 행정 관리능력이 매우 떨어진다고 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    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생각함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산업연구원의 위탁과제 수행 시 불필요하게 일을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2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번씩 해야 했던 </a:t>
              </a:r>
              <a:endParaRPr lang="en-US" altLang="ko-KR" sz="11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tabLst>
                  <a:tab pos="355600" algn="l"/>
                </a:tabLst>
              </a:pP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   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경험이 있어서 주변 연구자들에게 추천하고 싶지 않음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과업 관리 처리가 세종시에서 진행되어 예상한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Workload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무거움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7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8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5" name="직사각형 4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7" name="직사각형 4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4" name="직사각형 43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66.7%)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9" name="그룹 31"/>
          <p:cNvGrpSpPr/>
          <p:nvPr/>
        </p:nvGrpSpPr>
        <p:grpSpPr>
          <a:xfrm>
            <a:off x="5643555" y="5338581"/>
            <a:ext cx="9862004" cy="445050"/>
            <a:chOff x="417059" y="2054679"/>
            <a:chExt cx="9862004" cy="445050"/>
          </a:xfrm>
        </p:grpSpPr>
        <p:sp>
          <p:nvSpPr>
            <p:cNvPr id="49" name="TextBox 48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업무내용이 많고 과업 기한이 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Tight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10" name="그룹 12"/>
            <p:cNvGrpSpPr/>
            <p:nvPr/>
          </p:nvGrpSpPr>
          <p:grpSpPr>
            <a:xfrm>
              <a:off x="424657" y="2054679"/>
              <a:ext cx="2283595" cy="276999"/>
              <a:chOff x="424657" y="3583873"/>
              <a:chExt cx="2283595" cy="276999"/>
            </a:xfrm>
          </p:grpSpPr>
          <p:grpSp>
            <p:nvGrpSpPr>
              <p:cNvPr id="11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3" name="직사각형 5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5" name="직사각형 5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2" name="직사각형 51"/>
              <p:cNvSpPr/>
              <p:nvPr/>
            </p:nvSpPr>
            <p:spPr>
              <a:xfrm>
                <a:off x="599983" y="3583873"/>
                <a:ext cx="210826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33.3%)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377376" y="6662055"/>
            <a:ext cx="42089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9954280" y="0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8476311" y="149"/>
            <a:ext cx="221550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graphicFrame>
        <p:nvGraphicFramePr>
          <p:cNvPr id="41" name="차트 40"/>
          <p:cNvGraphicFramePr/>
          <p:nvPr>
            <p:extLst>
              <p:ext uri="{D42A27DB-BD31-4B8C-83A1-F6EECF244321}">
                <p14:modId xmlns:p14="http://schemas.microsoft.com/office/powerpoint/2010/main" xmlns="" val="1457737552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xmlns="" val="2655781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2551981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ⅳ.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정보제공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085827" cy="6617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기본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심층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정보제공의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87.9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점임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latin typeface="+mn-ea"/>
              </a:rPr>
              <a:t>사회적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높음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절대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만족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높음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5" name="그룹 149"/>
          <p:cNvGrpSpPr/>
          <p:nvPr/>
        </p:nvGrpSpPr>
        <p:grpSpPr>
          <a:xfrm>
            <a:off x="4158368" y="2833054"/>
            <a:ext cx="2375076" cy="2108201"/>
            <a:chOff x="4158368" y="2695676"/>
            <a:chExt cx="2375076" cy="2108201"/>
          </a:xfrm>
        </p:grpSpPr>
        <p:pic>
          <p:nvPicPr>
            <p:cNvPr id="151" name="그림 150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152" name="모서리가 둥근 직사각형 151"/>
            <p:cNvSpPr/>
            <p:nvPr/>
          </p:nvSpPr>
          <p:spPr>
            <a:xfrm>
              <a:off x="4158368" y="3515081"/>
              <a:ext cx="2375076" cy="484542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87.9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153" name="직선 연결선 152"/>
          <p:cNvCxnSpPr>
            <a:stCxn id="157" idx="3"/>
            <a:endCxn id="151" idx="1"/>
          </p:cNvCxnSpPr>
          <p:nvPr/>
        </p:nvCxnSpPr>
        <p:spPr>
          <a:xfrm>
            <a:off x="2500107" y="3883804"/>
            <a:ext cx="1779793" cy="3351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154" name="표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671293753"/>
              </p:ext>
            </p:extLst>
          </p:nvPr>
        </p:nvGraphicFramePr>
        <p:xfrm>
          <a:off x="661001" y="2396683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91.6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83.0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5" name="직사각형 154"/>
          <p:cNvSpPr/>
          <p:nvPr/>
        </p:nvSpPr>
        <p:spPr>
          <a:xfrm>
            <a:off x="1727134" y="2386635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87.5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6" name="표 1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109427643"/>
              </p:ext>
            </p:extLst>
          </p:nvPr>
        </p:nvGraphicFramePr>
        <p:xfrm>
          <a:off x="661001" y="3576110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7" name="직사각형 156"/>
          <p:cNvSpPr/>
          <p:nvPr/>
        </p:nvSpPr>
        <p:spPr>
          <a:xfrm>
            <a:off x="1727134" y="3559804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결과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88.6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58" name="표 1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591256065"/>
              </p:ext>
            </p:extLst>
          </p:nvPr>
        </p:nvGraphicFramePr>
        <p:xfrm>
          <a:off x="661001" y="4800607"/>
          <a:ext cx="1176704" cy="323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59" name="직사각형 158"/>
          <p:cNvSpPr/>
          <p:nvPr/>
        </p:nvSpPr>
        <p:spPr>
          <a:xfrm>
            <a:off x="1727134" y="4737550"/>
            <a:ext cx="772973" cy="427536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사회적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89.9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0" name="표 1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05655863"/>
              </p:ext>
            </p:extLst>
          </p:nvPr>
        </p:nvGraphicFramePr>
        <p:xfrm>
          <a:off x="8600370" y="30951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기관신뢰도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 의향도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1" name="직사각형 160"/>
          <p:cNvSpPr/>
          <p:nvPr/>
        </p:nvSpPr>
        <p:spPr>
          <a:xfrm>
            <a:off x="7737809" y="30951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미시적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89.5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2" name="표 1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771865425"/>
              </p:ext>
            </p:extLst>
          </p:nvPr>
        </p:nvGraphicFramePr>
        <p:xfrm>
          <a:off x="8600370" y="42000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 달성도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90.3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 기여도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3" name="직사각형 162"/>
          <p:cNvSpPr/>
          <p:nvPr/>
        </p:nvSpPr>
        <p:spPr>
          <a:xfrm>
            <a:off x="7737809" y="42000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거시적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89.8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164" name="표 1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49538096"/>
              </p:ext>
            </p:extLst>
          </p:nvPr>
        </p:nvGraphicFramePr>
        <p:xfrm>
          <a:off x="30253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5" name="표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149161160"/>
              </p:ext>
            </p:extLst>
          </p:nvPr>
        </p:nvGraphicFramePr>
        <p:xfrm>
          <a:off x="4223385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6" name="표 1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034330853"/>
              </p:ext>
            </p:extLst>
          </p:nvPr>
        </p:nvGraphicFramePr>
        <p:xfrm>
          <a:off x="5421418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167" name="표 1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95844225"/>
              </p:ext>
            </p:extLst>
          </p:nvPr>
        </p:nvGraphicFramePr>
        <p:xfrm>
          <a:off x="66194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168" name="꺾인 연결선 167"/>
          <p:cNvCxnSpPr>
            <a:stCxn id="164" idx="0"/>
            <a:endCxn id="167" idx="0"/>
          </p:cNvCxnSpPr>
          <p:nvPr/>
        </p:nvCxnSpPr>
        <p:spPr>
          <a:xfrm rot="5400000" flipH="1" flipV="1">
            <a:off x="5347441" y="4294055"/>
            <a:ext cx="12700" cy="35941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꺾인 연결선 168"/>
          <p:cNvCxnSpPr>
            <a:stCxn id="165" idx="0"/>
            <a:endCxn id="151" idx="2"/>
          </p:cNvCxnSpPr>
          <p:nvPr/>
        </p:nvCxnSpPr>
        <p:spPr>
          <a:xfrm rot="5400000" flipH="1" flipV="1">
            <a:off x="4472637" y="5217042"/>
            <a:ext cx="1149850" cy="598276"/>
          </a:xfrm>
          <a:prstGeom prst="bentConnector3">
            <a:avLst>
              <a:gd name="adj1" fmla="val 1935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0" name="꺾인 연결선 169"/>
          <p:cNvCxnSpPr>
            <a:stCxn id="166" idx="0"/>
            <a:endCxn id="151" idx="2"/>
          </p:cNvCxnSpPr>
          <p:nvPr/>
        </p:nvCxnSpPr>
        <p:spPr>
          <a:xfrm rot="16200000" flipV="1">
            <a:off x="5071654" y="5216301"/>
            <a:ext cx="1149850" cy="599757"/>
          </a:xfrm>
          <a:prstGeom prst="bentConnector3">
            <a:avLst>
              <a:gd name="adj1" fmla="val 19391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1" name="꺾인 연결선 170"/>
          <p:cNvCxnSpPr>
            <a:stCxn id="155" idx="3"/>
            <a:endCxn id="159" idx="3"/>
          </p:cNvCxnSpPr>
          <p:nvPr/>
        </p:nvCxnSpPr>
        <p:spPr>
          <a:xfrm>
            <a:off x="2500107" y="2710635"/>
            <a:ext cx="12700" cy="224068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2" name="꺾인 연결선 171"/>
          <p:cNvCxnSpPr>
            <a:stCxn id="161" idx="1"/>
            <a:endCxn id="163" idx="1"/>
          </p:cNvCxnSpPr>
          <p:nvPr/>
        </p:nvCxnSpPr>
        <p:spPr>
          <a:xfrm rot="10800000" flipV="1">
            <a:off x="7737809" y="3351768"/>
            <a:ext cx="12700" cy="11049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3" name="직선 연결선 172"/>
          <p:cNvCxnSpPr>
            <a:stCxn id="151" idx="3"/>
          </p:cNvCxnSpPr>
          <p:nvPr/>
        </p:nvCxnSpPr>
        <p:spPr>
          <a:xfrm>
            <a:off x="6413500" y="3887155"/>
            <a:ext cx="1096222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4" name="직사각형 173"/>
          <p:cNvSpPr/>
          <p:nvPr/>
        </p:nvSpPr>
        <p:spPr>
          <a:xfrm>
            <a:off x="3063915" y="3678230"/>
            <a:ext cx="792000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서비스 품질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88.6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5" name="직사각형 174"/>
          <p:cNvSpPr/>
          <p:nvPr/>
        </p:nvSpPr>
        <p:spPr>
          <a:xfrm>
            <a:off x="4886340" y="5248129"/>
            <a:ext cx="928884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1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</a:t>
            </a:r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87.3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현황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7059" y="1325831"/>
            <a:ext cx="4924198" cy="28623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정보제공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의 전체 응답자는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명이며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87.9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소속별로는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연’ 응답자가 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(93.8%)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소속 기관별로는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교육기관’ 응답자가 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21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(65.6%)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89.7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성별로는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남성’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(100.0%)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87.9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연령별로는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‘50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대’ 응답자가 각각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(56.3%)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이용 경험별로는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기존’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(96.9%)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88.3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권역별로는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서울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인천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경기’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20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(62.5%)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86.9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  <a:endParaRPr lang="en-US" altLang="ko-KR" sz="12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5861547" y="6911247"/>
            <a:ext cx="4448492" cy="10772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※ 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표본 수 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30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명 미만의 평균은 대표 값으로서 한계가 있으므로 점수 활용에 유의해야 함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.</a:t>
            </a:r>
            <a:endParaRPr lang="ko-KR" altLang="en-US" sz="700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1800000" scaled="0"/>
              </a:gradFill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94478692"/>
              </p:ext>
            </p:extLst>
          </p:nvPr>
        </p:nvGraphicFramePr>
        <p:xfrm>
          <a:off x="5663868" y="795514"/>
          <a:ext cx="4627317" cy="6028935"/>
        </p:xfrm>
        <a:graphic>
          <a:graphicData uri="http://schemas.openxmlformats.org/drawingml/2006/table">
            <a:tbl>
              <a:tblPr/>
              <a:tblGrid>
                <a:gridCol w="482769"/>
                <a:gridCol w="1034111"/>
                <a:gridCol w="578229"/>
                <a:gridCol w="578229"/>
                <a:gridCol w="419347"/>
                <a:gridCol w="1534632"/>
              </a:tblGrid>
              <a:tr h="182028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조사현황 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KCSI-EHS(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653"/>
                    </a:solidFill>
                  </a:tcPr>
                </a:tc>
              </a:tr>
              <a:tr h="182028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빈도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 </a:t>
                      </a:r>
                    </a:p>
                  </a:txBody>
                  <a:tcPr marL="36000" marR="0" marT="3600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45745">
                <a:tc gridSpan="2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전체</a:t>
                      </a:r>
                      <a:endParaRPr kumimoji="0" lang="ko-KR" altLang="en-US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87.9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rowSpan="2">
                  <a:txBody>
                    <a:bodyPr/>
                    <a:lstStyle/>
                    <a:p>
                      <a:pPr algn="ctr" fontAlgn="ctr">
                        <a:lnSpc>
                          <a:spcPct val="80000"/>
                        </a:lnSpc>
                      </a:pPr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응답자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>
                        <a:lnSpc>
                          <a:spcPct val="80000"/>
                        </a:lnSpc>
                      </a:pPr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180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정부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94.3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>
                        <a:lnSpc>
                          <a:spcPct val="80000"/>
                        </a:lnSpc>
                      </a:pP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180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산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·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학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·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맑은 고딕"/>
                        </a:rPr>
                        <a:t>연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93.8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87.5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rowSpan="6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소속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기관별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정부부처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97.9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대학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교육기관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65.6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공기업 등 공공기관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연구기관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78.7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민간기업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기타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93.6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rowSpan="2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성별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남성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여성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rowSpan="4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연령별</a:t>
                      </a:r>
                      <a:endParaRPr lang="ko-KR" altLang="en-US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94.3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18.8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56.3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60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세 이상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21.9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rowSpan="2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이용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경험별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기존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96.9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신규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77.8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rowSpan="6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권역별</a:t>
                      </a:r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서울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인천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62.5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부산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울산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15.6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94.0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대구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경북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9.4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대전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충청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세종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광주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전남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전북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6.3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5745">
                <a:tc vMerge="1"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endParaRPr lang="en-US" altLang="ko-KR" sz="10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강원</a:t>
                      </a:r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제주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92.5</a:t>
                      </a:r>
                    </a:p>
                  </a:txBody>
                  <a:tcPr marL="9525" marR="72000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3" name="차트 12"/>
          <p:cNvGraphicFramePr/>
          <p:nvPr>
            <p:extLst>
              <p:ext uri="{D42A27DB-BD31-4B8C-83A1-F6EECF244321}">
                <p14:modId xmlns:p14="http://schemas.microsoft.com/office/powerpoint/2010/main" xmlns="" val="576011114"/>
              </p:ext>
            </p:extLst>
          </p:nvPr>
        </p:nvGraphicFramePr>
        <p:xfrm>
          <a:off x="8778346" y="1168400"/>
          <a:ext cx="1544114" cy="56515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63932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21128406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정보제공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차원별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산출하는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(88.2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3.5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87.3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(84.8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2.5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품질 차원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과정 품질</a:t>
            </a:r>
            <a:r>
              <a:rPr lang="en-US" altLang="ko-KR" dirty="0" smtClean="0">
                <a:latin typeface="+mn-ea"/>
              </a:rPr>
              <a:t>’ </a:t>
            </a:r>
            <a:r>
              <a:rPr lang="ko-KR" altLang="en-US" dirty="0" smtClean="0">
                <a:latin typeface="+mn-ea"/>
              </a:rPr>
              <a:t>점수가 </a:t>
            </a:r>
            <a:r>
              <a:rPr lang="en-US" altLang="ko-KR" dirty="0" smtClean="0">
                <a:latin typeface="+mn-ea"/>
              </a:rPr>
              <a:t>87.5</a:t>
            </a:r>
            <a:r>
              <a:rPr lang="ko-KR" altLang="en-US" dirty="0" smtClean="0">
                <a:latin typeface="+mn-ea"/>
              </a:rPr>
              <a:t>점으로 조사대상 기관 전체 평균</a:t>
            </a:r>
            <a:r>
              <a:rPr lang="en-US" altLang="ko-KR" dirty="0" smtClean="0">
                <a:latin typeface="+mn-ea"/>
              </a:rPr>
              <a:t>(83.0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 smtClean="0">
                <a:latin typeface="+mn-ea"/>
              </a:rPr>
              <a:t>보다 </a:t>
            </a:r>
            <a:r>
              <a:rPr lang="en-US" altLang="ko-KR" dirty="0" smtClean="0">
                <a:latin typeface="+mn-ea"/>
              </a:rPr>
              <a:t>4.5</a:t>
            </a:r>
            <a:r>
              <a:rPr lang="ko-KR" altLang="en-US" dirty="0" smtClean="0">
                <a:latin typeface="+mn-ea"/>
              </a:rPr>
              <a:t>점 큰 폭으로 높음</a:t>
            </a:r>
            <a:r>
              <a:rPr lang="en-US" altLang="ko-KR" dirty="0" smtClean="0"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1217211238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296389127"/>
              </p:ext>
            </p:extLst>
          </p:nvPr>
        </p:nvGraphicFramePr>
        <p:xfrm>
          <a:off x="412749" y="5278299"/>
          <a:ext cx="9864000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정보제공 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85.1 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83.0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84.8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85.3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85.0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85.5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83.0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86.8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86.4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정보제공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0771114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384000"/>
                <a:gridCol w="3384000"/>
                <a:gridCol w="1656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요인별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체계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이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91.6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</a:t>
            </a:r>
            <a:r>
              <a:rPr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높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</a:t>
            </a:r>
            <a:r>
              <a:rPr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(85.9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편리성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이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90.9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(84.0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큰 폭으로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정보제공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359093264"/>
              </p:ext>
            </p:extLst>
          </p:nvPr>
        </p:nvGraphicFramePr>
        <p:xfrm>
          <a:off x="412749" y="5278299"/>
          <a:ext cx="990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</a:tblGrid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en-US" altLang="ko-KR" sz="10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정보제공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A)</a:t>
                      </a:r>
                      <a:endParaRPr kumimoji="1" lang="ko-KR" altLang="en-US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80.3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81.7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87.8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87.4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85.3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83.3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86.5 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 정보제공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91.6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508356994"/>
              </p:ext>
            </p:extLst>
          </p:nvPr>
        </p:nvGraphicFramePr>
        <p:xfrm>
          <a:off x="1857417" y="2341430"/>
          <a:ext cx="8460000" cy="3442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66276"/>
            <a:ext cx="10363200" cy="5445464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564770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조사대상 기관 대비 비교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체계성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정보제공을 위한 온오프라인 채널 구비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편리성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원하는 정보 및 연구 결과물 획득 용이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92.5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높고 조사대상 기관 내 최고점으로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951523920"/>
              </p:ext>
            </p:extLst>
          </p:nvPr>
        </p:nvGraphicFramePr>
        <p:xfrm>
          <a:off x="424657" y="2058298"/>
          <a:ext cx="9864000" cy="49561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:a16="http://schemas.microsoft.com/office/drawing/2014/main" xmlns="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:a16="http://schemas.microsoft.com/office/drawing/2014/main" xmlns="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447776363"/>
                    </a:ext>
                  </a:extLst>
                </a:gridCol>
              </a:tblGrid>
              <a:tr h="248967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591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온오프라인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채널 구비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체계적으로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소통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원활히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하기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의견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 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경청하려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획득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채널이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이용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쉽도록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디자인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신뢰할 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있는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분야에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개인적인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분야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주요 이슈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시의적절한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지속적으로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업데이트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위하여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 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설립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취지에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가지고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연구활동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정책개발에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기여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성과확산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 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14" name="차트 13"/>
          <p:cNvGraphicFramePr/>
          <p:nvPr>
            <p:extLst>
              <p:ext uri="{D42A27DB-BD31-4B8C-83A1-F6EECF244321}">
                <p14:modId xmlns:p14="http://schemas.microsoft.com/office/powerpoint/2010/main" xmlns="" val="1847357779"/>
              </p:ext>
            </p:extLst>
          </p:nvPr>
        </p:nvGraphicFramePr>
        <p:xfrm>
          <a:off x="424657" y="4208591"/>
          <a:ext cx="9864000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66276"/>
            <a:ext cx="10363200" cy="5445464"/>
          </a:xfrm>
          <a:prstGeom prst="rect">
            <a:avLst/>
          </a:prstGeom>
        </p:spPr>
      </p:pic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933547824"/>
              </p:ext>
            </p:extLst>
          </p:nvPr>
        </p:nvGraphicFramePr>
        <p:xfrm>
          <a:off x="424657" y="2058298"/>
          <a:ext cx="9864000" cy="49561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:a16="http://schemas.microsoft.com/office/drawing/2014/main" xmlns="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:a16="http://schemas.microsoft.com/office/drawing/2014/main" xmlns="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:a16="http://schemas.microsoft.com/office/drawing/2014/main" xmlns="" val="447776363"/>
                    </a:ext>
                  </a:extLst>
                </a:gridCol>
              </a:tblGrid>
              <a:tr h="248967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59177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온오프라인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채널 구비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체계적으로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소통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원활히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하기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의견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건의 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경청하려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획득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채널이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 이용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쉽도록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디자인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신뢰할 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있는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분야에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개인적인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분야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주요 이슈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시의적절한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정보를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지속적으로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업데이트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위하여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 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설립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취지에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가지고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연구활동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정책개발에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기여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연구결과의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성과확산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 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응답자 소속별 비교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모든 문항에서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정부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제공하는 정보는 국가 및 관련 분야에 유익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연구결과의 사회적 공유 및 성과확산 위해 노력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에서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정부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유사하게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graphicFrame>
        <p:nvGraphicFramePr>
          <p:cNvPr id="14" name="차트 13"/>
          <p:cNvGraphicFramePr/>
          <p:nvPr>
            <p:extLst>
              <p:ext uri="{D42A27DB-BD31-4B8C-83A1-F6EECF244321}">
                <p14:modId xmlns:p14="http://schemas.microsoft.com/office/powerpoint/2010/main" xmlns="" val="4292761968"/>
              </p:ext>
            </p:extLst>
          </p:nvPr>
        </p:nvGraphicFramePr>
        <p:xfrm>
          <a:off x="424657" y="4208591"/>
          <a:ext cx="9854406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414075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과정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고객과 소통을 원활히 하기 위해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13.3%,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고객의 의견 및 건의사항을 경청하고자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13.5%,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83.8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36000" tIns="36000" rIns="36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graphicFrame>
        <p:nvGraphicFramePr>
          <p:cNvPr id="36" name="표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434884845"/>
              </p:ext>
            </p:extLst>
          </p:nvPr>
        </p:nvGraphicFramePr>
        <p:xfrm>
          <a:off x="5890949" y="2777353"/>
          <a:ext cx="3708000" cy="3536522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정보제공을 위한 온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오프라인 채널을 갖추고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12.3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 분야의 정보를 체계적으로 제공한다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12.6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고객문의 및 건의사항을 전달하기 위한 담당자와의 접촉이 용이하다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고객문의 및 건의사항에 대해 친절하게 응대한다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 소통을 원활히 하기 위해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 의견 및 건의사항을 경청하고자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13.5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고객이 원하는 정보 및 연구결과물을 쉽게 획득할 수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10.2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 채널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홈페이지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뉴스레터 등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은 고객이 이용하기 편리하도록 구성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디자인되어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15.3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TextBox 25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pic>
        <p:nvPicPr>
          <p:cNvPr id="4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68662" y="2759367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분야의 주요 이슈에 대한 시의적절한 정보를 제공한다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12.8%,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88.4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graphicFrame>
        <p:nvGraphicFramePr>
          <p:cNvPr id="32" name="표 3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0645404"/>
              </p:ext>
            </p:extLst>
          </p:nvPr>
        </p:nvGraphicFramePr>
        <p:xfrm>
          <a:off x="5890949" y="2753289"/>
          <a:ext cx="3708000" cy="3069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해당분야의 전문적인 정보를 제공한다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고객이 신뢰할 수 있는 정보를 제공한다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11.8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 정보서비스는 국가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 관련 분야에 유익하다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11.6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 정보제공은 나의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 도움이 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11.6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분야의 주요 이슈에 대한 시의적절한 정보를 제공한다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12.8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제공하는 정보는 활용가치가 크다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12.3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지속적으로 정보를 업데이트하여 제공하고자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TextBox 25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pic>
        <p:nvPicPr>
          <p:cNvPr id="4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73108" y="2757588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사회적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정보제공 서비스를 통하여 연구결과의 사회적 공유 및 성과확산을 위해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25.2%,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89.4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graphicFrame>
        <p:nvGraphicFramePr>
          <p:cNvPr id="36" name="표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85187718"/>
              </p:ext>
            </p:extLst>
          </p:nvPr>
        </p:nvGraphicFramePr>
        <p:xfrm>
          <a:off x="5890949" y="3392512"/>
          <a:ext cx="3708000" cy="1952522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설립 목적 및 취지에 부합하는 정보를 제공한다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23.6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연구기관으로서 사회적 사명감을 가지고 정보제공 업무를 수행한다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26.8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 서비스를 통해 해당분야의 연구활동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연구동향 파악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 정책개발에 기여한다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24.4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 서비스를 통하여 연구결과의 사회적 공유 및 성과확산을 위해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25.2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6" name="TextBox 25"/>
          <p:cNvSpPr txBox="1"/>
          <p:nvPr/>
        </p:nvSpPr>
        <p:spPr>
          <a:xfrm>
            <a:off x="8681496" y="149"/>
            <a:ext cx="2010317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pic>
        <p:nvPicPr>
          <p:cNvPr id="4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74381" y="2755172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78647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시계열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년에는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과 관련된 내용을 비추천 사유로 언급한 경우가 나타났으나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2015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년에는 비추천 사유가 수집되지 않음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en-US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편익성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’, 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체계성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과 관련된 내용을 개선하면 적극추천하겠다는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2015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 증가함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  <a:endParaRPr lang="en-US" altLang="en-US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732792" y="0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pic>
        <p:nvPicPr>
          <p:cNvPr id="58" name="그림 57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59" name="직사각형 58"/>
          <p:cNvSpPr/>
          <p:nvPr/>
        </p:nvSpPr>
        <p:spPr>
          <a:xfrm>
            <a:off x="422720" y="2202077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60" name="직사각형 59"/>
          <p:cNvSpPr/>
          <p:nvPr/>
        </p:nvSpPr>
        <p:spPr>
          <a:xfrm>
            <a:off x="598082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2014</a:t>
            </a:r>
            <a:r>
              <a:rPr kumimoji="1" lang="ko-KR" altLang="en-US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61" name="직사각형 60"/>
          <p:cNvSpPr/>
          <p:nvPr/>
        </p:nvSpPr>
        <p:spPr>
          <a:xfrm>
            <a:off x="5555463" y="2202077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62" name="직사각형 61"/>
          <p:cNvSpPr/>
          <p:nvPr/>
        </p:nvSpPr>
        <p:spPr>
          <a:xfrm>
            <a:off x="5730825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2015</a:t>
            </a:r>
            <a:r>
              <a:rPr kumimoji="1" lang="ko-KR" altLang="en-US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63" name="차트 62"/>
          <p:cNvGraphicFramePr/>
          <p:nvPr>
            <p:extLst>
              <p:ext uri="{D42A27DB-BD31-4B8C-83A1-F6EECF244321}">
                <p14:modId xmlns:p14="http://schemas.microsoft.com/office/powerpoint/2010/main" xmlns="" val="3925857310"/>
              </p:ext>
            </p:extLst>
          </p:nvPr>
        </p:nvGraphicFramePr>
        <p:xfrm>
          <a:off x="419100" y="5892800"/>
          <a:ext cx="9931129" cy="12375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4" name="그룹 25"/>
          <p:cNvGrpSpPr/>
          <p:nvPr/>
        </p:nvGrpSpPr>
        <p:grpSpPr>
          <a:xfrm>
            <a:off x="9457729" y="2283253"/>
            <a:ext cx="678511" cy="619730"/>
            <a:chOff x="8261390" y="754307"/>
            <a:chExt cx="678511" cy="619730"/>
          </a:xfrm>
        </p:grpSpPr>
        <p:sp>
          <p:nvSpPr>
            <p:cNvPr id="65" name="직사각형 64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6" name="직사각형 65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7" name="직사각형 66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grpSp>
        <p:nvGrpSpPr>
          <p:cNvPr id="5" name="그룹 25"/>
          <p:cNvGrpSpPr/>
          <p:nvPr/>
        </p:nvGrpSpPr>
        <p:grpSpPr>
          <a:xfrm>
            <a:off x="4337794" y="2283253"/>
            <a:ext cx="678511" cy="619730"/>
            <a:chOff x="8261390" y="754307"/>
            <a:chExt cx="678511" cy="619730"/>
          </a:xfrm>
        </p:grpSpPr>
        <p:sp>
          <p:nvSpPr>
            <p:cNvPr id="72" name="직사각형 71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4" name="직사각형 73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pic>
        <p:nvPicPr>
          <p:cNvPr id="5122" name="Picture 2"/>
          <p:cNvPicPr preferRelativeResize="0"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044576" y="2216249"/>
            <a:ext cx="3420951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123" name="Picture 3"/>
          <p:cNvPicPr preferRelativeResize="0"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6327776" y="2216249"/>
            <a:ext cx="3419152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2720457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중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추천의향자가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(65.6%)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17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(81.0%)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869185" y="4667271"/>
            <a:ext cx="959513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(n=20)</a:t>
            </a:r>
          </a:p>
          <a:p>
            <a:pPr algn="ctr"/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100%</a:t>
            </a: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3898927424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1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386529" y="5381962"/>
            <a:ext cx="111329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결과 품질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/>
            </a:r>
            <a:b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</a:b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(17</a:t>
            </a: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, 81.0%)</a:t>
            </a:r>
            <a:endParaRPr lang="ko-KR" altLang="en-US" sz="1050" b="1" dirty="0">
              <a:ln>
                <a:solidFill>
                  <a:schemeClr val="tx1">
                    <a:alpha val="0"/>
                  </a:schemeClr>
                </a:solidFill>
              </a:ln>
              <a:latin typeface="+mj-ea"/>
              <a:ea typeface="+mj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3426689" y="3908781"/>
            <a:ext cx="889987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</a:t>
            </a:r>
            <a:r>
              <a:rPr lang="en-US" altLang="ko-KR" sz="1050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2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9.5%)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21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316676" y="3261010"/>
            <a:ext cx="103956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사회적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(2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9.5%)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3165419" y="2719770"/>
            <a:ext cx="4334400" cy="320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추천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VOC 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차트 16"/>
          <p:cNvGraphicFramePr/>
          <p:nvPr>
            <p:extLst>
              <p:ext uri="{D42A27DB-BD31-4B8C-83A1-F6EECF244321}">
                <p14:modId xmlns:p14="http://schemas.microsoft.com/office/powerpoint/2010/main" xmlns="" val="182979651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TextBox 19"/>
          <p:cNvSpPr txBox="1"/>
          <p:nvPr/>
        </p:nvSpPr>
        <p:spPr>
          <a:xfrm>
            <a:off x="8732791" y="149"/>
            <a:ext cx="195902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</p:spTree>
    <p:extLst>
      <p:ext uri="{BB962C8B-B14F-4D97-AF65-F5344CB8AC3E}">
        <p14:creationId xmlns:p14="http://schemas.microsoft.com/office/powerpoint/2010/main" xmlns="" val="21602125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21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활용성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(33.3%)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1922378"/>
            <a:chOff x="417059" y="2054679"/>
            <a:chExt cx="9862004" cy="1922378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64660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 전반적 상황에 대한 정보를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제조업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분야에 대한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거시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cs typeface="Times New Roman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미시적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정책자료를 시의적절하게 제공하여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칭찬할만한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점이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많음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시의적절한 필요과제를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신속하게 분석하여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지역산업 현장에 적용 가능한 실용적 정보와 서비스를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제공함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사회경제적으로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시의적절한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분석 보고서를 제공하여 활용성이 높음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자료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시의성과 충실성이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돋보임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시의적절한 정보 제공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활용성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(7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33.3%)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grpSp>
        <p:nvGrpSpPr>
          <p:cNvPr id="19" name="그룹 31"/>
          <p:cNvGrpSpPr/>
          <p:nvPr/>
        </p:nvGrpSpPr>
        <p:grpSpPr>
          <a:xfrm>
            <a:off x="443394" y="4404179"/>
            <a:ext cx="9862004" cy="1676156"/>
            <a:chOff x="417059" y="2054679"/>
            <a:chExt cx="9862004" cy="1676156"/>
          </a:xfrm>
        </p:grpSpPr>
        <p:sp>
          <p:nvSpPr>
            <p:cNvPr id="20" name="TextBox 19"/>
            <p:cNvSpPr txBox="1"/>
            <p:nvPr/>
          </p:nvSpPr>
          <p:spPr>
            <a:xfrm>
              <a:off x="417059" y="2330452"/>
              <a:ext cx="9862004" cy="140038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정보 가치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충분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매우 전문적이며 과학적인 분석내용을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산업연구원은 산업관련 연구의 메카로 훌륭한 인적자원과 인도자를 갖추고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산업정책과 산업별 육성과 지원정책에 대해 역사성이 깊으며 관련 전문가를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보유하고 있으며 통상 및 지역 연구에도 정통함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산업관련 정보를 체계적으로 종합하고 현실에 가까운 분석을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행함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전문적인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정보 전달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1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2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4" name="직사각형 23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5" name="직사각형 2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3" name="직사각형 22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(6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28.6%)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26" name="TextBox 25"/>
          <p:cNvSpPr txBox="1"/>
          <p:nvPr/>
        </p:nvSpPr>
        <p:spPr>
          <a:xfrm>
            <a:off x="8732791" y="149"/>
            <a:ext cx="195902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</p:spTree>
    <p:extLst>
      <p:ext uri="{BB962C8B-B14F-4D97-AF65-F5344CB8AC3E}">
        <p14:creationId xmlns:p14="http://schemas.microsoft.com/office/powerpoint/2010/main" xmlns="" val="3110573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21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활용성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(33.3%)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1183714"/>
            <a:chOff x="417059" y="2054679"/>
            <a:chExt cx="9862004" cy="1183714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민간부분에서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중요하게 생각하는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  <a:cs typeface="Times New Roman"/>
                </a:rPr>
                <a:t>·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기술 등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미시적 분야에서 유용한 정보를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정보가 매우 유용하고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잘 되어있어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업무에 많은 참고가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되었음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유용하고도 시의 적절한 정보 제공 정책권고를 하고 있는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연구기관임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연구에 있어서 많은 도움을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받음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(4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19.0%)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grpSp>
        <p:nvGrpSpPr>
          <p:cNvPr id="26" name="그룹 31"/>
          <p:cNvGrpSpPr/>
          <p:nvPr/>
        </p:nvGrpSpPr>
        <p:grpSpPr>
          <a:xfrm>
            <a:off x="443394" y="3813629"/>
            <a:ext cx="9862004" cy="691271"/>
            <a:chOff x="417059" y="2054679"/>
            <a:chExt cx="9862004" cy="691271"/>
          </a:xfrm>
        </p:grpSpPr>
        <p:sp>
          <p:nvSpPr>
            <p:cNvPr id="27" name="TextBox 26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체계적인 정보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체계적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28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2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3" name="직사각형 32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4" name="직사각형 33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1" name="직사각형 30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정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9.5%)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2" name="그룹 31"/>
          <p:cNvGrpSpPr/>
          <p:nvPr/>
        </p:nvGrpSpPr>
        <p:grpSpPr>
          <a:xfrm>
            <a:off x="443394" y="4769297"/>
            <a:ext cx="9862004" cy="691271"/>
            <a:chOff x="417059" y="2054679"/>
            <a:chExt cx="9862004" cy="691271"/>
          </a:xfrm>
        </p:grpSpPr>
        <p:sp>
          <p:nvSpPr>
            <p:cNvPr id="43" name="TextBox 42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가장 전문적인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산업연구기관임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연구원 설립취지에 맞는 보고서를 제공하고 관련 통계자료도 충실히 제공한다고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판단함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4" name="그룹 12"/>
            <p:cNvGrpSpPr/>
            <p:nvPr/>
          </p:nvGrpSpPr>
          <p:grpSpPr>
            <a:xfrm>
              <a:off x="424657" y="2054679"/>
              <a:ext cx="2378173" cy="276999"/>
              <a:chOff x="424657" y="3583873"/>
              <a:chExt cx="2378173" cy="276999"/>
            </a:xfrm>
          </p:grpSpPr>
          <p:grpSp>
            <p:nvGrpSpPr>
              <p:cNvPr id="45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7" name="직사각형 46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8" name="직사각형 47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6" name="직사각형 45"/>
              <p:cNvSpPr/>
              <p:nvPr/>
            </p:nvSpPr>
            <p:spPr>
              <a:xfrm>
                <a:off x="599983" y="3583873"/>
                <a:ext cx="220284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사회적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책임성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9.5%)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49" name="TextBox 48"/>
          <p:cNvSpPr txBox="1"/>
          <p:nvPr/>
        </p:nvSpPr>
        <p:spPr>
          <a:xfrm>
            <a:off x="8732791" y="149"/>
            <a:ext cx="195902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</p:spTree>
    <p:extLst>
      <p:ext uri="{BB962C8B-B14F-4D97-AF65-F5344CB8AC3E}">
        <p14:creationId xmlns:p14="http://schemas.microsoft.com/office/powerpoint/2010/main" xmlns="" val="12877362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중립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응답자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(34.4%)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(55.6%)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3165419" y="2721956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중립 </a:t>
            </a:r>
            <a:r>
              <a:rPr kumimoji="1" lang="en-US" altLang="ko-KR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 </a:t>
            </a:r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현황</a:t>
            </a:r>
            <a:endParaRPr kumimoji="1" lang="ko-KR" altLang="en-US" sz="16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8732791" y="149"/>
            <a:ext cx="195902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graphicFrame>
        <p:nvGraphicFramePr>
          <p:cNvPr id="22" name="차트 21"/>
          <p:cNvGraphicFramePr/>
          <p:nvPr>
            <p:extLst>
              <p:ext uri="{D42A27DB-BD31-4B8C-83A1-F6EECF244321}">
                <p14:modId xmlns:p14="http://schemas.microsoft.com/office/powerpoint/2010/main" xmlns="" val="386522399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0" name="차트 39"/>
          <p:cNvGraphicFramePr/>
          <p:nvPr>
            <p:extLst>
              <p:ext uri="{D42A27DB-BD31-4B8C-83A1-F6EECF244321}">
                <p14:modId xmlns:p14="http://schemas.microsoft.com/office/powerpoint/2010/main" xmlns="" val="3391314553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2" name="타원 41"/>
          <p:cNvSpPr/>
          <p:nvPr/>
        </p:nvSpPr>
        <p:spPr>
          <a:xfrm>
            <a:off x="4316676" y="3908781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TextBox 42"/>
          <p:cNvSpPr txBox="1"/>
          <p:nvPr/>
        </p:nvSpPr>
        <p:spPr>
          <a:xfrm>
            <a:off x="6386529" y="5381962"/>
            <a:ext cx="111329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결과 품질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/>
            </a:r>
            <a:b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</a:b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(5</a:t>
            </a: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, 55.6%)</a:t>
            </a:r>
            <a:endParaRPr lang="ko-KR" altLang="en-US" sz="1050" b="1" dirty="0">
              <a:ln>
                <a:solidFill>
                  <a:schemeClr val="tx1">
                    <a:alpha val="0"/>
                  </a:schemeClr>
                </a:solidFill>
              </a:ln>
              <a:latin typeface="+mj-ea"/>
              <a:ea typeface="+mj-ea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3249811" y="4522237"/>
            <a:ext cx="96853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(4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44.4%)</a:t>
            </a:r>
          </a:p>
        </p:txBody>
      </p:sp>
      <p:sp>
        <p:nvSpPr>
          <p:cNvPr id="45" name="직사각형 44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9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860403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중립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익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(33.3%)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28616" y="2308679"/>
            <a:ext cx="9862004" cy="1183714"/>
            <a:chOff x="417059" y="2054679"/>
            <a:chExt cx="9862004" cy="1183714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907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보다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이해하기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쉬운 정보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제공을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해주었으면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정보 유용성이 높아진다면 추천 의향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산업에 대한 최신 정보 특히 중국 산업에 대한 정보의 유용성이 높아진다면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(3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33.3%)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30" name="TextBox 29"/>
          <p:cNvSpPr txBox="1"/>
          <p:nvPr/>
        </p:nvSpPr>
        <p:spPr>
          <a:xfrm>
            <a:off x="9954280" y="149"/>
            <a:ext cx="73753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수정필요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grpSp>
        <p:nvGrpSpPr>
          <p:cNvPr id="8" name="그룹 31"/>
          <p:cNvGrpSpPr/>
          <p:nvPr/>
        </p:nvGrpSpPr>
        <p:grpSpPr>
          <a:xfrm>
            <a:off x="428616" y="3449878"/>
            <a:ext cx="9862004" cy="691271"/>
            <a:chOff x="417059" y="2054679"/>
            <a:chExt cx="9862004" cy="691271"/>
          </a:xfrm>
        </p:grpSpPr>
        <p:sp>
          <p:nvSpPr>
            <p:cNvPr id="53" name="TextBox 52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경제현안에 대한 신속한 분석과 현실적 대안을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제시해주면 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해당 분야의 시의적절한 전문 지식을 제공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받을 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있으면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9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13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61" name="직사각형 60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62" name="직사각형 61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60" name="직사각형 59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활용성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22.2%)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14" name="그룹 31"/>
          <p:cNvGrpSpPr/>
          <p:nvPr/>
        </p:nvGrpSpPr>
        <p:grpSpPr>
          <a:xfrm>
            <a:off x="428616" y="4317262"/>
            <a:ext cx="9862004" cy="691271"/>
            <a:chOff x="417059" y="2054679"/>
            <a:chExt cx="9862004" cy="691271"/>
          </a:xfrm>
        </p:grpSpPr>
        <p:sp>
          <p:nvSpPr>
            <p:cNvPr id="24" name="TextBox 23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온라인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 제공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산업동향에 대한 주간메일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운영해 주었으면 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18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19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8" name="직사각형 27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9" name="직사각형 28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7" name="직사각형 26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계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22.2%)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20" name="그룹 31"/>
          <p:cNvGrpSpPr/>
          <p:nvPr/>
        </p:nvGrpSpPr>
        <p:grpSpPr>
          <a:xfrm>
            <a:off x="428616" y="5184646"/>
            <a:ext cx="9862004" cy="445050"/>
            <a:chOff x="417059" y="2054679"/>
            <a:chExt cx="9862004" cy="445050"/>
          </a:xfrm>
        </p:grpSpPr>
        <p:sp>
          <p:nvSpPr>
            <p:cNvPr id="34" name="TextBox 33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연구원 외의 행정 직원들의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업무서비스가 좀 더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개선되면 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21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2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8" name="직사각형 37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9" name="직사각형 38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7" name="직사각형 36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대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응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11.1%)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40" name="TextBox 39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732791" y="149"/>
            <a:ext cx="195902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ⅳ.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정보제공</a:t>
            </a:r>
          </a:p>
        </p:txBody>
      </p:sp>
      <p:grpSp>
        <p:nvGrpSpPr>
          <p:cNvPr id="42" name="그룹 31"/>
          <p:cNvGrpSpPr/>
          <p:nvPr/>
        </p:nvGrpSpPr>
        <p:grpSpPr>
          <a:xfrm>
            <a:off x="435876" y="5805808"/>
            <a:ext cx="9862004" cy="445050"/>
            <a:chOff x="417059" y="2054679"/>
            <a:chExt cx="9862004" cy="445050"/>
          </a:xfrm>
        </p:grpSpPr>
        <p:sp>
          <p:nvSpPr>
            <p:cNvPr id="43" name="TextBox 42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다양한 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SNS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로 손쉽게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전달할 수 있는 링크 기능을 추가하면 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44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45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7" name="직사각형 46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48" name="직사각형 47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6" name="직사각형 45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편리성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11.1%)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4008440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3239669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ⅴ.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육성 및 촉진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085827" cy="6617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기본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 심층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77" name="TextBox 76"/>
          <p:cNvSpPr txBox="1"/>
          <p:nvPr/>
        </p:nvSpPr>
        <p:spPr>
          <a:xfrm>
            <a:off x="8578920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– 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  <a:ea typeface="+mj-ea"/>
              </a:rPr>
              <a:t>육성 및 촉진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35" name="텍스트 개체 틀 2"/>
          <p:cNvSpPr>
            <a:spLocks noGrp="1"/>
          </p:cNvSpPr>
          <p:nvPr/>
        </p:nvSpPr>
        <p:spPr>
          <a:xfrm>
            <a:off x="352425" y="722426"/>
            <a:ext cx="9986962" cy="884858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lIns="36000" tIns="0" rIns="0" bIns="0" rtlCol="0">
            <a:spAutoFit/>
          </a:bodyPr>
          <a:lstStyle>
            <a:lvl1pPr marL="0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200" b="0" kern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1pPr>
            <a:lvl2pPr marL="503971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2pPr>
            <a:lvl3pPr marL="1007943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3pPr>
            <a:lvl4pPr marL="1511914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 smtClean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4pPr>
            <a:lvl5pPr marL="2015886" indent="0" algn="l" defTabSz="1007943" rtl="0" eaLnBrk="1" latinLnBrk="1" hangingPunct="1">
              <a:lnSpc>
                <a:spcPct val="90000"/>
              </a:lnSpc>
              <a:spcBef>
                <a:spcPct val="0"/>
              </a:spcBef>
              <a:buFontTx/>
              <a:buNone/>
              <a:defRPr lang="ko-KR" altLang="en-US" sz="1400" b="0" kern="1200" dirty="0">
                <a:gradFill>
                  <a:gsLst>
                    <a:gs pos="8300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defRPr>
            </a:lvl5pPr>
            <a:lvl6pPr marL="2771844" indent="-251986" algn="l" defTabSz="1007943" rtl="0" eaLnBrk="1" latinLnBrk="1" hangingPunct="1">
              <a:lnSpc>
                <a:spcPct val="90000"/>
              </a:lnSpc>
              <a:spcBef>
                <a:spcPts val="551"/>
              </a:spcBef>
              <a:buFont typeface="Arial" panose="020B0604020202020204" pitchFamily="34" charset="0"/>
              <a:buChar char="•"/>
              <a:defRPr sz="198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75815" indent="-251986" algn="l" defTabSz="1007943" rtl="0" eaLnBrk="1" latinLnBrk="1" hangingPunct="1">
              <a:lnSpc>
                <a:spcPct val="90000"/>
              </a:lnSpc>
              <a:spcBef>
                <a:spcPts val="551"/>
              </a:spcBef>
              <a:buFont typeface="Arial" panose="020B0604020202020204" pitchFamily="34" charset="0"/>
              <a:buChar char="•"/>
              <a:defRPr sz="198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779787" indent="-251986" algn="l" defTabSz="1007943" rtl="0" eaLnBrk="1" latinLnBrk="1" hangingPunct="1">
              <a:lnSpc>
                <a:spcPct val="90000"/>
              </a:lnSpc>
              <a:spcBef>
                <a:spcPts val="551"/>
              </a:spcBef>
              <a:buFont typeface="Arial" panose="020B0604020202020204" pitchFamily="34" charset="0"/>
              <a:buChar char="•"/>
              <a:defRPr sz="198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283758" indent="-251986" algn="l" defTabSz="1007943" rtl="0" eaLnBrk="1" latinLnBrk="1" hangingPunct="1">
              <a:lnSpc>
                <a:spcPct val="90000"/>
              </a:lnSpc>
              <a:spcBef>
                <a:spcPts val="551"/>
              </a:spcBef>
              <a:buFont typeface="Arial" panose="020B0604020202020204" pitchFamily="34" charset="0"/>
              <a:buChar char="•"/>
              <a:defRPr sz="198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육성 및 촉진의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점임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‘서비스 품질’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91.0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높음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분석 결과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감정 만족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’과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관계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가장 높음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36" name="그룹 35"/>
          <p:cNvGrpSpPr/>
          <p:nvPr/>
        </p:nvGrpSpPr>
        <p:grpSpPr>
          <a:xfrm>
            <a:off x="4158368" y="2979217"/>
            <a:ext cx="2375076" cy="2108201"/>
            <a:chOff x="4158368" y="2695676"/>
            <a:chExt cx="2375076" cy="2108201"/>
          </a:xfrm>
        </p:grpSpPr>
        <p:pic>
          <p:nvPicPr>
            <p:cNvPr id="60" name="그림 59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61" name="모서리가 둥근 직사각형 60"/>
            <p:cNvSpPr/>
            <p:nvPr/>
          </p:nvSpPr>
          <p:spPr>
            <a:xfrm>
              <a:off x="4158368" y="3515081"/>
              <a:ext cx="2375076" cy="484542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88.6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37" name="직선 연결선 36"/>
          <p:cNvCxnSpPr>
            <a:stCxn id="41" idx="3"/>
          </p:cNvCxnSpPr>
          <p:nvPr/>
        </p:nvCxnSpPr>
        <p:spPr>
          <a:xfrm>
            <a:off x="2500107" y="4029967"/>
            <a:ext cx="1779793" cy="3351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38" name="table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661001" y="2542846"/>
            <a:ext cx="1322947" cy="792549"/>
          </a:xfrm>
          <a:prstGeom prst="rect">
            <a:avLst/>
          </a:prstGeom>
        </p:spPr>
      </p:pic>
      <p:sp>
        <p:nvSpPr>
          <p:cNvPr id="39" name="직사각형 38"/>
          <p:cNvSpPr/>
          <p:nvPr/>
        </p:nvSpPr>
        <p:spPr>
          <a:xfrm>
            <a:off x="1727134" y="2532798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88.4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40" name="table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661001" y="3722273"/>
            <a:ext cx="1322947" cy="792549"/>
          </a:xfrm>
          <a:prstGeom prst="rect">
            <a:avLst/>
          </a:prstGeom>
        </p:spPr>
      </p:pic>
      <p:sp>
        <p:nvSpPr>
          <p:cNvPr id="41" name="직사각형 40"/>
          <p:cNvSpPr/>
          <p:nvPr/>
        </p:nvSpPr>
        <p:spPr>
          <a:xfrm>
            <a:off x="1727134" y="3705967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결과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87.6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42" name="table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661001" y="4946770"/>
            <a:ext cx="1322947" cy="469433"/>
          </a:xfrm>
          <a:prstGeom prst="rect">
            <a:avLst/>
          </a:prstGeom>
        </p:spPr>
      </p:pic>
      <p:sp>
        <p:nvSpPr>
          <p:cNvPr id="43" name="직사각형 42"/>
          <p:cNvSpPr/>
          <p:nvPr/>
        </p:nvSpPr>
        <p:spPr>
          <a:xfrm>
            <a:off x="1727134" y="4883713"/>
            <a:ext cx="772973" cy="427536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사회적 품질</a:t>
            </a:r>
            <a:endParaRPr kumimoji="1" lang="en-US" altLang="ko-KR" sz="1000" b="1" dirty="0" smtClean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91.0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44" name="table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8600370" y="3241346"/>
            <a:ext cx="1615580" cy="615749"/>
          </a:xfrm>
          <a:prstGeom prst="rect">
            <a:avLst/>
          </a:prstGeom>
        </p:spPr>
      </p:pic>
      <p:sp>
        <p:nvSpPr>
          <p:cNvPr id="45" name="직사각형 44"/>
          <p:cNvSpPr/>
          <p:nvPr/>
        </p:nvSpPr>
        <p:spPr>
          <a:xfrm>
            <a:off x="7737809" y="3241346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미시적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90.3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46" name="table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8600370" y="4346246"/>
            <a:ext cx="1615580" cy="615749"/>
          </a:xfrm>
          <a:prstGeom prst="rect">
            <a:avLst/>
          </a:prstGeom>
        </p:spPr>
      </p:pic>
      <p:sp>
        <p:nvSpPr>
          <p:cNvPr id="47" name="직사각형 46"/>
          <p:cNvSpPr/>
          <p:nvPr/>
        </p:nvSpPr>
        <p:spPr>
          <a:xfrm>
            <a:off x="7737809" y="4346246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거시적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89.7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48" name="table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025352" y="6237268"/>
            <a:ext cx="1201016" cy="384081"/>
          </a:xfrm>
          <a:prstGeom prst="rect">
            <a:avLst/>
          </a:prstGeom>
        </p:spPr>
      </p:pic>
      <p:pic>
        <p:nvPicPr>
          <p:cNvPr id="49" name="table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4223385" y="6237268"/>
            <a:ext cx="1194920" cy="384081"/>
          </a:xfrm>
          <a:prstGeom prst="rect">
            <a:avLst/>
          </a:prstGeom>
        </p:spPr>
      </p:pic>
      <p:pic>
        <p:nvPicPr>
          <p:cNvPr id="50" name="table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5421418" y="6237268"/>
            <a:ext cx="1201016" cy="384081"/>
          </a:xfrm>
          <a:prstGeom prst="rect">
            <a:avLst/>
          </a:prstGeom>
        </p:spPr>
      </p:pic>
      <p:pic>
        <p:nvPicPr>
          <p:cNvPr id="51" name="table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6619452" y="6237268"/>
            <a:ext cx="1194920" cy="384081"/>
          </a:xfrm>
          <a:prstGeom prst="rect">
            <a:avLst/>
          </a:prstGeom>
        </p:spPr>
      </p:pic>
      <p:cxnSp>
        <p:nvCxnSpPr>
          <p:cNvPr id="52" name="꺾인 연결선 51"/>
          <p:cNvCxnSpPr/>
          <p:nvPr/>
        </p:nvCxnSpPr>
        <p:spPr>
          <a:xfrm rot="5400000" flipH="1" flipV="1">
            <a:off x="5347441" y="4440218"/>
            <a:ext cx="12700" cy="35941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3" name="꺾인 연결선 52"/>
          <p:cNvCxnSpPr/>
          <p:nvPr/>
        </p:nvCxnSpPr>
        <p:spPr>
          <a:xfrm rot="5400000" flipH="1" flipV="1">
            <a:off x="4472637" y="5363205"/>
            <a:ext cx="1149850" cy="598276"/>
          </a:xfrm>
          <a:prstGeom prst="bentConnector3">
            <a:avLst>
              <a:gd name="adj1" fmla="val 1935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4" name="꺾인 연결선 53"/>
          <p:cNvCxnSpPr/>
          <p:nvPr/>
        </p:nvCxnSpPr>
        <p:spPr>
          <a:xfrm rot="16200000" flipV="1">
            <a:off x="5071654" y="5362464"/>
            <a:ext cx="1149850" cy="599757"/>
          </a:xfrm>
          <a:prstGeom prst="bentConnector3">
            <a:avLst>
              <a:gd name="adj1" fmla="val 19391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5" name="꺾인 연결선 54"/>
          <p:cNvCxnSpPr>
            <a:stCxn id="39" idx="3"/>
            <a:endCxn id="43" idx="3"/>
          </p:cNvCxnSpPr>
          <p:nvPr/>
        </p:nvCxnSpPr>
        <p:spPr>
          <a:xfrm>
            <a:off x="2500107" y="2856798"/>
            <a:ext cx="12700" cy="224068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6" name="꺾인 연결선 55"/>
          <p:cNvCxnSpPr>
            <a:stCxn id="45" idx="1"/>
            <a:endCxn id="47" idx="1"/>
          </p:cNvCxnSpPr>
          <p:nvPr/>
        </p:nvCxnSpPr>
        <p:spPr>
          <a:xfrm rot="10800000" flipV="1">
            <a:off x="7737809" y="3497931"/>
            <a:ext cx="12700" cy="11049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7" name="직선 연결선 56"/>
          <p:cNvCxnSpPr/>
          <p:nvPr/>
        </p:nvCxnSpPr>
        <p:spPr>
          <a:xfrm>
            <a:off x="6413500" y="4033318"/>
            <a:ext cx="1096222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8" name="직사각형 57"/>
          <p:cNvSpPr/>
          <p:nvPr/>
        </p:nvSpPr>
        <p:spPr>
          <a:xfrm>
            <a:off x="3063915" y="3824393"/>
            <a:ext cx="792000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서비스 품질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88.9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9" name="직사각형 58"/>
          <p:cNvSpPr/>
          <p:nvPr/>
        </p:nvSpPr>
        <p:spPr>
          <a:xfrm>
            <a:off x="4886340" y="5394292"/>
            <a:ext cx="928884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1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</a:t>
            </a:r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만족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88.3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199285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현황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7059" y="1325831"/>
            <a:ext cx="4924198" cy="286232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‘육성 및 촉진’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의 전체 응답자는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명이며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88.6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응답자 소속별로는 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연’ 응답자가 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14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(93.3%)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많은 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88.8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소속 기관별로는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‘연구기관’ 응답자가 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(46.7%)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85.6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성별로는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‘남성’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(100.0%)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많은 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88.6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연령별로는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‘50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대’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(53.3%)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87.9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이용 경험별로는 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기존’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(100.0%)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88.6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권역별로는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‘대전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충청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/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세종’ 응답자가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6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(40.0%)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으로 가장 많은 비율을 차지하며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, KCSI-EHS</a:t>
            </a:r>
            <a:r>
              <a:rPr lang="ko-KR" altLang="en-US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86.0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점임</a:t>
            </a:r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.</a:t>
            </a:r>
          </a:p>
        </p:txBody>
      </p:sp>
      <p:sp>
        <p:nvSpPr>
          <p:cNvPr id="15" name="직사각형 14"/>
          <p:cNvSpPr/>
          <p:nvPr/>
        </p:nvSpPr>
        <p:spPr>
          <a:xfrm>
            <a:off x="5861547" y="6539471"/>
            <a:ext cx="4448492" cy="10772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※ 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표본 수 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30</a:t>
            </a:r>
            <a:r>
              <a:rPr lang="ko-KR" altLang="en-US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명 미만의 평균은 대표 값으로서 한계가 있으므로 점수 활용에 유의해야 함</a:t>
            </a:r>
            <a:r>
              <a:rPr lang="en-US" altLang="ko-KR" sz="70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1800000" scaled="0"/>
                </a:gradFill>
                <a:latin typeface="+mn-ea"/>
              </a:rPr>
              <a:t>.</a:t>
            </a:r>
            <a:endParaRPr lang="ko-KR" altLang="en-US" sz="700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1800000" scaled="0"/>
              </a:gradFill>
              <a:latin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214956748"/>
              </p:ext>
            </p:extLst>
          </p:nvPr>
        </p:nvGraphicFramePr>
        <p:xfrm>
          <a:off x="5663868" y="1316215"/>
          <a:ext cx="4627317" cy="5146152"/>
        </p:xfrm>
        <a:graphic>
          <a:graphicData uri="http://schemas.openxmlformats.org/drawingml/2006/table">
            <a:tbl>
              <a:tblPr/>
              <a:tblGrid>
                <a:gridCol w="482769"/>
                <a:gridCol w="1034111"/>
                <a:gridCol w="578229"/>
                <a:gridCol w="578229"/>
                <a:gridCol w="419347"/>
                <a:gridCol w="1534632"/>
              </a:tblGrid>
              <a:tr h="185328"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조사현황 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KCSI-EHS(</a:t>
                      </a: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653"/>
                    </a:solidFill>
                  </a:tcPr>
                </a:tc>
              </a:tr>
              <a:tr h="185328"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빈도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 </a:t>
                      </a:r>
                    </a:p>
                  </a:txBody>
                  <a:tcPr marL="36000" marR="0" marT="3600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27112">
                <a:tc gridSpan="2">
                  <a:txBody>
                    <a:bodyPr/>
                    <a:lstStyle/>
                    <a:p>
                      <a:pPr marL="0" marR="0" lvl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전체</a:t>
                      </a:r>
                      <a:endParaRPr kumimoji="0" lang="ko-KR" altLang="en-US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050" b="1" i="0" u="none" strike="noStrike" kern="1200" cap="none" spc="0" normalizeH="0" baseline="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88.6</a:t>
                      </a:r>
                      <a:endParaRPr kumimoji="0" lang="en-US" altLang="ko-KR" sz="1050" b="1" i="0" u="none" strike="noStrike" kern="1200" cap="none" spc="0" normalizeH="0" baseline="0" noProof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6350" marR="72000" marT="635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응답자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정부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72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산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·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학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·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연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93.3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88.8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rowSpan="5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기관별</a:t>
                      </a: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정부부처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대학</a:t>
                      </a:r>
                      <a:r>
                        <a:rPr lang="en-US" altLang="ko-KR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교육기관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91.4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연구기관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85.6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NGO 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등 비영리기관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94.2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1" i="0" u="none" strike="noStrike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93.4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성별</a:t>
                      </a: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남성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88.6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여성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rowSpan="4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연령별</a:t>
                      </a:r>
                      <a:endParaRPr kumimoji="1" lang="ko-KR" altLang="en-US" sz="10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3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0</a:t>
                      </a:r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40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89.9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50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대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53.3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87.9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60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세 이상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90.6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rowSpan="2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이용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772875" rtl="0" eaLnBrk="1" fontAlgn="t" latinLnBrk="1" hangingPunct="1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경험별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100.0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88.6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신규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rowSpan="5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r>
                        <a:rPr kumimoji="1" lang="ko-KR" altLang="en-US" sz="10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권역별</a:t>
                      </a:r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서울</a:t>
                      </a:r>
                      <a:r>
                        <a:rPr lang="en-US" altLang="ko-KR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인천</a:t>
                      </a:r>
                      <a:r>
                        <a:rPr lang="en-US" altLang="ko-KR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경기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94.3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부산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울산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경남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81.9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대전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충청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세종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40.0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86.0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광주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전남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전북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13.3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112">
                <a:tc vMerge="1">
                  <a:txBody>
                    <a:bodyPr/>
                    <a:lstStyle/>
                    <a:p>
                      <a:pPr marL="0" algn="ctr" defTabSz="772875" rtl="0" eaLnBrk="1" fontAlgn="t" latinLnBrk="1" hangingPunct="1"/>
                      <a:endParaRPr kumimoji="1" lang="en-US" altLang="ko-KR" sz="10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강원</a:t>
                      </a:r>
                      <a:r>
                        <a:rPr lang="en-US" altLang="ko-KR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제주</a:t>
                      </a:r>
                      <a:endParaRPr lang="ko-KR" altLang="en-US" sz="900" b="0" i="0" u="none" strike="noStrike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6.7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0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78.6</a:t>
                      </a:r>
                      <a:endParaRPr lang="en-US" altLang="ko-KR" sz="10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7620" marR="72000" marT="762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772875" rtl="0" eaLnBrk="1" fontAlgn="t" latinLnBrk="1" hangingPunct="1"/>
                      <a:endParaRPr lang="en-US" altLang="ko-KR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3" name="차트 12"/>
          <p:cNvGraphicFramePr/>
          <p:nvPr>
            <p:extLst>
              <p:ext uri="{D42A27DB-BD31-4B8C-83A1-F6EECF244321}">
                <p14:modId xmlns:p14="http://schemas.microsoft.com/office/powerpoint/2010/main" xmlns="" val="1751644870"/>
              </p:ext>
            </p:extLst>
          </p:nvPr>
        </p:nvGraphicFramePr>
        <p:xfrm>
          <a:off x="8778346" y="1715476"/>
          <a:ext cx="1544114" cy="47468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xmlns="" val="3963932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491026694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육성 및 촉진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차원별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산출하는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(87.1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1.8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(85.4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.9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만족 차원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감정 만족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조사대상 기관 전체 평균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(85.2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4.1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큰 폭으로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00743502"/>
              </p:ext>
            </p:extLst>
          </p:nvPr>
        </p:nvGraphicFramePr>
        <p:xfrm>
          <a:off x="412749" y="5278299"/>
          <a:ext cx="9864000" cy="176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육성 및 촉진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A)</a:t>
                      </a:r>
                      <a:endParaRPr kumimoji="1" lang="ko-KR" altLang="en-US" sz="1100" b="1" kern="1200" spc="-1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" marR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86.3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87.1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86.8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86.9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87.8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85.4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85.8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84.7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85.2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85.6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86.2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87.6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</a:t>
                      </a:r>
                      <a:endParaRPr kumimoji="1" lang="en-US" altLang="ko-KR" sz="1100" b="1" kern="1200" spc="-10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spc="-10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" marR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88.9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91.0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88.3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89.3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89.3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90.3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2.3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3.2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2.9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4.1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3.7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4.1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2.1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9" name="TextBox 18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2778652791"/>
              </p:ext>
            </p:extLst>
          </p:nvPr>
        </p:nvGraphicFramePr>
        <p:xfrm>
          <a:off x="1866433" y="2198256"/>
          <a:ext cx="8424000" cy="36095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361848761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384000"/>
                <a:gridCol w="3384000"/>
                <a:gridCol w="1656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평균 대비 요인별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소통성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이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89.3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조사대상 기관 전체 평균보다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3.4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책임성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이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91.7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점수가 높으며 조사대상 기관 전체 평균보다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3.2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높음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육성 및 촉진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1125913406"/>
              </p:ext>
            </p:extLst>
          </p:nvPr>
        </p:nvGraphicFramePr>
        <p:xfrm>
          <a:off x="1857417" y="2189018"/>
          <a:ext cx="8460000" cy="3595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86675435"/>
              </p:ext>
            </p:extLst>
          </p:nvPr>
        </p:nvGraphicFramePr>
        <p:xfrm>
          <a:off x="412749" y="5278299"/>
          <a:ext cx="990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</a:tblGrid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 육성 및 촉진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en-US" altLang="ko-KR" sz="1100" b="1" kern="1200" spc="-1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A)</a:t>
                      </a:r>
                      <a:endParaRPr kumimoji="1" lang="ko-KR" altLang="en-US" sz="1100" b="1" kern="1200" spc="-1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87.6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86.6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89.1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88.3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86.4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82.5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88.5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87.1 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산업연구원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/>
                      </a:r>
                      <a:b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</a:t>
                      </a: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</a:t>
                      </a:r>
                      <a:endParaRPr kumimoji="1" lang="en-US" altLang="ko-KR" sz="1100" b="1" kern="1200" spc="-10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" marR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91.7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(B) – (A)</a:t>
                      </a:r>
                      <a:endParaRPr kumimoji="1" lang="ko-KR" altLang="en-US" sz="1100" b="1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-0.7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66276"/>
            <a:ext cx="10363200" cy="5445464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974113"/>
          </a:xfrm>
        </p:spPr>
        <p:txBody>
          <a:bodyPr/>
          <a:lstStyle/>
          <a:p>
            <a:pPr latinLnBrk="0"/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조사대상 기관 대비 비교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체계성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 및 세미나의 개최목적에 맞게 행사 프로그램 구성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다른 문항에 비해 상대적으로 조사대상 기관 내 최하점에 근접하게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편리성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 및 세미나 진행 시 관련 자료 제공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배포 원활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 및 세미나 통해 해당분야 정책적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학문적 발전 기여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모두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91.3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높고 조사대상 기관 내 최고점에 근접하게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917265055"/>
              </p:ext>
            </p:extLst>
          </p:nvPr>
        </p:nvGraphicFramePr>
        <p:xfrm>
          <a:off x="424657" y="2058298"/>
          <a:ext cx="9864000" cy="49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447776363"/>
                    </a:ext>
                  </a:extLst>
                </a:gridCol>
              </a:tblGrid>
              <a:tr h="354600">
                <a:tc gridSpan="8"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5460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개최목적에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맞게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행사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프로그램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요청사항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참석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원활한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의견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요구사항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경청하고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처리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진행 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자료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배포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원활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행사장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시설 이용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발제자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토론자는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전문가로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관련분야에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주요 이슈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동향 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시의적절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세미나에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있어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적절한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피드백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설립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취지에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개최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가지고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개최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발전 기여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확산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4" name="차트 13"/>
          <p:cNvGraphicFramePr/>
          <p:nvPr>
            <p:extLst>
              <p:ext uri="{D42A27DB-BD31-4B8C-83A1-F6EECF244321}">
                <p14:modId xmlns:p14="http://schemas.microsoft.com/office/powerpoint/2010/main" xmlns="" val="3147168918"/>
              </p:ext>
            </p:extLst>
          </p:nvPr>
        </p:nvGraphicFramePr>
        <p:xfrm>
          <a:off x="424657" y="4208591"/>
          <a:ext cx="9864000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66276"/>
            <a:ext cx="10363200" cy="5445464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상세업무 기본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문항별 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② 응답자 소속별 비교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편익성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 중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 및 세미나의 내용이 국가 및 관련분야에 유익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에서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학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·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연 고객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93.6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높게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70855980"/>
              </p:ext>
            </p:extLst>
          </p:nvPr>
        </p:nvGraphicFramePr>
        <p:xfrm>
          <a:off x="424657" y="2058298"/>
          <a:ext cx="9864000" cy="49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37239254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72027671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857795850"/>
                    </a:ext>
                  </a:extLst>
                </a:gridCol>
                <a:gridCol w="493200"/>
                <a:gridCol w="493200"/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345374679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5888448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22121455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681057364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56059847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3358311613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116699961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813159860"/>
                    </a:ext>
                  </a:extLst>
                </a:gridCol>
                <a:gridCol w="493200"/>
                <a:gridCol w="493200"/>
                <a:gridCol w="493200">
                  <a:extLst>
                    <a:ext uri="{9D8B030D-6E8A-4147-A177-3AD203B41FA5}">
                      <a16:colId xmlns="" xmlns:a16="http://schemas.microsoft.com/office/drawing/2014/main" val="1408444888"/>
                    </a:ext>
                  </a:extLst>
                </a:gridCol>
                <a:gridCol w="493200">
                  <a:extLst>
                    <a:ext uri="{9D8B030D-6E8A-4147-A177-3AD203B41FA5}">
                      <a16:colId xmlns="" xmlns:a16="http://schemas.microsoft.com/office/drawing/2014/main" val="447776363"/>
                    </a:ext>
                  </a:extLst>
                </a:gridCol>
              </a:tblGrid>
              <a:tr h="354600">
                <a:tc gridSpan="8"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kumimoji="1" lang="ko-KR" altLang="en-US" sz="1000" b="1" kern="1200" noProof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noProof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1007943" rtl="0" eaLnBrk="1" latinLnBrk="1" hangingPunct="1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54600"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11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440000"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개최목적에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맞게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행사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프로그램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등에 대한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담당자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접촉 용이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요청사항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친절하게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응대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참석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원활한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의견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요구사항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경청하고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처리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진행 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자료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배포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원활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행사장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시설 이용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발제자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토론자는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전문가로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구성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관련분야에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유익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도움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주요 이슈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동향 관련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시의적절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활용가치가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큼</a:t>
                      </a: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있어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적절한 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피드백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지속적인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고객관계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형성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 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설립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목적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취지에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부합하는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개최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사명감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가지고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개최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해당분야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정책적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발전 기여</a:t>
                      </a:r>
                      <a:endParaRPr kumimoji="1" lang="en-US" altLang="ko-KR" sz="900" b="0" kern="1200" spc="-50" baseline="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통해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공유 및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확산</a:t>
                      </a:r>
                      <a:r>
                        <a:rPr kumimoji="1" lang="en-US" altLang="ko-KR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위해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indent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r>
                        <a:rPr kumimoji="1" lang="ko-KR" altLang="en-US" sz="900" b="0" kern="1200" spc="-5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노력</a:t>
                      </a:r>
                      <a:endParaRPr kumimoji="1" lang="en-US" altLang="ko-KR" sz="900" b="0" kern="1200" spc="-50" baseline="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54000" marB="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080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None/>
                      </a:pPr>
                      <a:endParaRPr kumimoji="1"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9050" cap="flat" cmpd="sng" algn="ctr">
                      <a:solidFill>
                        <a:srgbClr val="C0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4" name="차트 13"/>
          <p:cNvGraphicFramePr/>
          <p:nvPr>
            <p:extLst>
              <p:ext uri="{D42A27DB-BD31-4B8C-83A1-F6EECF244321}">
                <p14:modId xmlns:p14="http://schemas.microsoft.com/office/powerpoint/2010/main" xmlns="" val="2581633697"/>
              </p:ext>
            </p:extLst>
          </p:nvPr>
        </p:nvGraphicFramePr>
        <p:xfrm>
          <a:off x="424657" y="4208591"/>
          <a:ext cx="9854406" cy="280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992579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과정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 및 세미나 등의 개최목적에 맞게 행사 프로그램을 구성한다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13.0%,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 및 세미나 등을 체계적으로 운영한다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12.7%,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세미나 등과 관련된 안내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문의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정보 제공 등에 있어 담당자와의 접촉이 용이하다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14.8%,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88.0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고객의 의견 및 요구사항을 경청하고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이를 처리하기 위해 노력하낟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14.7%,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 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71679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449032295"/>
              </p:ext>
            </p:extLst>
          </p:nvPr>
        </p:nvGraphicFramePr>
        <p:xfrm>
          <a:off x="5890949" y="2777353"/>
          <a:ext cx="3708000" cy="3465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 세미나 등의 개최목적에 맞게 행사 프로그램을 구성한다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13.0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 세미나 등을 체계적으로 운영한다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12.7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등과 관련된 안내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문의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 제공 등에 있어 담당자와의 접촉이 용이하다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14.8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고객문의 및 요청사항 등에 대해 친절하게 응대한다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14.7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 세미나에 참석한 고객과 원활한 소통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참여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을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고객의 의견 및 요구사항을 경청하고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이를 처리하기 위해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14.7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진행 시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관련 자료의 제공 및 배포가 원활하다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7.2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91.3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등의 행사장 시설 이용이 편리하다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8.8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36000" tIns="36000" rIns="36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pic>
        <p:nvPicPr>
          <p:cNvPr id="13314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82952" y="2759367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07913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결과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세미나 등은 관련 분야 주요 이슈 및 동향에 대한 시의적절한 정보를 제공한다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12.7%,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포럼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세미나 등에 있어 피드백이 적절히 이루어진다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17.6%,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83.3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지속적인 고객관계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형성∙유지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고객관리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를 위해 노력한다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.(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14.7%,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85.3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 pitchFamily="50" charset="-127"/>
                <a:ea typeface="나눔바른고딕" pitchFamily="50" charset="-127"/>
              </a:rPr>
              <a:t>)’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위치함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282115748"/>
              </p:ext>
            </p:extLst>
          </p:nvPr>
        </p:nvGraphicFramePr>
        <p:xfrm>
          <a:off x="5890949" y="2753289"/>
          <a:ext cx="3708000" cy="3465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등의 내용이 전문적이다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14.2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 세미나 등의 발제자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토론자는 해당 분야 전문가로 구성되어 있다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11.9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등의 내용은 국가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및 관련 분야에 유익하다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 및 세미나는 나의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연구에 도움이 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등은 관련 분야 주요 이슈 및 동향에 대한 시의적절한 정보를 제공한다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12.7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등은 활용가치가 크다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9.1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등에 있어 피드백이 적절히 이루어진다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17.6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지속적인 고객관계 형성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유지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고객관리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를 위해 노력한다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14.7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pic>
        <p:nvPicPr>
          <p:cNvPr id="14338" name="Picture 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82952" y="2759367"/>
            <a:ext cx="331200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23248"/>
          </a:xfrm>
        </p:spPr>
        <p:txBody>
          <a:bodyPr/>
          <a:lstStyle/>
          <a:p>
            <a:pPr latinLnBrk="0">
              <a:lnSpc>
                <a:spcPct val="100000"/>
              </a:lnSpc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포트폴리오 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③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사회적 품질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품질의 포트폴리오 분석 결과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 설립 목적 및 취지에 부합하는 포럼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세미나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등을 개최∙운영한다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.(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중요도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30.5%, 90.7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상대적으로 중요도가 높고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낮아 집중개선영역에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위치함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17" name="AutoShape 2"/>
          <p:cNvSpPr>
            <a:spLocks noChangeArrowheads="1"/>
          </p:cNvSpPr>
          <p:nvPr/>
        </p:nvSpPr>
        <p:spPr bwMode="auto">
          <a:xfrm flipH="1">
            <a:off x="4542562" y="2263420"/>
            <a:ext cx="5356225" cy="4462962"/>
          </a:xfrm>
          <a:prstGeom prst="homePlate">
            <a:avLst>
              <a:gd name="adj" fmla="val 0"/>
            </a:avLst>
          </a:prstGeom>
          <a:noFill/>
          <a:ln w="19050" algn="ctr">
            <a:solidFill>
              <a:srgbClr val="808080"/>
            </a:solidFill>
            <a:miter lim="800000"/>
            <a:headEnd/>
            <a:tailEnd/>
          </a:ln>
          <a:effectLst/>
        </p:spPr>
        <p:txBody>
          <a:bodyPr wrap="none" lIns="90000" tIns="46800" rIns="90000" bIns="4680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543652" y="2263419"/>
            <a:ext cx="5028666" cy="4452815"/>
          </a:xfrm>
          <a:prstGeom prst="homePlate">
            <a:avLst>
              <a:gd name="adj" fmla="val 11921"/>
            </a:avLst>
          </a:prstGeom>
          <a:solidFill>
            <a:srgbClr val="FFFFFF"/>
          </a:solidFill>
          <a:ln w="15875" algn="ctr">
            <a:solidFill>
              <a:srgbClr val="808080"/>
            </a:solidFill>
            <a:miter lim="800000"/>
            <a:headEnd/>
            <a:tailEnd/>
          </a:ln>
          <a:effectLst>
            <a:outerShdw dist="53882" dir="2700000" algn="ctr" rotWithShape="0">
              <a:srgbClr val="C0C0C0"/>
            </a:outerShdw>
          </a:effectLst>
        </p:spPr>
        <p:txBody>
          <a:bodyPr lIns="0" tIns="0" rIns="0" bIns="0" anchor="ctr"/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fontAlgn="auto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FontTx/>
              <a:buNone/>
              <a:defRPr/>
            </a:pPr>
            <a:endParaRPr kumimoji="0" lang="ko-KR" altLang="en-US" sz="1800" kern="0" dirty="0" smtClean="0">
              <a:ln>
                <a:solidFill>
                  <a:schemeClr val="tx1">
                    <a:alpha val="0"/>
                  </a:schemeClr>
                </a:solidFill>
              </a:ln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Text Box 17"/>
          <p:cNvSpPr txBox="1">
            <a:spLocks noChangeArrowheads="1"/>
          </p:cNvSpPr>
          <p:nvPr/>
        </p:nvSpPr>
        <p:spPr bwMode="auto">
          <a:xfrm>
            <a:off x="3424964" y="5813072"/>
            <a:ext cx="1169988" cy="2921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  <a:effectLst/>
        </p:spPr>
        <p:txBody>
          <a:bodyPr wrap="none" lIns="90000" tIns="900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최우선 개선 영역</a:t>
            </a:r>
          </a:p>
        </p:txBody>
      </p:sp>
      <p:sp>
        <p:nvSpPr>
          <p:cNvPr id="20" name="Text Box 22"/>
          <p:cNvSpPr txBox="1">
            <a:spLocks noChangeArrowheads="1"/>
          </p:cNvSpPr>
          <p:nvPr/>
        </p:nvSpPr>
        <p:spPr bwMode="auto">
          <a:xfrm>
            <a:off x="579283" y="6089295"/>
            <a:ext cx="611363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(Low)</a:t>
            </a:r>
          </a:p>
        </p:txBody>
      </p:sp>
      <p:sp>
        <p:nvSpPr>
          <p:cNvPr id="21" name="Text Box 23"/>
          <p:cNvSpPr txBox="1">
            <a:spLocks noChangeArrowheads="1"/>
          </p:cNvSpPr>
          <p:nvPr/>
        </p:nvSpPr>
        <p:spPr bwMode="auto">
          <a:xfrm>
            <a:off x="4396249" y="6089295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sp>
        <p:nvSpPr>
          <p:cNvPr id="22" name="Text Box 103"/>
          <p:cNvSpPr txBox="1">
            <a:spLocks noChangeArrowheads="1"/>
          </p:cNvSpPr>
          <p:nvPr/>
        </p:nvSpPr>
        <p:spPr bwMode="auto">
          <a:xfrm>
            <a:off x="560849" y="2479320"/>
            <a:ext cx="648232" cy="2791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000" tIns="46800" rIns="90000" bIns="46800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1200" b="1" dirty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(High)</a:t>
            </a:r>
          </a:p>
        </p:txBody>
      </p:sp>
      <p:cxnSp>
        <p:nvCxnSpPr>
          <p:cNvPr id="23" name="직선 연결선 22"/>
          <p:cNvCxnSpPr>
            <a:stCxn id="20" idx="0"/>
            <a:endCxn id="22" idx="2"/>
          </p:cNvCxnSpPr>
          <p:nvPr/>
        </p:nvCxnSpPr>
        <p:spPr>
          <a:xfrm flipV="1">
            <a:off x="884965" y="2758500"/>
            <a:ext cx="0" cy="333079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직선 연결선 23"/>
          <p:cNvCxnSpPr>
            <a:stCxn id="20" idx="3"/>
          </p:cNvCxnSpPr>
          <p:nvPr/>
        </p:nvCxnSpPr>
        <p:spPr>
          <a:xfrm flipV="1">
            <a:off x="1190646" y="6220687"/>
            <a:ext cx="3277445" cy="8198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34925">
            <a:solidFill>
              <a:schemeClr val="bg1">
                <a:lumMod val="75000"/>
              </a:schemeClr>
            </a:solidFill>
            <a:headEnd type="triangle" w="lg" len="lg"/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2425657" y="6144402"/>
            <a:ext cx="869993" cy="161583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0" rIns="18000" bIns="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중요도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889174163"/>
              </p:ext>
            </p:extLst>
          </p:nvPr>
        </p:nvGraphicFramePr>
        <p:xfrm>
          <a:off x="5890949" y="3392512"/>
          <a:ext cx="3708000" cy="1881797"/>
        </p:xfrm>
        <a:graphic>
          <a:graphicData uri="http://schemas.openxmlformats.org/drawingml/2006/table">
            <a:tbl>
              <a:tblPr/>
              <a:tblGrid>
                <a:gridCol w="360000"/>
                <a:gridCol w="2268000"/>
                <a:gridCol w="540000"/>
                <a:gridCol w="540000"/>
              </a:tblGrid>
              <a:tr h="2977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문번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내용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중요도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</a:t>
                      </a:r>
                      <a:r>
                        <a:rPr kumimoji="1" lang="en-US" altLang="ko-KR" sz="1100" b="1" kern="1200" spc="-15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100" b="1" kern="1200" spc="-15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36000" anchor="b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1" lang="ko-KR" altLang="en-US" sz="1100" b="1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설립 목적 및 취지에 부합하는 포럼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등을 개최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운영한다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30.5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>
                        <a:alpha val="10000"/>
                      </a:srgb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1" lang="ko-KR" altLang="en-US" sz="11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정부출연연구기관으로서 사회적 사명감을 가지고 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등을 개최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·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운영한다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22.9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등을 통해 해당 분야의 정책적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학문적 발전에 기여한다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22.7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91.3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algn="ctr" fontAlgn="t"/>
                      <a:r>
                        <a:rPr kumimoji="1" lang="en-US" altLang="ko-KR" sz="11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1" lang="ko-KR" altLang="en-US" sz="11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포럼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세미나 등을 통해 연구성과의 사회적 공유 및 확산을 위해 노력한다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36000" marR="9525" marT="9525" marB="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24.0</a:t>
                      </a:r>
                      <a:endParaRPr kumimoji="1" lang="en-US" altLang="ko-KR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0" kern="1200" dirty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7" name="직사각형 26"/>
          <p:cNvSpPr/>
          <p:nvPr/>
        </p:nvSpPr>
        <p:spPr>
          <a:xfrm>
            <a:off x="5758289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분석 결과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943835" y="2029687"/>
            <a:ext cx="3786391" cy="239836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포트폴리오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565107" y="4185706"/>
            <a:ext cx="647743" cy="234286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square" lIns="18000" tIns="36000" rIns="18000" bIns="36000" anchor="ctr">
            <a:spAutoFit/>
          </a:bodyPr>
          <a:lstStyle>
            <a:defPPr>
              <a:defRPr lang="ko-KR"/>
            </a:defPPr>
            <a:lvl1pPr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1pPr>
            <a:lvl2pPr marL="476174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2pPr>
            <a:lvl3pPr marL="952348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3pPr>
            <a:lvl4pPr marL="1428521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4pPr>
            <a:lvl5pPr marL="1904695" algn="ctr" rtl="0" fontAlgn="base" latinLnBrk="1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Font typeface="Wingdings" pitchFamily="2" charset="2"/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5pPr>
            <a:lvl6pPr marL="2380869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6pPr>
            <a:lvl7pPr marL="2857043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7pPr>
            <a:lvl8pPr marL="3333217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8pPr>
            <a:lvl9pPr marL="3809390" algn="l" defTabSz="952348" rtl="0" eaLnBrk="1" latinLnBrk="1" hangingPunct="1">
              <a:defRPr kumimoji="1" sz="3100" kern="1200">
                <a:solidFill>
                  <a:schemeClr val="bg1"/>
                </a:solidFill>
                <a:latin typeface="Trebuchet MS" pitchFamily="34" charset="0"/>
                <a:ea typeface="HY헤드라인M" pitchFamily="18" charset="-127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0000"/>
                </a:solidFill>
                <a:latin typeface="나눔바른고딕" pitchFamily="50" charset="-127"/>
                <a:ea typeface="나눔바른고딕" pitchFamily="50" charset="-127"/>
                <a:cs typeface="Arial" charset="0"/>
              </a:rPr>
              <a:t>점수</a:t>
            </a:r>
            <a:endParaRPr lang="ko-KR" altLang="ko-KR" sz="105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rgbClr val="000000"/>
              </a:solidFill>
              <a:latin typeface="나눔바른고딕" pitchFamily="50" charset="-127"/>
              <a:ea typeface="나눔바른고딕" pitchFamily="50" charset="-127"/>
              <a:cs typeface="Arial" charset="0"/>
            </a:endParaRPr>
          </a:p>
        </p:txBody>
      </p:sp>
      <p:sp>
        <p:nvSpPr>
          <p:cNvPr id="31" name="직사각형 30"/>
          <p:cNvSpPr/>
          <p:nvPr/>
        </p:nvSpPr>
        <p:spPr>
          <a:xfrm>
            <a:off x="1259473" y="5855367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점진개선영역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3" name="직사각형 32"/>
          <p:cNvSpPr/>
          <p:nvPr/>
        </p:nvSpPr>
        <p:spPr>
          <a:xfrm>
            <a:off x="1259473" y="2545079"/>
            <a:ext cx="993615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지속관리영역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3550061" y="2545079"/>
            <a:ext cx="1036320" cy="199809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유지강화영역</a:t>
            </a:r>
            <a:endParaRPr kumimoji="1" lang="ko-KR" altLang="en-US" sz="10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 Box 44"/>
          <p:cNvSpPr txBox="1">
            <a:spLocks noChangeArrowheads="1"/>
          </p:cNvSpPr>
          <p:nvPr/>
        </p:nvSpPr>
        <p:spPr bwMode="auto">
          <a:xfrm>
            <a:off x="3550061" y="5853576"/>
            <a:ext cx="1036800" cy="2016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18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ctr">
              <a:defRPr kumimoji="1" sz="10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defRPr>
            </a:lvl1pPr>
          </a:lstStyle>
          <a:p>
            <a:r>
              <a:rPr lang="ko-KR" altLang="en-US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</a:rPr>
              <a:t>집중개선영역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61132" y="2757588"/>
            <a:ext cx="3333820" cy="3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78647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시계열 분석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과 관련된 내용을 추천사유로 언급한 빈도가 가장 많이 나타남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</a:p>
          <a:p>
            <a:pPr marL="171450" lvl="0" indent="-171450" latinLnBrk="0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편익성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’, ‘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소통성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과 관련된 내용을 개선하면 적극추천하겠다고 응답한 빈도가 다소 나타남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  <a:endParaRPr lang="ko-KR" altLang="en-US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742410" y="149"/>
            <a:ext cx="1949403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732792" y="149"/>
            <a:ext cx="1959021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기본연구</a:t>
            </a:r>
            <a:endParaRPr lang="ko-KR" altLang="en-US" sz="900" b="1" dirty="0">
              <a:gradFill>
                <a:gsLst>
                  <a:gs pos="8300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+mj-ea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78920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pic>
        <p:nvPicPr>
          <p:cNvPr id="41" name="그림 40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91665"/>
            <a:ext cx="10363200" cy="5591195"/>
          </a:xfrm>
          <a:prstGeom prst="rect">
            <a:avLst/>
          </a:prstGeom>
        </p:spPr>
      </p:pic>
      <p:sp>
        <p:nvSpPr>
          <p:cNvPr id="42" name="직사각형 41"/>
          <p:cNvSpPr/>
          <p:nvPr/>
        </p:nvSpPr>
        <p:spPr>
          <a:xfrm>
            <a:off x="2990570" y="2206279"/>
            <a:ext cx="4701375" cy="362834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3165932" y="1886544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2015</a:t>
            </a:r>
            <a:r>
              <a:rPr kumimoji="1" lang="ko-KR" altLang="en-US" sz="16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년도</a:t>
            </a:r>
            <a:endParaRPr kumimoji="1" lang="ko-KR" altLang="en-US" sz="16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44" name="차트 43"/>
          <p:cNvGraphicFramePr/>
          <p:nvPr>
            <p:extLst>
              <p:ext uri="{D42A27DB-BD31-4B8C-83A1-F6EECF244321}">
                <p14:modId xmlns:p14="http://schemas.microsoft.com/office/powerpoint/2010/main" xmlns="" val="1137470828"/>
              </p:ext>
            </p:extLst>
          </p:nvPr>
        </p:nvGraphicFramePr>
        <p:xfrm>
          <a:off x="419100" y="5892800"/>
          <a:ext cx="9931129" cy="12375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4" name="그룹 25"/>
          <p:cNvGrpSpPr/>
          <p:nvPr/>
        </p:nvGrpSpPr>
        <p:grpSpPr>
          <a:xfrm>
            <a:off x="6869154" y="2338180"/>
            <a:ext cx="678511" cy="619730"/>
            <a:chOff x="8261390" y="754307"/>
            <a:chExt cx="678511" cy="619730"/>
          </a:xfrm>
        </p:grpSpPr>
        <p:sp>
          <p:nvSpPr>
            <p:cNvPr id="46" name="직사각형 45"/>
            <p:cNvSpPr/>
            <p:nvPr/>
          </p:nvSpPr>
          <p:spPr>
            <a:xfrm>
              <a:off x="8261390" y="793283"/>
              <a:ext cx="141589" cy="1440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8261390" y="992818"/>
              <a:ext cx="141589" cy="14401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8261390" y="1183886"/>
              <a:ext cx="141589" cy="14401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 dirty="0"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399901" y="754307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8399901" y="956450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중립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8399901" y="1158593"/>
              <a:ext cx="5400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나눔바른고딕" pitchFamily="50" charset="-127"/>
                  <a:ea typeface="나눔바른고딕" pitchFamily="50" charset="-127"/>
                </a:rPr>
                <a:t>비추천</a:t>
              </a:r>
              <a:endParaRPr lang="ko-KR" altLang="en-US" sz="80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나눔바른고딕" pitchFamily="50" charset="-127"/>
                <a:ea typeface="나눔바른고딕" pitchFamily="50" charset="-127"/>
              </a:endParaRPr>
            </a:p>
          </p:txBody>
        </p:sp>
      </p:grpSp>
      <p:pic>
        <p:nvPicPr>
          <p:cNvPr id="6146" name="Picture 2"/>
          <p:cNvPicPr preferRelativeResize="0"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741738" y="2220451"/>
            <a:ext cx="3419152" cy="360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905836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중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추천의향자가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(86.7%)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 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(73.3%)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869185" y="4667271"/>
            <a:ext cx="959513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(n=20)</a:t>
            </a:r>
          </a:p>
          <a:p>
            <a:pPr algn="ctr"/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100%</a:t>
            </a:r>
          </a:p>
        </p:txBody>
      </p:sp>
      <p:sp>
        <p:nvSpPr>
          <p:cNvPr id="41" name="직사각형 40"/>
          <p:cNvSpPr/>
          <p:nvPr/>
        </p:nvSpPr>
        <p:spPr>
          <a:xfrm>
            <a:off x="2990057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0" name="차트 29"/>
          <p:cNvGraphicFramePr/>
          <p:nvPr>
            <p:extLst>
              <p:ext uri="{D42A27DB-BD31-4B8C-83A1-F6EECF244321}">
                <p14:modId xmlns:p14="http://schemas.microsoft.com/office/powerpoint/2010/main" xmlns="" val="321809322"/>
              </p:ext>
            </p:extLst>
          </p:nvPr>
        </p:nvGraphicFramePr>
        <p:xfrm>
          <a:off x="3565426" y="36505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6" name="타원 45"/>
          <p:cNvSpPr/>
          <p:nvPr/>
        </p:nvSpPr>
        <p:spPr>
          <a:xfrm>
            <a:off x="4316676" y="3908781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TextBox 53"/>
          <p:cNvSpPr txBox="1"/>
          <p:nvPr/>
        </p:nvSpPr>
        <p:spPr>
          <a:xfrm>
            <a:off x="6386529" y="5381962"/>
            <a:ext cx="111329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결과 품질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/>
            </a:r>
            <a:b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</a:b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(11</a:t>
            </a:r>
            <a:r>
              <a:rPr lang="ko-KR" altLang="en-US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건</a:t>
            </a:r>
            <a:r>
              <a: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rPr>
              <a:t>, 73.3%)</a:t>
            </a:r>
            <a:endParaRPr lang="ko-KR" altLang="en-US" sz="1050" b="1" dirty="0">
              <a:ln>
                <a:solidFill>
                  <a:schemeClr val="tx1">
                    <a:alpha val="0"/>
                  </a:schemeClr>
                </a:solidFill>
              </a:ln>
              <a:latin typeface="+mj-ea"/>
              <a:ea typeface="+mj-ea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3249811" y="4664589"/>
            <a:ext cx="96853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과정 품질</a:t>
            </a:r>
            <a:endParaRPr lang="en-US" altLang="ko-KR" sz="1050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</a:t>
            </a:r>
            <a:r>
              <a:rPr lang="en-US" altLang="ko-KR" sz="1050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2</a:t>
            </a:r>
            <a:r>
              <a:rPr lang="ko-KR" altLang="en-US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13.3%)</a:t>
            </a:r>
          </a:p>
        </p:txBody>
      </p:sp>
      <p:sp>
        <p:nvSpPr>
          <p:cNvPr id="31" name="직사각형 30"/>
          <p:cNvSpPr/>
          <p:nvPr/>
        </p:nvSpPr>
        <p:spPr>
          <a:xfrm>
            <a:off x="4856485" y="470690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15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004707" y="3468759"/>
            <a:ext cx="103956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사회적 품질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(2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13.3%)</a:t>
            </a:r>
          </a:p>
        </p:txBody>
      </p:sp>
      <p:sp>
        <p:nvSpPr>
          <p:cNvPr id="18" name="직사각형 17"/>
          <p:cNvSpPr/>
          <p:nvPr/>
        </p:nvSpPr>
        <p:spPr>
          <a:xfrm>
            <a:off x="3165419" y="2719770"/>
            <a:ext cx="4334400" cy="32040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추천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VOC 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차트 16"/>
          <p:cNvGraphicFramePr/>
          <p:nvPr>
            <p:extLst>
              <p:ext uri="{D42A27DB-BD31-4B8C-83A1-F6EECF244321}">
                <p14:modId xmlns:p14="http://schemas.microsoft.com/office/powerpoint/2010/main" xmlns="" val="3047343466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0" name="TextBox 19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</p:spTree>
    <p:extLst>
      <p:ext uri="{BB962C8B-B14F-4D97-AF65-F5344CB8AC3E}">
        <p14:creationId xmlns:p14="http://schemas.microsoft.com/office/powerpoint/2010/main" xmlns="" val="3075296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(53.3%)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2168599"/>
            <a:chOff x="417059" y="2054679"/>
            <a:chExt cx="9862004" cy="2168599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189282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산업분야별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정책에 대한 자료 등이 풍부함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전문성이 높음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 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변화하는 국내외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Times New Roman"/>
                  <a:cs typeface="Times New Roman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기술 동향을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빠른 시일 이내에 파악하여 제시함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실태에 부합한 산업정책분석의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전문성이 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산업정책이나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육성지원정책에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역사성이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깊으며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 전문가를 보유하고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있고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지역별 연구에도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정통함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국내에서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이러한 서비스나 조사연구사업을 가장 잘 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 있는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기관으로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사료 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산업 및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정책관련 분야의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전문적 연구기관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세미나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Times New Roman"/>
                  <a:cs typeface="Times New Roman"/>
                </a:rPr>
                <a:t>·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포럼 등의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수준이 높음</a:t>
              </a: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전문성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(8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53.3%)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grpSp>
        <p:nvGrpSpPr>
          <p:cNvPr id="19" name="그룹 31"/>
          <p:cNvGrpSpPr/>
          <p:nvPr/>
        </p:nvGrpSpPr>
        <p:grpSpPr>
          <a:xfrm>
            <a:off x="443394" y="4686119"/>
            <a:ext cx="9862004" cy="691271"/>
            <a:chOff x="417059" y="2054679"/>
            <a:chExt cx="9862004" cy="691271"/>
          </a:xfrm>
        </p:grpSpPr>
        <p:sp>
          <p:nvSpPr>
            <p:cNvPr id="20" name="TextBox 19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관련분야 전문가와 협업 가능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관련분야 연구에 도움이 되는 다양한 자료와 정보를 제공함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21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22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24" name="직사각형 23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25" name="직사각형 24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23" name="직사각형 22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13.3%)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grpSp>
        <p:nvGrpSpPr>
          <p:cNvPr id="28" name="그룹 31"/>
          <p:cNvGrpSpPr/>
          <p:nvPr/>
        </p:nvGrpSpPr>
        <p:grpSpPr>
          <a:xfrm>
            <a:off x="443394" y="5552894"/>
            <a:ext cx="9862004" cy="445050"/>
            <a:chOff x="417059" y="2054679"/>
            <a:chExt cx="9862004" cy="445050"/>
          </a:xfrm>
        </p:grpSpPr>
        <p:sp>
          <p:nvSpPr>
            <p:cNvPr id="29" name="TextBox 28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높은 활용도</a:t>
              </a:r>
              <a:endParaRPr lang="en-US" altLang="ko-KR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31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33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35" name="직사각형 3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36" name="직사각형 35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34" name="직사각형 33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활용성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6.7%)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7815231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①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추천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추천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 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 중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(53.3%)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가장 많이 나타남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8"/>
          <p:cNvGrpSpPr/>
          <p:nvPr/>
        </p:nvGrpSpPr>
        <p:grpSpPr>
          <a:xfrm>
            <a:off x="249630" y="1876382"/>
            <a:ext cx="1239946" cy="336738"/>
            <a:chOff x="249630" y="1760495"/>
            <a:chExt cx="1239946" cy="336738"/>
          </a:xfrm>
        </p:grpSpPr>
        <p:sp>
          <p:nvSpPr>
            <p:cNvPr id="10" name="직사각형 9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추천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11" name="이등변 삼각형 10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+mn-ea"/>
              </a:endParaRPr>
            </a:p>
          </p:txBody>
        </p:sp>
      </p:grpSp>
      <p:grpSp>
        <p:nvGrpSpPr>
          <p:cNvPr id="5" name="그룹 31"/>
          <p:cNvGrpSpPr/>
          <p:nvPr/>
        </p:nvGrpSpPr>
        <p:grpSpPr>
          <a:xfrm>
            <a:off x="433869" y="2308679"/>
            <a:ext cx="9862004" cy="691271"/>
            <a:chOff x="417059" y="2054679"/>
            <a:chExt cx="9862004" cy="691271"/>
          </a:xfrm>
        </p:grpSpPr>
        <p:sp>
          <p:nvSpPr>
            <p:cNvPr id="12" name="TextBox 11"/>
            <p:cNvSpPr txBox="1"/>
            <p:nvPr/>
          </p:nvSpPr>
          <p:spPr>
            <a:xfrm>
              <a:off x="417059" y="2330452"/>
              <a:ext cx="9862004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지역의 산업발전에 도움이 되는 연구보고서 발간</a:t>
              </a:r>
            </a:p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관련분야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전문가에게로의 결과물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공유와 확산을 통하여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지역 및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국가발전에 더욱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도움 될 수 있을 것으로 기대함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6" name="그룹 12"/>
            <p:cNvGrpSpPr/>
            <p:nvPr/>
          </p:nvGrpSpPr>
          <p:grpSpPr>
            <a:xfrm>
              <a:off x="424657" y="2054679"/>
              <a:ext cx="2467941" cy="276999"/>
              <a:chOff x="424657" y="3583873"/>
              <a:chExt cx="2467941" cy="276999"/>
            </a:xfrm>
          </p:grpSpPr>
          <p:grpSp>
            <p:nvGrpSpPr>
              <p:cNvPr id="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16" name="직사각형 1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17" name="직사각형 1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15" name="직사각형 14"/>
              <p:cNvSpPr/>
              <p:nvPr/>
            </p:nvSpPr>
            <p:spPr>
              <a:xfrm>
                <a:off x="599983" y="3583873"/>
                <a:ext cx="2292615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사회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적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공익성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(2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13.3%)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sp>
        <p:nvSpPr>
          <p:cNvPr id="18" name="TextBox 17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grpSp>
        <p:nvGrpSpPr>
          <p:cNvPr id="44" name="그룹 31"/>
          <p:cNvGrpSpPr/>
          <p:nvPr/>
        </p:nvGrpSpPr>
        <p:grpSpPr>
          <a:xfrm>
            <a:off x="462444" y="3261179"/>
            <a:ext cx="9862004" cy="445050"/>
            <a:chOff x="417059" y="2054679"/>
            <a:chExt cx="9862004" cy="445050"/>
          </a:xfrm>
        </p:grpSpPr>
        <p:sp>
          <p:nvSpPr>
            <p:cNvPr id="45" name="TextBox 44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네트워크 구축이 잘되어 있어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서비스가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뛰어남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46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47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49" name="직사각형 48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0" name="직사각형 49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48" name="직사각형 47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정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체계성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6.7%)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51" name="그룹 31"/>
          <p:cNvGrpSpPr/>
          <p:nvPr/>
        </p:nvGrpSpPr>
        <p:grpSpPr>
          <a:xfrm>
            <a:off x="462444" y="3946979"/>
            <a:ext cx="9862004" cy="445050"/>
            <a:chOff x="417059" y="2054679"/>
            <a:chExt cx="9862004" cy="445050"/>
          </a:xfrm>
        </p:grpSpPr>
        <p:sp>
          <p:nvSpPr>
            <p:cNvPr id="52" name="TextBox 51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세미나 참가자들과의 사전교류가 체계적으로 이루어지고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있음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53" name="그룹 12"/>
            <p:cNvGrpSpPr/>
            <p:nvPr/>
          </p:nvGrpSpPr>
          <p:grpSpPr>
            <a:xfrm>
              <a:off x="424657" y="2054679"/>
              <a:ext cx="2240315" cy="276999"/>
              <a:chOff x="424657" y="3583873"/>
              <a:chExt cx="2240315" cy="276999"/>
            </a:xfrm>
          </p:grpSpPr>
          <p:grpSp>
            <p:nvGrpSpPr>
              <p:cNvPr id="54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6" name="직사각형 55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7" name="직사각형 56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5" name="직사각형 54"/>
              <p:cNvSpPr/>
              <p:nvPr/>
            </p:nvSpPr>
            <p:spPr>
              <a:xfrm>
                <a:off x="599983" y="3583873"/>
                <a:ext cx="2064989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정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6.7%)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1087062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상세업무 심층 분석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VOC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- ② </a:t>
            </a:r>
            <a:r>
              <a:rPr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중립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VOC</a:t>
            </a:r>
            <a:endParaRPr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응답자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15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응답자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(13.3%)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으로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중립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총 </a:t>
            </a:r>
            <a:r>
              <a:rPr 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건이며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품질</a:t>
            </a:r>
            <a:r>
              <a:rPr 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'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관련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VOC</a:t>
            </a:r>
            <a:r>
              <a:rPr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각각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건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(50.0%)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씩</a:t>
            </a:r>
            <a:r>
              <a:rPr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8578904" y="149"/>
            <a:ext cx="2112909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Ⅲ.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상세업무별 분석 </a:t>
            </a:r>
            <a:r>
              <a:rPr lang="en-US" altLang="ko-KR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ⅴ. </a:t>
            </a:r>
            <a:r>
              <a:rPr lang="ko-KR" altLang="en-US" sz="9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육성 및 촉진</a:t>
            </a:r>
          </a:p>
        </p:txBody>
      </p:sp>
      <p:graphicFrame>
        <p:nvGraphicFramePr>
          <p:cNvPr id="18" name="차트 17"/>
          <p:cNvGraphicFramePr/>
          <p:nvPr>
            <p:extLst>
              <p:ext uri="{D42A27DB-BD31-4B8C-83A1-F6EECF244321}">
                <p14:modId xmlns:p14="http://schemas.microsoft.com/office/powerpoint/2010/main" xmlns="" val="3645968018"/>
              </p:ext>
            </p:extLst>
          </p:nvPr>
        </p:nvGraphicFramePr>
        <p:xfrm>
          <a:off x="711200" y="1847358"/>
          <a:ext cx="9334499" cy="8958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8" name="직사각형 37"/>
          <p:cNvSpPr/>
          <p:nvPr/>
        </p:nvSpPr>
        <p:spPr>
          <a:xfrm>
            <a:off x="471448" y="30448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39" name="직사각형 38"/>
          <p:cNvSpPr/>
          <p:nvPr/>
        </p:nvSpPr>
        <p:spPr>
          <a:xfrm>
            <a:off x="5508293" y="305212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46" name="그룹 8"/>
          <p:cNvGrpSpPr/>
          <p:nvPr/>
        </p:nvGrpSpPr>
        <p:grpSpPr>
          <a:xfrm>
            <a:off x="5464568" y="3205120"/>
            <a:ext cx="1239946" cy="336738"/>
            <a:chOff x="249630" y="1760495"/>
            <a:chExt cx="1239946" cy="336738"/>
          </a:xfrm>
        </p:grpSpPr>
        <p:sp>
          <p:nvSpPr>
            <p:cNvPr id="47" name="직사각형 46"/>
            <p:cNvSpPr/>
            <p:nvPr/>
          </p:nvSpPr>
          <p:spPr>
            <a:xfrm>
              <a:off x="298224" y="1760495"/>
              <a:ext cx="11913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중립 </a:t>
              </a:r>
              <a:r>
                <a:rPr lang="en-US" altLang="ko-KR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VOC </a:t>
              </a:r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+mn-ea"/>
                </a:rPr>
                <a:t>사례</a:t>
              </a:r>
              <a:endParaRPr lang="en-US" altLang="ko-KR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48" name="이등변 삼각형 47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+mn-ea"/>
              </a:endParaRPr>
            </a:p>
          </p:txBody>
        </p:sp>
      </p:grpSp>
      <p:sp>
        <p:nvSpPr>
          <p:cNvPr id="49" name="직사각형 48"/>
          <p:cNvSpPr/>
          <p:nvPr/>
        </p:nvSpPr>
        <p:spPr>
          <a:xfrm>
            <a:off x="654935" y="2721956"/>
            <a:ext cx="4334400" cy="32040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중립 </a:t>
            </a:r>
            <a:r>
              <a:rPr kumimoji="1" lang="en-US" altLang="ko-KR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VOC </a:t>
            </a:r>
            <a:r>
              <a:rPr kumimoji="1" lang="ko-KR" altLang="en-US" sz="16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현황</a:t>
            </a:r>
            <a:endParaRPr kumimoji="1" lang="ko-KR" altLang="en-US" sz="16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grpSp>
        <p:nvGrpSpPr>
          <p:cNvPr id="50" name="그룹 31"/>
          <p:cNvGrpSpPr/>
          <p:nvPr/>
        </p:nvGrpSpPr>
        <p:grpSpPr>
          <a:xfrm>
            <a:off x="5646507" y="3920356"/>
            <a:ext cx="9862004" cy="445050"/>
            <a:chOff x="417059" y="2054679"/>
            <a:chExt cx="9862004" cy="445050"/>
          </a:xfrm>
        </p:grpSpPr>
        <p:sp>
          <p:nvSpPr>
            <p:cNvPr id="51" name="TextBox 50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향후 추진하는 일에 </a:t>
              </a:r>
              <a:r>
                <a:rPr lang="ko-KR" altLang="en-US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여러 가지로 </a:t>
              </a: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도움이 되었으면 좋겠음</a:t>
              </a:r>
              <a:r>
                <a:rPr lang="en-US" altLang="ko-KR" sz="11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  <a:endParaRPr lang="ko-KR" altLang="en-US" sz="11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grpSp>
          <p:nvGrpSpPr>
            <p:cNvPr id="52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53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55" name="직사각형 54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56" name="직사각형 55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54" name="직사각형 53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결과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편익성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57" name="그룹 31"/>
          <p:cNvGrpSpPr/>
          <p:nvPr/>
        </p:nvGrpSpPr>
        <p:grpSpPr>
          <a:xfrm>
            <a:off x="5646507" y="4513301"/>
            <a:ext cx="9862004" cy="445050"/>
            <a:chOff x="417059" y="2054679"/>
            <a:chExt cx="9862004" cy="445050"/>
          </a:xfrm>
        </p:grpSpPr>
        <p:sp>
          <p:nvSpPr>
            <p:cNvPr id="58" name="TextBox 57"/>
            <p:cNvSpPr txBox="1"/>
            <p:nvPr/>
          </p:nvSpPr>
          <p:spPr>
            <a:xfrm>
              <a:off x="417059" y="2330452"/>
              <a:ext cx="9862004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355600" indent="-177800" latinLnBrk="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3"/>
                </a:buBlip>
                <a:tabLst>
                  <a:tab pos="355600" algn="l"/>
                </a:tabLst>
              </a:pPr>
              <a:r>
                <a:rPr lang="ko-KR" altLang="en-US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신속한 피드백이 있다면 보다 나은 육성 및 촉진서비스가 이루어질 것임</a:t>
              </a:r>
              <a:r>
                <a:rPr lang="en-US" altLang="ko-KR" sz="11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.</a:t>
              </a:r>
            </a:p>
          </p:txBody>
        </p:sp>
        <p:grpSp>
          <p:nvGrpSpPr>
            <p:cNvPr id="59" name="그룹 12"/>
            <p:cNvGrpSpPr/>
            <p:nvPr/>
          </p:nvGrpSpPr>
          <p:grpSpPr>
            <a:xfrm>
              <a:off x="424657" y="2054679"/>
              <a:ext cx="2330083" cy="276999"/>
              <a:chOff x="424657" y="3583873"/>
              <a:chExt cx="2330083" cy="276999"/>
            </a:xfrm>
          </p:grpSpPr>
          <p:grpSp>
            <p:nvGrpSpPr>
              <p:cNvPr id="60" name="그룹 13"/>
              <p:cNvGrpSpPr/>
              <p:nvPr/>
            </p:nvGrpSpPr>
            <p:grpSpPr>
              <a:xfrm>
                <a:off x="424657" y="3603556"/>
                <a:ext cx="206374" cy="203993"/>
                <a:chOff x="424657" y="2524056"/>
                <a:chExt cx="206374" cy="203993"/>
              </a:xfrm>
            </p:grpSpPr>
            <p:sp>
              <p:nvSpPr>
                <p:cNvPr id="62" name="직사각형 61"/>
                <p:cNvSpPr/>
                <p:nvPr/>
              </p:nvSpPr>
              <p:spPr>
                <a:xfrm>
                  <a:off x="424657" y="2524056"/>
                  <a:ext cx="108744" cy="108744"/>
                </a:xfrm>
                <a:prstGeom prst="rect">
                  <a:avLst/>
                </a:prstGeom>
                <a:noFill/>
                <a:ln w="2222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  <p:sp>
              <p:nvSpPr>
                <p:cNvPr id="63" name="직사각형 62"/>
                <p:cNvSpPr/>
                <p:nvPr/>
              </p:nvSpPr>
              <p:spPr>
                <a:xfrm>
                  <a:off x="488951" y="2585969"/>
                  <a:ext cx="142080" cy="142080"/>
                </a:xfrm>
                <a:prstGeom prst="rect">
                  <a:avLst/>
                </a:prstGeom>
                <a:solidFill>
                  <a:schemeClr val="bg1">
                    <a:lumMod val="75000"/>
                  </a:schemeClr>
                </a:solidFill>
                <a:ln w="222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+mn-ea"/>
                  </a:endParaRPr>
                </a:p>
              </p:txBody>
            </p:sp>
          </p:grpSp>
          <p:sp>
            <p:nvSpPr>
              <p:cNvPr id="61" name="직사각형 60"/>
              <p:cNvSpPr/>
              <p:nvPr/>
            </p:nvSpPr>
            <p:spPr>
              <a:xfrm>
                <a:off x="599983" y="3583873"/>
                <a:ext cx="2154757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과정 </a:t>
                </a:r>
                <a:r>
                  <a:rPr lang="ko-KR" altLang="en-US" sz="1200" b="1" dirty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품질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_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소통성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(1</a:t>
                </a:r>
                <a:r>
                  <a:rPr lang="ko-KR" altLang="en-US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건</a:t>
                </a:r>
                <a:r>
                  <a:rPr lang="en-US" altLang="ko-KR" sz="1200" b="1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, 50.0%)</a:t>
                </a:r>
                <a:endParaRPr lang="ko-KR" altLang="en-US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</p:grpSp>
      <p:grpSp>
        <p:nvGrpSpPr>
          <p:cNvPr id="4" name="그룹 3"/>
          <p:cNvGrpSpPr/>
          <p:nvPr/>
        </p:nvGrpSpPr>
        <p:grpSpPr>
          <a:xfrm>
            <a:off x="593023" y="3497508"/>
            <a:ext cx="4458225" cy="2562090"/>
            <a:chOff x="531110" y="3497508"/>
            <a:chExt cx="4458225" cy="2562090"/>
          </a:xfrm>
        </p:grpSpPr>
        <p:graphicFrame>
          <p:nvGraphicFramePr>
            <p:cNvPr id="40" name="차트 39"/>
            <p:cNvGraphicFramePr/>
            <p:nvPr>
              <p:extLst>
                <p:ext uri="{D42A27DB-BD31-4B8C-83A1-F6EECF244321}">
                  <p14:modId xmlns:p14="http://schemas.microsoft.com/office/powerpoint/2010/main" xmlns="" val="1695881509"/>
                </p:ext>
              </p:extLst>
            </p:nvPr>
          </p:nvGraphicFramePr>
          <p:xfrm>
            <a:off x="931117" y="3497508"/>
            <a:ext cx="3548078" cy="256209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42" name="타원 41"/>
            <p:cNvSpPr/>
            <p:nvPr/>
          </p:nvSpPr>
          <p:spPr>
            <a:xfrm>
              <a:off x="1682367" y="3755764"/>
              <a:ext cx="2045578" cy="2045578"/>
            </a:xfrm>
            <a:prstGeom prst="ellipse">
              <a:avLst/>
            </a:prstGeom>
            <a:solidFill>
              <a:schemeClr val="bg1">
                <a:alpha val="3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3876045" y="4551506"/>
              <a:ext cx="1113290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결과 품질</a:t>
              </a:r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/>
              </a:r>
              <a:b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</a:br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(1</a:t>
              </a:r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건</a:t>
              </a:r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latin typeface="+mj-ea"/>
                  <a:ea typeface="+mj-ea"/>
                </a:rPr>
                <a:t>, 50.0%)</a:t>
              </a:r>
              <a:endParaRPr lang="ko-KR" altLang="en-US" sz="1050" b="1" dirty="0">
                <a:ln>
                  <a:solidFill>
                    <a:schemeClr val="tx1">
                      <a:alpha val="0"/>
                    </a:schemeClr>
                  </a:solidFill>
                </a:ln>
                <a:latin typeface="+mj-ea"/>
                <a:ea typeface="+mj-ea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31110" y="4551506"/>
              <a:ext cx="96853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과정 품질</a:t>
              </a:r>
              <a:endParaRPr lang="en-US" altLang="ko-KR" sz="105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endParaRPr>
            </a:p>
            <a:p>
              <a:pPr algn="ctr"/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(1</a:t>
              </a:r>
              <a:r>
                <a:rPr lang="ko-KR" altLang="en-US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건</a:t>
              </a:r>
              <a:r>
                <a:rPr lang="en-US" altLang="ko-KR" sz="105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, 50.0%)</a:t>
              </a:r>
            </a:p>
          </p:txBody>
        </p:sp>
      </p:grpSp>
      <p:sp>
        <p:nvSpPr>
          <p:cNvPr id="45" name="직사각형 44"/>
          <p:cNvSpPr/>
          <p:nvPr/>
        </p:nvSpPr>
        <p:spPr>
          <a:xfrm>
            <a:off x="2222176" y="4553886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2</a:t>
            </a:r>
            <a:r>
              <a:rPr lang="ko-KR" altLang="en-US" sz="24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건</a:t>
            </a:r>
            <a:endParaRPr lang="en-US" altLang="ko-KR" sz="24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377376" y="6662056"/>
            <a:ext cx="640080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※ VOC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가 단답형인 경우와 동일한 내용이 반복해서 나오는 경우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, </a:t>
            </a:r>
            <a:r>
              <a:rPr lang="ko-KR" altLang="en-US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보고서 작성 시 제외함</a:t>
            </a:r>
            <a:r>
              <a:rPr lang="en-US" altLang="ko-KR" sz="900" dirty="0" smtClean="0">
                <a:ln>
                  <a:solidFill>
                    <a:schemeClr val="tx1">
                      <a:alpha val="0"/>
                    </a:schemeClr>
                  </a:solidFill>
                </a:ln>
              </a:rPr>
              <a:t>.</a:t>
            </a:r>
            <a:endParaRPr lang="ko-KR" altLang="en-US" sz="900" dirty="0">
              <a:ln>
                <a:solidFill>
                  <a:schemeClr val="tx1">
                    <a:alpha val="0"/>
                  </a:schemeClr>
                </a:solidFill>
              </a:ln>
            </a:endParaRPr>
          </a:p>
        </p:txBody>
      </p:sp>
    </p:spTree>
    <p:extLst>
      <p:ext uri="{BB962C8B-B14F-4D97-AF65-F5344CB8AC3E}">
        <p14:creationId xmlns:p14="http://schemas.microsoft.com/office/powerpoint/2010/main" xmlns="" val="36029993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319687"/>
            <a:ext cx="2633734" cy="9233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Ⅳ. </a:t>
            </a:r>
            <a:r>
              <a:rPr lang="ko-KR" altLang="en-US" sz="6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부 록</a:t>
            </a:r>
            <a:endParaRPr lang="ko-KR" altLang="en-US" sz="5400" dirty="0">
              <a:gradFill>
                <a:gsLst>
                  <a:gs pos="56000">
                    <a:schemeClr val="bg1"/>
                  </a:gs>
                  <a:gs pos="100000">
                    <a:schemeClr val="bg1"/>
                  </a:gs>
                </a:gsLst>
                <a:lin ang="162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j-ea"/>
              <a:ea typeface="+mj-ea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1617751" cy="984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ⅰ.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시계열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ko-KR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ⅱ</a:t>
            </a: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추가문항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</a:pPr>
            <a:r>
              <a:rPr lang="ko-KR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ⅲ</a:t>
            </a: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.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</a:rPr>
              <a:t>결과표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3124253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ⅰ.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시계열 분석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6243782" y="3694546"/>
            <a:ext cx="1903085" cy="6617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시계열 분석 방법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시계열 분석 결과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시계열 분석 방법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기본연구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KCSI-ST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와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매칭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KCSI-ST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기본연구 설문문항과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기본연구 설문문항을 매칭함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매칭한 결과를 토대로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산출 방식을 적용하여 점수를 산출함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과정품질의 ‘공감성’과 서비스 결과품질의 ‘편익성’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지속성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KCSI-ST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와 매칭되는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문항이 없음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143161" y="0"/>
            <a:ext cx="154865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시계열 분석</a:t>
            </a:r>
          </a:p>
        </p:txBody>
      </p:sp>
      <p:graphicFrame>
        <p:nvGraphicFramePr>
          <p:cNvPr id="26" name="표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74313994"/>
              </p:ext>
            </p:extLst>
          </p:nvPr>
        </p:nvGraphicFramePr>
        <p:xfrm>
          <a:off x="5592319" y="1664968"/>
          <a:ext cx="4636896" cy="5441498"/>
        </p:xfrm>
        <a:graphic>
          <a:graphicData uri="http://schemas.openxmlformats.org/drawingml/2006/table">
            <a:tbl>
              <a:tblPr/>
              <a:tblGrid>
                <a:gridCol w="2921040"/>
                <a:gridCol w="1021343"/>
                <a:gridCol w="694513"/>
              </a:tblGrid>
              <a:tr h="213618"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설문 항목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요소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차원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연구과제에 대한 활동 체계적 운영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체계성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과정품질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수행할 적정한 전문인력과 조직 적정하게 갖춤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관련 안내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문의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협의 등 담당자와 접촉 용이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대응성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고객문의 및 협의사항에 대해 친절하게 응대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 관련 필요한 정보 제공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·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교류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소통성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고객의 의견 및 건의사항 반영하고자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고객과 협력하기 위해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공감성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고객의 입장 이해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연구결과물을 연구목적에 맞게 작성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전문성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결과품질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연구결과물은 전문적임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연구결과물의 국가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사회적 유익성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편익성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제공되는 연구결과물은 업무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연구에 도움이 됨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사회요구 및 정책수요에 적절히 대응하는 연구결과물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활용성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연구결과물의 정책적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학문적 활용 가치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수행의 적절한 피드백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지속성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지속적인 고객관계 형성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·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유지를 위해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수행에 대한 책임감을 가짐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책임성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사회적 품질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설립목적에 부합하는 사명감을 가지고 업무 수행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수행을 통한 해당분야의 정책적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학문적 발전</a:t>
                      </a:r>
                      <a:r>
                        <a:rPr lang="ko-KR" altLang="en-US" sz="90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선도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연구결과의 사회적 공유 및 성과확산을 위한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서비스 대한 전반적 만족도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절대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전반적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기관의 서비스에 대한 노력</a:t>
                      </a:r>
                      <a:r>
                        <a:rPr lang="en-US" altLang="ko-KR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시간</a:t>
                      </a:r>
                      <a:r>
                        <a:rPr lang="en-US" altLang="ko-KR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비용 대비 만족도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상대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기관의 서비스 대한 호감도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감정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및 담당자와의 관계에 대한 만족도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관계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서비스를 받은 후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기관에 대한 신뢰도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신뢰도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미시적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서비스를 받은 후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지속이용 의향도</a:t>
                      </a:r>
                      <a:endParaRPr lang="ko-KR" altLang="en-US" sz="900" spc="0" baseline="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지속이용 의향도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5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15813" marR="15813" marT="15813" marB="1581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사업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활동에 대한 설립목적 부합도</a:t>
                      </a:r>
                      <a:endParaRPr lang="ko-KR" altLang="en-US" sz="900" spc="0" baseline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설립목적 달성도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거시적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국가 및 사회발전에 대한 기여도</a:t>
                      </a:r>
                      <a:endParaRPr lang="ko-KR" altLang="en-US" sz="900" spc="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국가발전 기여도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27" name="표 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74313994"/>
              </p:ext>
            </p:extLst>
          </p:nvPr>
        </p:nvGraphicFramePr>
        <p:xfrm>
          <a:off x="399351" y="1666237"/>
          <a:ext cx="4439984" cy="5425443"/>
        </p:xfrm>
        <a:graphic>
          <a:graphicData uri="http://schemas.openxmlformats.org/drawingml/2006/table">
            <a:tbl>
              <a:tblPr/>
              <a:tblGrid>
                <a:gridCol w="667962"/>
                <a:gridCol w="982298"/>
                <a:gridCol w="2789724"/>
              </a:tblGrid>
              <a:tr h="212935"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차원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요소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설문 항목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186161">
                <a:tc rowSpan="6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내용품질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전문성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연구목적에 대한 정확한 이해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연구과제 수행할 적정한 전문인력과 조직 적정하게 갖춤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효율성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연구결과물의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체계적으로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작성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연구주제에 부합하는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연구방법 사용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효과성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환경변화에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대응할 수 있는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연구결과물 제공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연구결과물의 활용도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rowSpan="6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과정품질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준비성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일정관련 사전협의의 적절성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보고회 및 자문회의를 위한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자료</a:t>
                      </a:r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작성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대응성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고객문의 및 건의사항에 대해 친절하게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응대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고객문의 및 건의사항에 대해 신속하게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처리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고객문의 및 건의사항에 대해 정확하게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처리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성실성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참석자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의견을 경청하고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의견을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반영하고자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노력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rowSpan="5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사회적 품질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합리성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기관의 사회적 사명감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연구과제 수행에 대한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책임감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공정성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연구결과물의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객관적으로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기술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공익성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연구과제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수행을 통한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해당분야의 정책적</a:t>
                      </a:r>
                      <a:r>
                        <a:rPr lang="en-US" altLang="ko-KR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학문적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발전 선도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연구 결과의 사회적 공유</a:t>
                      </a:r>
                      <a:r>
                        <a:rPr lang="en-US" altLang="ko-KR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성과확산</a:t>
                      </a:r>
                      <a:r>
                        <a:rPr lang="en-US" altLang="ko-KR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)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를 위해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노력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rowSpan="3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전반적 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절대</a:t>
                      </a:r>
                      <a:r>
                        <a:rPr lang="ko-KR" altLang="en-US" sz="900" b="1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기관의 서비스 대한 전반적 만족도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상대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</a:t>
                      </a:r>
                      <a:r>
                        <a:rPr lang="ko-KR" altLang="en-US" sz="90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서비스에 대한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노력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시간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비용 대비 만족도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감정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서비스 대한 호감도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rowSpan="2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요소 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 내용만족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서비스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내용에 대한 전반적인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만족도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 과정만족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서비스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과정에 대한 전반적인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만족도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사회적 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사회적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기관의 사회적 책임에 대한 전반적인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만족도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rowSpan="3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미시적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신뢰도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서비스를 받은 후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기관에 대한 신뢰도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호감도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서비스를 받은 후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 지속이용 의향도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5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15813" marR="15813" marT="15813" marB="15813" anchor="ctr"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구전긍정도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기관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서비스에 대한 타인 추천 의향도</a:t>
                      </a:r>
                    </a:p>
                  </a:txBody>
                  <a:tcPr marL="9525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rowSpan="2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거시적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설립취지 부합도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</a:rPr>
                        <a:t>기관의 사업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</a:rPr>
                        <a:t>활동에 대한 설립목적 부합도</a:t>
                      </a:r>
                      <a:endParaRPr lang="ko-KR" altLang="en-US" sz="900" spc="0" baseline="0" dirty="0">
                        <a:solidFill>
                          <a:srgbClr val="000000"/>
                        </a:solidFill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161"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국가발전 기여도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국가 및 사회발전에 대한 기여도</a:t>
                      </a:r>
                      <a:endParaRPr lang="ko-KR" altLang="en-US" sz="900" spc="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66" name="직사각형 65"/>
          <p:cNvSpPr/>
          <p:nvPr/>
        </p:nvSpPr>
        <p:spPr>
          <a:xfrm>
            <a:off x="4870450" y="1920878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7" name="직사각형 66"/>
          <p:cNvSpPr/>
          <p:nvPr/>
        </p:nvSpPr>
        <p:spPr>
          <a:xfrm>
            <a:off x="4870450" y="2107129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8" name="직사각형 67"/>
          <p:cNvSpPr/>
          <p:nvPr/>
        </p:nvSpPr>
        <p:spPr>
          <a:xfrm>
            <a:off x="4870450" y="2293380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0" name="직사각형 69"/>
          <p:cNvSpPr/>
          <p:nvPr/>
        </p:nvSpPr>
        <p:spPr>
          <a:xfrm>
            <a:off x="4870450" y="2665882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1" name="직사각형 70"/>
          <p:cNvSpPr/>
          <p:nvPr/>
        </p:nvSpPr>
        <p:spPr>
          <a:xfrm>
            <a:off x="4870450" y="285213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3" name="직사각형 72"/>
          <p:cNvSpPr/>
          <p:nvPr/>
        </p:nvSpPr>
        <p:spPr>
          <a:xfrm>
            <a:off x="4870450" y="3224635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4" name="직사각형 73"/>
          <p:cNvSpPr/>
          <p:nvPr/>
        </p:nvSpPr>
        <p:spPr>
          <a:xfrm>
            <a:off x="4870450" y="3410886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7" name="직사각형 76"/>
          <p:cNvSpPr/>
          <p:nvPr/>
        </p:nvSpPr>
        <p:spPr>
          <a:xfrm>
            <a:off x="4870450" y="3969639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8" name="직사각형 77"/>
          <p:cNvSpPr/>
          <p:nvPr/>
        </p:nvSpPr>
        <p:spPr>
          <a:xfrm>
            <a:off x="4870450" y="4155890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9" name="직사각형 78"/>
          <p:cNvSpPr/>
          <p:nvPr/>
        </p:nvSpPr>
        <p:spPr>
          <a:xfrm>
            <a:off x="4870450" y="4342141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1" name="직사각형 80"/>
          <p:cNvSpPr/>
          <p:nvPr/>
        </p:nvSpPr>
        <p:spPr>
          <a:xfrm>
            <a:off x="4870450" y="471464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2" name="직사각형 81"/>
          <p:cNvSpPr/>
          <p:nvPr/>
        </p:nvSpPr>
        <p:spPr>
          <a:xfrm>
            <a:off x="4870450" y="4900894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3" name="직사각형 82"/>
          <p:cNvSpPr/>
          <p:nvPr/>
        </p:nvSpPr>
        <p:spPr>
          <a:xfrm>
            <a:off x="4870450" y="5087145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4" name="직사각형 83"/>
          <p:cNvSpPr/>
          <p:nvPr/>
        </p:nvSpPr>
        <p:spPr>
          <a:xfrm>
            <a:off x="4870450" y="5273396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5" name="직사각형 84"/>
          <p:cNvSpPr/>
          <p:nvPr/>
        </p:nvSpPr>
        <p:spPr>
          <a:xfrm>
            <a:off x="4870450" y="5459647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6" name="직사각형 85"/>
          <p:cNvSpPr/>
          <p:nvPr/>
        </p:nvSpPr>
        <p:spPr>
          <a:xfrm>
            <a:off x="5446489" y="5645898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7" name="직사각형 86"/>
          <p:cNvSpPr/>
          <p:nvPr/>
        </p:nvSpPr>
        <p:spPr>
          <a:xfrm>
            <a:off x="5446489" y="5832149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8" name="직사각형 87"/>
          <p:cNvSpPr/>
          <p:nvPr/>
        </p:nvSpPr>
        <p:spPr>
          <a:xfrm>
            <a:off x="5446489" y="6018400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9" name="직사각형 88"/>
          <p:cNvSpPr/>
          <p:nvPr/>
        </p:nvSpPr>
        <p:spPr>
          <a:xfrm>
            <a:off x="4870450" y="6204651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0" name="직사각형 89"/>
          <p:cNvSpPr/>
          <p:nvPr/>
        </p:nvSpPr>
        <p:spPr>
          <a:xfrm>
            <a:off x="4870450" y="6390902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2" name="직사각형 91"/>
          <p:cNvSpPr/>
          <p:nvPr/>
        </p:nvSpPr>
        <p:spPr>
          <a:xfrm>
            <a:off x="4870450" y="6763404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3" name="직사각형 92"/>
          <p:cNvSpPr/>
          <p:nvPr/>
        </p:nvSpPr>
        <p:spPr>
          <a:xfrm>
            <a:off x="4870450" y="694965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4" name="직사각형 93"/>
          <p:cNvSpPr/>
          <p:nvPr/>
        </p:nvSpPr>
        <p:spPr>
          <a:xfrm>
            <a:off x="5446489" y="6390902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5" name="직사각형 94"/>
          <p:cNvSpPr/>
          <p:nvPr/>
        </p:nvSpPr>
        <p:spPr>
          <a:xfrm>
            <a:off x="5446489" y="657715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6" name="직사각형 95"/>
          <p:cNvSpPr/>
          <p:nvPr/>
        </p:nvSpPr>
        <p:spPr>
          <a:xfrm>
            <a:off x="5446489" y="6763404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7" name="직사각형 96"/>
          <p:cNvSpPr/>
          <p:nvPr/>
        </p:nvSpPr>
        <p:spPr>
          <a:xfrm>
            <a:off x="5446489" y="694965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0" name="직사각형 99"/>
          <p:cNvSpPr/>
          <p:nvPr/>
        </p:nvSpPr>
        <p:spPr>
          <a:xfrm>
            <a:off x="5446489" y="4155890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1" name="직사각형 100"/>
          <p:cNvSpPr/>
          <p:nvPr/>
        </p:nvSpPr>
        <p:spPr>
          <a:xfrm>
            <a:off x="5446489" y="4342141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4" name="직사각형 103"/>
          <p:cNvSpPr/>
          <p:nvPr/>
        </p:nvSpPr>
        <p:spPr>
          <a:xfrm>
            <a:off x="5446489" y="4900894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5" name="직사각형 104"/>
          <p:cNvSpPr/>
          <p:nvPr/>
        </p:nvSpPr>
        <p:spPr>
          <a:xfrm>
            <a:off x="5446489" y="5087145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6" name="직사각형 105"/>
          <p:cNvSpPr/>
          <p:nvPr/>
        </p:nvSpPr>
        <p:spPr>
          <a:xfrm>
            <a:off x="5446489" y="5273396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7" name="직사각형 106"/>
          <p:cNvSpPr/>
          <p:nvPr/>
        </p:nvSpPr>
        <p:spPr>
          <a:xfrm>
            <a:off x="5446489" y="5459647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8" name="직사각형 107"/>
          <p:cNvSpPr/>
          <p:nvPr/>
        </p:nvSpPr>
        <p:spPr>
          <a:xfrm>
            <a:off x="5446489" y="2479631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9" name="직사각형 108"/>
          <p:cNvSpPr/>
          <p:nvPr/>
        </p:nvSpPr>
        <p:spPr>
          <a:xfrm>
            <a:off x="5446489" y="2665882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0" name="직사각형 109"/>
          <p:cNvSpPr/>
          <p:nvPr/>
        </p:nvSpPr>
        <p:spPr>
          <a:xfrm>
            <a:off x="5446489" y="285213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3" name="직사각형 112"/>
          <p:cNvSpPr/>
          <p:nvPr/>
        </p:nvSpPr>
        <p:spPr>
          <a:xfrm>
            <a:off x="5446489" y="3410886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4" name="직사각형 113"/>
          <p:cNvSpPr/>
          <p:nvPr/>
        </p:nvSpPr>
        <p:spPr>
          <a:xfrm>
            <a:off x="5446489" y="1920878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5" name="직사각형 114"/>
          <p:cNvSpPr/>
          <p:nvPr/>
        </p:nvSpPr>
        <p:spPr>
          <a:xfrm>
            <a:off x="5446489" y="2107129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17" name="직선 화살표 연결선 116"/>
          <p:cNvCxnSpPr>
            <a:stCxn id="66" idx="3"/>
            <a:endCxn id="113" idx="1"/>
          </p:cNvCxnSpPr>
          <p:nvPr/>
        </p:nvCxnSpPr>
        <p:spPr>
          <a:xfrm>
            <a:off x="4978450" y="1974878"/>
            <a:ext cx="468039" cy="1490008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화살표 연결선 120"/>
          <p:cNvCxnSpPr>
            <a:stCxn id="67" idx="3"/>
            <a:endCxn id="115" idx="1"/>
          </p:cNvCxnSpPr>
          <p:nvPr/>
        </p:nvCxnSpPr>
        <p:spPr>
          <a:xfrm>
            <a:off x="4978450" y="2161129"/>
            <a:ext cx="468039" cy="0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화살표 연결선 122"/>
          <p:cNvCxnSpPr>
            <a:stCxn id="68" idx="3"/>
            <a:endCxn id="114" idx="1"/>
          </p:cNvCxnSpPr>
          <p:nvPr/>
        </p:nvCxnSpPr>
        <p:spPr>
          <a:xfrm flipV="1">
            <a:off x="4978450" y="1974878"/>
            <a:ext cx="468039" cy="372502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화살표 연결선 124"/>
          <p:cNvCxnSpPr>
            <a:stCxn id="70" idx="3"/>
            <a:endCxn id="100" idx="1"/>
          </p:cNvCxnSpPr>
          <p:nvPr/>
        </p:nvCxnSpPr>
        <p:spPr>
          <a:xfrm>
            <a:off x="4978450" y="2719882"/>
            <a:ext cx="468039" cy="1490008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화살표 연결선 126"/>
          <p:cNvCxnSpPr>
            <a:stCxn id="71" idx="3"/>
            <a:endCxn id="101" idx="1"/>
          </p:cNvCxnSpPr>
          <p:nvPr/>
        </p:nvCxnSpPr>
        <p:spPr>
          <a:xfrm>
            <a:off x="4978450" y="2906133"/>
            <a:ext cx="468039" cy="1490008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화살표 연결선 128"/>
          <p:cNvCxnSpPr>
            <a:stCxn id="73" idx="3"/>
            <a:endCxn id="109" idx="1"/>
          </p:cNvCxnSpPr>
          <p:nvPr/>
        </p:nvCxnSpPr>
        <p:spPr>
          <a:xfrm flipV="1">
            <a:off x="4978450" y="2719882"/>
            <a:ext cx="468039" cy="55875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직선 화살표 연결선 130"/>
          <p:cNvCxnSpPr>
            <a:stCxn id="74" idx="3"/>
            <a:endCxn id="108" idx="1"/>
          </p:cNvCxnSpPr>
          <p:nvPr/>
        </p:nvCxnSpPr>
        <p:spPr>
          <a:xfrm flipV="1">
            <a:off x="4978450" y="2533631"/>
            <a:ext cx="468039" cy="931255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/>
          <p:cNvCxnSpPr>
            <a:stCxn id="77" idx="3"/>
            <a:endCxn id="110" idx="1"/>
          </p:cNvCxnSpPr>
          <p:nvPr/>
        </p:nvCxnSpPr>
        <p:spPr>
          <a:xfrm flipV="1">
            <a:off x="4978450" y="2906133"/>
            <a:ext cx="468039" cy="1117506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화살표 연결선 134"/>
          <p:cNvCxnSpPr>
            <a:stCxn id="78" idx="3"/>
            <a:endCxn id="105" idx="1"/>
          </p:cNvCxnSpPr>
          <p:nvPr/>
        </p:nvCxnSpPr>
        <p:spPr>
          <a:xfrm>
            <a:off x="4978450" y="4209890"/>
            <a:ext cx="468039" cy="931255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화살표 연결선 136"/>
          <p:cNvCxnSpPr>
            <a:stCxn id="79" idx="3"/>
            <a:endCxn id="104" idx="1"/>
          </p:cNvCxnSpPr>
          <p:nvPr/>
        </p:nvCxnSpPr>
        <p:spPr>
          <a:xfrm>
            <a:off x="4978450" y="4396141"/>
            <a:ext cx="468039" cy="55875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직선 화살표 연결선 138"/>
          <p:cNvCxnSpPr>
            <a:stCxn id="81" idx="3"/>
            <a:endCxn id="106" idx="1"/>
          </p:cNvCxnSpPr>
          <p:nvPr/>
        </p:nvCxnSpPr>
        <p:spPr>
          <a:xfrm>
            <a:off x="4978450" y="4768643"/>
            <a:ext cx="468039" cy="55875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화살표 연결선 140"/>
          <p:cNvCxnSpPr>
            <a:stCxn id="82" idx="3"/>
            <a:endCxn id="107" idx="1"/>
          </p:cNvCxnSpPr>
          <p:nvPr/>
        </p:nvCxnSpPr>
        <p:spPr>
          <a:xfrm>
            <a:off x="4978450" y="4954894"/>
            <a:ext cx="468039" cy="55875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화살표 연결선 142"/>
          <p:cNvCxnSpPr>
            <a:stCxn id="83" idx="3"/>
            <a:endCxn id="86" idx="1"/>
          </p:cNvCxnSpPr>
          <p:nvPr/>
        </p:nvCxnSpPr>
        <p:spPr>
          <a:xfrm>
            <a:off x="4978450" y="5141145"/>
            <a:ext cx="468039" cy="55875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화살표 연결선 144"/>
          <p:cNvCxnSpPr>
            <a:stCxn id="84" idx="3"/>
            <a:endCxn id="87" idx="1"/>
          </p:cNvCxnSpPr>
          <p:nvPr/>
        </p:nvCxnSpPr>
        <p:spPr>
          <a:xfrm>
            <a:off x="4978450" y="5327396"/>
            <a:ext cx="468039" cy="55875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화살표 연결선 146"/>
          <p:cNvCxnSpPr>
            <a:stCxn id="85" idx="3"/>
            <a:endCxn id="88" idx="1"/>
          </p:cNvCxnSpPr>
          <p:nvPr/>
        </p:nvCxnSpPr>
        <p:spPr>
          <a:xfrm>
            <a:off x="4978450" y="5513647"/>
            <a:ext cx="468039" cy="55875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화살표 연결선 148"/>
          <p:cNvCxnSpPr>
            <a:stCxn id="89" idx="3"/>
            <a:endCxn id="94" idx="1"/>
          </p:cNvCxnSpPr>
          <p:nvPr/>
        </p:nvCxnSpPr>
        <p:spPr>
          <a:xfrm>
            <a:off x="4978450" y="6258651"/>
            <a:ext cx="468039" cy="186251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화살표 연결선 150"/>
          <p:cNvCxnSpPr>
            <a:stCxn id="90" idx="3"/>
            <a:endCxn id="95" idx="1"/>
          </p:cNvCxnSpPr>
          <p:nvPr/>
        </p:nvCxnSpPr>
        <p:spPr>
          <a:xfrm>
            <a:off x="4978450" y="6444902"/>
            <a:ext cx="468039" cy="186251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화살표 연결선 152"/>
          <p:cNvCxnSpPr>
            <a:stCxn id="92" idx="3"/>
            <a:endCxn id="96" idx="1"/>
          </p:cNvCxnSpPr>
          <p:nvPr/>
        </p:nvCxnSpPr>
        <p:spPr>
          <a:xfrm>
            <a:off x="4978450" y="6817404"/>
            <a:ext cx="468039" cy="0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화살표 연결선 154"/>
          <p:cNvCxnSpPr>
            <a:stCxn id="93" idx="3"/>
            <a:endCxn id="97" idx="1"/>
          </p:cNvCxnSpPr>
          <p:nvPr/>
        </p:nvCxnSpPr>
        <p:spPr>
          <a:xfrm>
            <a:off x="4978450" y="7003653"/>
            <a:ext cx="468039" cy="0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시계열 분석 방법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수탁연구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KCSI-ST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와 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KCSI-EHS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매칭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KCSI-ST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의 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수탁연구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설문문항과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KCSI-EHS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의 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수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탁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연구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설문문항을 매칭함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매칭한 결과를 토대로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산출 방식을 적용하여 점수를 산출함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서비스 과정품질의 ‘공감성’과 서비스 결과품질의 ‘편익성’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‘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지속성’ 문항은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KCSI-ST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와 매칭되는 문항이 없음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  <a:endParaRPr lang="ko-KR" altLang="en-US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9143161" y="0"/>
            <a:ext cx="154865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시계열 분석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74313994"/>
              </p:ext>
            </p:extLst>
          </p:nvPr>
        </p:nvGraphicFramePr>
        <p:xfrm>
          <a:off x="416496" y="1665295"/>
          <a:ext cx="4434904" cy="5438767"/>
        </p:xfrm>
        <a:graphic>
          <a:graphicData uri="http://schemas.openxmlformats.org/drawingml/2006/table">
            <a:tbl>
              <a:tblPr/>
              <a:tblGrid>
                <a:gridCol w="664259"/>
                <a:gridCol w="976851"/>
                <a:gridCol w="2793794"/>
              </a:tblGrid>
              <a:tr h="183517"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차원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요소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설문 항목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150150">
                <a:tc rowSpan="8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내용품질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전문성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연구목적에 대한 정확한 이해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연구과제 수행할 적정한 전문인력과 조직 적정하게 갖춤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연구과제 수행에 대한 전문지식 및 경험 보유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계획된 연구 인력 투입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효율성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연구수행 일정 준수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연구과제 체계적 수행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효과성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연구목표 및 임무 달성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연구결과의 정책적</a:t>
                      </a:r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학문적 활용도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rowSpan="7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과정품질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준비성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업무 수행 전</a:t>
                      </a:r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적절한 정보 교류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연구과제에 대한 충실한 사전</a:t>
                      </a:r>
                      <a:r>
                        <a:rPr lang="ko-KR" altLang="en-US" sz="900" b="0" i="0" u="none" strike="noStrike" baseline="0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조사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대응성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고객문의 및 건의사항에 대해 친절하게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응대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고객문의 및 건의사항에 대해 신속하게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처리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고객문의 및 건의사항에 대해 정확하게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처리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성실성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고객과 협의 및 논의 위해 노력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연구수행</a:t>
                      </a:r>
                      <a:r>
                        <a:rPr lang="ko-KR" altLang="en-US" sz="900" b="0" i="0" u="none" strike="noStrike" baseline="0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정도를 공유하는 기회를 적절히 활용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rowSpan="4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환경품질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구비성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baseline="0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고객 요구사항 수집 절차 마련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연구 관련 정보제공 및 커뮤니케이션 체계 구비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편리성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고객 의견 제시 편리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업무 확인</a:t>
                      </a:r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처리를 위한 담당자 접촉 용이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rowSpan="4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사회적 품질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합리성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기관의 사회적 사명감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연구과제 수행에 대한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책임감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공정성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업무를 투명하고 공정하게 수행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공익성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연구과제 수행을 통한 해당분야의 정책적</a:t>
                      </a:r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학문적 발전 선도</a:t>
                      </a:r>
                      <a:endParaRPr lang="en-US" altLang="ko-KR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rowSpan="3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전반적 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절대</a:t>
                      </a:r>
                      <a:r>
                        <a:rPr lang="ko-KR" altLang="en-US" sz="900" b="1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기관의 서비스 대한 전반적 만족도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상대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</a:t>
                      </a:r>
                      <a:r>
                        <a:rPr lang="ko-KR" altLang="en-US" sz="90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서비스에 대한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노력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시간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비용 대비 만족도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감정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서비스 대한 호감도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rowSpan="3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요소 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 내용만족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서비스 내용에 대한 전반적인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만족도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 과정만족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서비스 과정에 대한 전반적인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만족도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서비스 환경만족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서비스 환경에 대한 전반적인 만족도</a:t>
                      </a:r>
                      <a:endParaRPr lang="ko-KR" altLang="en-US" sz="900" b="0" i="0" u="none" strike="noStrike" dirty="0"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사회적 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사회적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 기관의 사회적 책임에 대한 전반적인 </a:t>
                      </a: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만족도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rowSpan="3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미시적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신뢰도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서비스를 받은 후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기관에 대한 신뢰도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호감도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서비스를 받은 후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, 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 지속이용 의향도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5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15813" marR="15813" marT="15813" marB="15813" anchor="ctr"/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구전긍정도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dirty="0">
                          <a:latin typeface="나눔바른고딕" pitchFamily="50" charset="-127"/>
                          <a:ea typeface="나눔바른고딕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latin typeface="나눔바른고딕" pitchFamily="50" charset="-127"/>
                          <a:ea typeface="나눔바른고딕" pitchFamily="50" charset="-127"/>
                        </a:rPr>
                        <a:t>기관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 서비스에 대한 타인 추천 의향도</a:t>
                      </a:r>
                    </a:p>
                  </a:txBody>
                  <a:tcPr marL="36000" marR="9525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rowSpan="2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거시적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설립취지 부합도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</a:rPr>
                        <a:t>기관의 사업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</a:rPr>
                        <a:t>/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바른고딕" pitchFamily="50" charset="-127"/>
                          <a:ea typeface="나눔바른고딕" pitchFamily="50" charset="-127"/>
                        </a:rPr>
                        <a:t>활동에 대한 설립목적 부합도</a:t>
                      </a:r>
                      <a:endParaRPr lang="ko-KR" altLang="en-US" sz="900" spc="0" baseline="0" dirty="0">
                        <a:solidFill>
                          <a:srgbClr val="000000"/>
                        </a:solidFill>
                        <a:effectLst/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0150"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국가발전 기여도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기관의 국가 및 사회발전에 대한 기여도</a:t>
                      </a:r>
                      <a:endParaRPr lang="ko-KR" altLang="en-US" sz="900" spc="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3600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5" name="직사각형 24"/>
          <p:cNvSpPr/>
          <p:nvPr/>
        </p:nvSpPr>
        <p:spPr>
          <a:xfrm>
            <a:off x="4879975" y="187960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6" name="직사각형 25"/>
          <p:cNvSpPr/>
          <p:nvPr/>
        </p:nvSpPr>
        <p:spPr>
          <a:xfrm>
            <a:off x="4879975" y="202956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직사각형 28"/>
          <p:cNvSpPr/>
          <p:nvPr/>
        </p:nvSpPr>
        <p:spPr>
          <a:xfrm>
            <a:off x="4879975" y="262940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직사각형 29"/>
          <p:cNvSpPr/>
          <p:nvPr/>
        </p:nvSpPr>
        <p:spPr>
          <a:xfrm>
            <a:off x="4879975" y="292932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3" name="직사각형 32"/>
          <p:cNvSpPr/>
          <p:nvPr/>
        </p:nvSpPr>
        <p:spPr>
          <a:xfrm>
            <a:off x="4879975" y="382908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직사각형 35"/>
          <p:cNvSpPr/>
          <p:nvPr/>
        </p:nvSpPr>
        <p:spPr>
          <a:xfrm>
            <a:off x="4879975" y="472884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직사각형 37"/>
          <p:cNvSpPr/>
          <p:nvPr/>
        </p:nvSpPr>
        <p:spPr>
          <a:xfrm>
            <a:off x="4879975" y="532868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" name="직사각형 38"/>
          <p:cNvSpPr/>
          <p:nvPr/>
        </p:nvSpPr>
        <p:spPr>
          <a:xfrm>
            <a:off x="4879975" y="562860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1" name="직사각형 40"/>
          <p:cNvSpPr/>
          <p:nvPr/>
        </p:nvSpPr>
        <p:spPr>
          <a:xfrm>
            <a:off x="4879975" y="652836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2" name="직사각형 41"/>
          <p:cNvSpPr/>
          <p:nvPr/>
        </p:nvSpPr>
        <p:spPr>
          <a:xfrm>
            <a:off x="4879975" y="682828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직사각형 42"/>
          <p:cNvSpPr/>
          <p:nvPr/>
        </p:nvSpPr>
        <p:spPr>
          <a:xfrm>
            <a:off x="4879975" y="6978228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6" name="직사각형 45"/>
          <p:cNvSpPr/>
          <p:nvPr/>
        </p:nvSpPr>
        <p:spPr>
          <a:xfrm>
            <a:off x="4879975" y="307928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7" name="직사각형 46"/>
          <p:cNvSpPr/>
          <p:nvPr/>
        </p:nvSpPr>
        <p:spPr>
          <a:xfrm>
            <a:off x="4879975" y="337920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1" name="직사각형 50"/>
          <p:cNvSpPr/>
          <p:nvPr/>
        </p:nvSpPr>
        <p:spPr>
          <a:xfrm>
            <a:off x="4879975" y="457888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2" name="직사각형 51"/>
          <p:cNvSpPr/>
          <p:nvPr/>
        </p:nvSpPr>
        <p:spPr>
          <a:xfrm>
            <a:off x="4879975" y="487880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3" name="직사각형 52"/>
          <p:cNvSpPr/>
          <p:nvPr/>
        </p:nvSpPr>
        <p:spPr>
          <a:xfrm>
            <a:off x="4879975" y="517872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직사각형 53"/>
          <p:cNvSpPr/>
          <p:nvPr/>
        </p:nvSpPr>
        <p:spPr>
          <a:xfrm>
            <a:off x="4879975" y="547864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6" name="직사각형 55"/>
          <p:cNvSpPr/>
          <p:nvPr/>
        </p:nvSpPr>
        <p:spPr>
          <a:xfrm>
            <a:off x="4879975" y="637840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93" name="직선 화살표 연결선 92"/>
          <p:cNvCxnSpPr>
            <a:stCxn id="43" idx="3"/>
            <a:endCxn id="117" idx="1"/>
          </p:cNvCxnSpPr>
          <p:nvPr/>
        </p:nvCxnSpPr>
        <p:spPr>
          <a:xfrm flipV="1">
            <a:off x="4987975" y="7003653"/>
            <a:ext cx="458514" cy="28575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화살표 연결선 95"/>
          <p:cNvCxnSpPr>
            <a:stCxn id="42" idx="3"/>
            <a:endCxn id="116" idx="1"/>
          </p:cNvCxnSpPr>
          <p:nvPr/>
        </p:nvCxnSpPr>
        <p:spPr>
          <a:xfrm flipV="1">
            <a:off x="4987975" y="6817404"/>
            <a:ext cx="458514" cy="64879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화살표 연결선 97"/>
          <p:cNvCxnSpPr>
            <a:stCxn id="41" idx="3"/>
            <a:endCxn id="115" idx="1"/>
          </p:cNvCxnSpPr>
          <p:nvPr/>
        </p:nvCxnSpPr>
        <p:spPr>
          <a:xfrm>
            <a:off x="4987975" y="6582363"/>
            <a:ext cx="458514" cy="48790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화살표 연결선 99"/>
          <p:cNvCxnSpPr>
            <a:stCxn id="56" idx="3"/>
            <a:endCxn id="114" idx="1"/>
          </p:cNvCxnSpPr>
          <p:nvPr/>
        </p:nvCxnSpPr>
        <p:spPr>
          <a:xfrm>
            <a:off x="4987975" y="6432403"/>
            <a:ext cx="458514" cy="12499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/>
          <p:cNvCxnSpPr>
            <a:stCxn id="39" idx="3"/>
            <a:endCxn id="113" idx="1"/>
          </p:cNvCxnSpPr>
          <p:nvPr/>
        </p:nvCxnSpPr>
        <p:spPr>
          <a:xfrm>
            <a:off x="4987975" y="5682603"/>
            <a:ext cx="458514" cy="389797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화살표 연결선 103"/>
          <p:cNvCxnSpPr>
            <a:stCxn id="54" idx="3"/>
            <a:endCxn id="112" idx="1"/>
          </p:cNvCxnSpPr>
          <p:nvPr/>
        </p:nvCxnSpPr>
        <p:spPr>
          <a:xfrm>
            <a:off x="4987975" y="5532643"/>
            <a:ext cx="458514" cy="353506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화살표 연결선 105"/>
          <p:cNvCxnSpPr>
            <a:stCxn id="38" idx="3"/>
            <a:endCxn id="111" idx="1"/>
          </p:cNvCxnSpPr>
          <p:nvPr/>
        </p:nvCxnSpPr>
        <p:spPr>
          <a:xfrm>
            <a:off x="4987975" y="5382683"/>
            <a:ext cx="458514" cy="317215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화살표 연결선 107"/>
          <p:cNvCxnSpPr>
            <a:stCxn id="53" idx="3"/>
            <a:endCxn id="122" idx="1"/>
          </p:cNvCxnSpPr>
          <p:nvPr/>
        </p:nvCxnSpPr>
        <p:spPr>
          <a:xfrm>
            <a:off x="4987975" y="5232723"/>
            <a:ext cx="458514" cy="9467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0" name="표 10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774313994"/>
              </p:ext>
            </p:extLst>
          </p:nvPr>
        </p:nvGraphicFramePr>
        <p:xfrm>
          <a:off x="5592319" y="1664968"/>
          <a:ext cx="4636896" cy="5441498"/>
        </p:xfrm>
        <a:graphic>
          <a:graphicData uri="http://schemas.openxmlformats.org/drawingml/2006/table">
            <a:tbl>
              <a:tblPr/>
              <a:tblGrid>
                <a:gridCol w="2921040"/>
                <a:gridCol w="1021343"/>
                <a:gridCol w="694513"/>
              </a:tblGrid>
              <a:tr h="213618"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설문 항목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요소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차원</a:t>
                      </a:r>
                      <a:endParaRPr lang="ko-KR" altLang="en-US" sz="11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연구과제에 대한 활동 체계적 운영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체계성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과정품질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수행할 적정한 전문인력과 조직 적정하게 갖춤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관련 안내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문의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협의 등 담당자와 접촉 용이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대응성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고객문의 및 협의사항에 대해 친절하게 응대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 관련 필요한 정보 제공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·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교류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소통성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고객의 의견 및 건의사항 반영하고자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고객과 협력하기 위해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공감성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고객의 입장 이해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연구결과물을 연구목적에 맞게 작성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전문성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결과품질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연구결과물은 전문적임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연구결과물의 국가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·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사회적 유익성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편익성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제공되는 연구결과물은 업무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연구에 도움이 됨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사회요구 및 정책수요에 적절히 대응하는 연구결과물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활용성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연구결과물의 정책적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학문적 활용 가치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수행의 적절한 피드백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지속성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지속적인 고객관계 형성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·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/>
                          <a:ea typeface="나눔고딕"/>
                        </a:rPr>
                        <a:t>유지를 위해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수행에 대한 책임감을 가짐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책임성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서비스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사회적 품질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설립목적에 부합하는 사명감을 가지고 업무 수행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연구과제 수행을 통한 해당분야의 정책적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학문적 발전</a:t>
                      </a:r>
                      <a:r>
                        <a:rPr lang="ko-KR" altLang="en-US" sz="90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선도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공익성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연구결과의 사회적 공유 및 성과확산을 위한 노력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서비스 대한 전반적 만족도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절대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전반적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만족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기관의 서비스에 대한 노력</a:t>
                      </a:r>
                      <a:r>
                        <a:rPr lang="en-US" altLang="ko-KR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시간</a:t>
                      </a:r>
                      <a:r>
                        <a:rPr lang="en-US" altLang="ko-KR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비용 대비 만족도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상대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기관의 서비스 대한 호감도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감정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및 담당자와의 관계에 대한 만족도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관계 만족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서비스를 받은 후</a:t>
                      </a:r>
                      <a:r>
                        <a:rPr lang="en-US" altLang="ko-KR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90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기관에 대한 신뢰도</a:t>
                      </a:r>
                      <a:endParaRPr lang="ko-KR" altLang="en-US" sz="90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신뢰도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미시적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서비스를 받은 후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, 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 지속이용 의향도</a:t>
                      </a:r>
                      <a:endParaRPr lang="ko-KR" altLang="en-US" sz="900" spc="0" baseline="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지속이용 의향도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5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15813" marR="15813" marT="15813" marB="15813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사업</a:t>
                      </a:r>
                      <a:r>
                        <a:rPr lang="en-US" altLang="ko-KR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/</a:t>
                      </a:r>
                      <a:r>
                        <a:rPr lang="ko-KR" altLang="en-US" sz="900" spc="0" baseline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활동에 대한 설립목적 부합도</a:t>
                      </a:r>
                      <a:endParaRPr lang="ko-KR" altLang="en-US" sz="900" spc="0" baseline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설립목적 달성도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거시적</a:t>
                      </a:r>
                      <a:endParaRPr lang="en-US" altLang="ko-KR" sz="900" b="1" dirty="0" smtClean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710">
                <a:tc>
                  <a:txBody>
                    <a:bodyPr/>
                    <a:lstStyle/>
                    <a:p>
                      <a:pPr marL="0" marR="0" indent="0" algn="l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spc="0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기관의 국가 및 사회발전에 대한 기여도</a:t>
                      </a:r>
                      <a:endParaRPr lang="ko-KR" altLang="en-US" sz="900" spc="0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4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dirty="0" smtClean="0">
                          <a:solidFill>
                            <a:srgbClr val="000000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국가발전 기여도</a:t>
                      </a:r>
                      <a:endParaRPr lang="ko-KR" altLang="en-US" sz="9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algn="ctr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dirty="0">
                        <a:solidFill>
                          <a:srgbClr val="00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11" name="직사각형 110"/>
          <p:cNvSpPr/>
          <p:nvPr/>
        </p:nvSpPr>
        <p:spPr>
          <a:xfrm>
            <a:off x="5446489" y="5645898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2" name="직사각형 111"/>
          <p:cNvSpPr/>
          <p:nvPr/>
        </p:nvSpPr>
        <p:spPr>
          <a:xfrm>
            <a:off x="5446489" y="5832149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3" name="직사각형 112"/>
          <p:cNvSpPr/>
          <p:nvPr/>
        </p:nvSpPr>
        <p:spPr>
          <a:xfrm>
            <a:off x="5446489" y="6018400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4" name="직사각형 113"/>
          <p:cNvSpPr/>
          <p:nvPr/>
        </p:nvSpPr>
        <p:spPr>
          <a:xfrm>
            <a:off x="5446489" y="6390902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5" name="직사각형 114"/>
          <p:cNvSpPr/>
          <p:nvPr/>
        </p:nvSpPr>
        <p:spPr>
          <a:xfrm>
            <a:off x="5446489" y="657715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6" name="직사각형 115"/>
          <p:cNvSpPr/>
          <p:nvPr/>
        </p:nvSpPr>
        <p:spPr>
          <a:xfrm>
            <a:off x="5446489" y="6763404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7" name="직사각형 116"/>
          <p:cNvSpPr/>
          <p:nvPr/>
        </p:nvSpPr>
        <p:spPr>
          <a:xfrm>
            <a:off x="5446489" y="694965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9" name="직사각형 118"/>
          <p:cNvSpPr/>
          <p:nvPr/>
        </p:nvSpPr>
        <p:spPr>
          <a:xfrm>
            <a:off x="5446489" y="4342141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0" name="직사각형 119"/>
          <p:cNvSpPr/>
          <p:nvPr/>
        </p:nvSpPr>
        <p:spPr>
          <a:xfrm>
            <a:off x="5446489" y="4900894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1" name="직사각형 120"/>
          <p:cNvSpPr/>
          <p:nvPr/>
        </p:nvSpPr>
        <p:spPr>
          <a:xfrm>
            <a:off x="5446489" y="5087145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2" name="직사각형 121"/>
          <p:cNvSpPr/>
          <p:nvPr/>
        </p:nvSpPr>
        <p:spPr>
          <a:xfrm>
            <a:off x="5446489" y="5273396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3" name="직사각형 122"/>
          <p:cNvSpPr/>
          <p:nvPr/>
        </p:nvSpPr>
        <p:spPr>
          <a:xfrm>
            <a:off x="5446489" y="5459647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4" name="직사각형 123"/>
          <p:cNvSpPr/>
          <p:nvPr/>
        </p:nvSpPr>
        <p:spPr>
          <a:xfrm>
            <a:off x="5446489" y="2479631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5" name="직사각형 124"/>
          <p:cNvSpPr/>
          <p:nvPr/>
        </p:nvSpPr>
        <p:spPr>
          <a:xfrm>
            <a:off x="5446489" y="2665882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6" name="직사각형 125"/>
          <p:cNvSpPr/>
          <p:nvPr/>
        </p:nvSpPr>
        <p:spPr>
          <a:xfrm>
            <a:off x="5446489" y="2852133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7" name="직사각형 126"/>
          <p:cNvSpPr/>
          <p:nvPr/>
        </p:nvSpPr>
        <p:spPr>
          <a:xfrm>
            <a:off x="5446489" y="3410886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8" name="직사각형 127"/>
          <p:cNvSpPr/>
          <p:nvPr/>
        </p:nvSpPr>
        <p:spPr>
          <a:xfrm>
            <a:off x="5446489" y="1920878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9" name="직사각형 128"/>
          <p:cNvSpPr/>
          <p:nvPr/>
        </p:nvSpPr>
        <p:spPr>
          <a:xfrm>
            <a:off x="5446489" y="2107129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39" name="직선 화살표 연결선 138"/>
          <p:cNvCxnSpPr>
            <a:stCxn id="52" idx="3"/>
            <a:endCxn id="120" idx="1"/>
          </p:cNvCxnSpPr>
          <p:nvPr/>
        </p:nvCxnSpPr>
        <p:spPr>
          <a:xfrm>
            <a:off x="4987975" y="4932803"/>
            <a:ext cx="458514" cy="22091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화살표 연결선 140"/>
          <p:cNvCxnSpPr>
            <a:stCxn id="36" idx="3"/>
            <a:endCxn id="121" idx="1"/>
          </p:cNvCxnSpPr>
          <p:nvPr/>
        </p:nvCxnSpPr>
        <p:spPr>
          <a:xfrm>
            <a:off x="4987975" y="4782843"/>
            <a:ext cx="458514" cy="358302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화살표 연결선 142"/>
          <p:cNvCxnSpPr>
            <a:stCxn id="33" idx="3"/>
            <a:endCxn id="126" idx="1"/>
          </p:cNvCxnSpPr>
          <p:nvPr/>
        </p:nvCxnSpPr>
        <p:spPr>
          <a:xfrm flipV="1">
            <a:off x="4987975" y="2906133"/>
            <a:ext cx="458514" cy="976950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화살표 연결선 144"/>
          <p:cNvCxnSpPr>
            <a:stCxn id="47" idx="3"/>
            <a:endCxn id="124" idx="1"/>
          </p:cNvCxnSpPr>
          <p:nvPr/>
        </p:nvCxnSpPr>
        <p:spPr>
          <a:xfrm flipV="1">
            <a:off x="4987975" y="2533631"/>
            <a:ext cx="458514" cy="899572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화살표 연결선 146"/>
          <p:cNvCxnSpPr>
            <a:stCxn id="46" idx="3"/>
            <a:endCxn id="125" idx="1"/>
          </p:cNvCxnSpPr>
          <p:nvPr/>
        </p:nvCxnSpPr>
        <p:spPr>
          <a:xfrm flipV="1">
            <a:off x="4987975" y="2719882"/>
            <a:ext cx="458514" cy="413401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화살표 연결선 148"/>
          <p:cNvCxnSpPr>
            <a:stCxn id="30" idx="3"/>
            <a:endCxn id="119" idx="1"/>
          </p:cNvCxnSpPr>
          <p:nvPr/>
        </p:nvCxnSpPr>
        <p:spPr>
          <a:xfrm>
            <a:off x="4987975" y="2983323"/>
            <a:ext cx="458514" cy="1412818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화살표 연결선 150"/>
          <p:cNvCxnSpPr>
            <a:stCxn id="29" idx="3"/>
            <a:endCxn id="128" idx="1"/>
          </p:cNvCxnSpPr>
          <p:nvPr/>
        </p:nvCxnSpPr>
        <p:spPr>
          <a:xfrm flipV="1">
            <a:off x="4987975" y="1974878"/>
            <a:ext cx="458514" cy="708525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화살표 연결선 152"/>
          <p:cNvCxnSpPr>
            <a:stCxn id="26" idx="3"/>
            <a:endCxn id="129" idx="1"/>
          </p:cNvCxnSpPr>
          <p:nvPr/>
        </p:nvCxnSpPr>
        <p:spPr>
          <a:xfrm>
            <a:off x="4987975" y="2083563"/>
            <a:ext cx="458514" cy="77566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화살표 연결선 154"/>
          <p:cNvCxnSpPr>
            <a:stCxn id="25" idx="3"/>
            <a:endCxn id="127" idx="1"/>
          </p:cNvCxnSpPr>
          <p:nvPr/>
        </p:nvCxnSpPr>
        <p:spPr>
          <a:xfrm>
            <a:off x="4987975" y="1933603"/>
            <a:ext cx="458514" cy="1531283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직사각형 157"/>
          <p:cNvSpPr/>
          <p:nvPr/>
        </p:nvSpPr>
        <p:spPr>
          <a:xfrm>
            <a:off x="5446489" y="2291484"/>
            <a:ext cx="108000" cy="108000"/>
          </a:xfrm>
          <a:prstGeom prst="rect">
            <a:avLst/>
          </a:prstGeom>
          <a:noFill/>
          <a:ln w="25400">
            <a:solidFill>
              <a:srgbClr val="B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60" name="직선 화살표 연결선 159"/>
          <p:cNvCxnSpPr>
            <a:stCxn id="51" idx="3"/>
            <a:endCxn id="158" idx="1"/>
          </p:cNvCxnSpPr>
          <p:nvPr/>
        </p:nvCxnSpPr>
        <p:spPr>
          <a:xfrm flipV="1">
            <a:off x="4987975" y="2345484"/>
            <a:ext cx="458514" cy="2287399"/>
          </a:xfrm>
          <a:prstGeom prst="straightConnector1">
            <a:avLst/>
          </a:prstGeom>
          <a:ln w="190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기본연구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시계열 분석 결과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22761483"/>
              </p:ext>
            </p:extLst>
          </p:nvPr>
        </p:nvGraphicFramePr>
        <p:xfrm>
          <a:off x="412749" y="5278299"/>
          <a:ext cx="9848851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686851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88.2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85.3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85.5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– 2014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</a:t>
                      </a:r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9143161" y="0"/>
            <a:ext cx="154865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시계열 분석</a:t>
            </a:r>
          </a:p>
        </p:txBody>
      </p:sp>
      <p:sp>
        <p:nvSpPr>
          <p:cNvPr id="13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기본연구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차원별 결과 분석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3"/>
              </a:buBlip>
            </a:pP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KCSI-ST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모델로 조사한 만족도 결과에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KCSI-EHS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모델을 적용한 결과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 만족도는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86.8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나타남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3"/>
              </a:buBlip>
            </a:pP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기관의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2015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년도 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기본연구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KCSI-EHS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점수는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86.4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점이며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전년 대비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0.4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 하락함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  <a:endParaRPr lang="ko-KR" altLang="en-US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16" name="차트 15"/>
          <p:cNvGraphicFramePr/>
          <p:nvPr>
            <p:extLst>
              <p:ext uri="{D42A27DB-BD31-4B8C-83A1-F6EECF244321}">
                <p14:modId xmlns:p14="http://schemas.microsoft.com/office/powerpoint/2010/main" xmlns="" val="607478352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시계열 분석 결과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9143161" y="0"/>
            <a:ext cx="154865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시계열 분석</a:t>
            </a:r>
          </a:p>
        </p:txBody>
      </p:sp>
      <p:pic>
        <p:nvPicPr>
          <p:cNvPr id="14" name="그림 1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15" name="표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251739493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384000"/>
                <a:gridCol w="3384000"/>
                <a:gridCol w="1656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16" name="직사각형 1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기본연구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0" name="텍스트 개체 틀 19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기본연구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요인별 결과 분석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‘과정 품질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대응성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점수가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86.9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전년 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2.8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하락함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공익성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전년 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상승함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aphicFrame>
        <p:nvGraphicFramePr>
          <p:cNvPr id="21" name="차트 20"/>
          <p:cNvGraphicFramePr/>
          <p:nvPr>
            <p:extLst>
              <p:ext uri="{D42A27DB-BD31-4B8C-83A1-F6EECF244321}">
                <p14:modId xmlns:p14="http://schemas.microsoft.com/office/powerpoint/2010/main" xmlns="" val="607478352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7" name="표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306002369"/>
              </p:ext>
            </p:extLst>
          </p:nvPr>
        </p:nvGraphicFramePr>
        <p:xfrm>
          <a:off x="412749" y="5278299"/>
          <a:ext cx="9900000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</a:tblGrid>
              <a:tr h="432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88.2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– 2014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00921570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수탁연구</a:t>
            </a:r>
            <a:endParaRPr kumimoji="1" lang="en-US" altLang="ko-KR" sz="1400" b="1" dirty="0" smtClean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시계열 분석 결과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6331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마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수탁연구 차원별 결과 분석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3"/>
              </a:buBlip>
            </a:pP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KCSI-ST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모델로 조사한 만족도 결과에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KCSI-EHS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모델을 적용한 결과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2014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 만족도는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85.8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점으로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나타남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3"/>
              </a:buBlip>
            </a:pP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기관의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2015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년도 수탁연구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KCSI-EHS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점수는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83.2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점이며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전년 대비 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2.6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점 </a:t>
            </a:r>
            <a:r>
              <a:rPr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하락</a:t>
            </a: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함</a:t>
            </a:r>
            <a:r>
              <a:rPr lang="en-US" altLang="ko-KR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  <a:endParaRPr lang="ko-KR" altLang="en-US" dirty="0">
              <a:gradFill>
                <a:gsLst>
                  <a:gs pos="8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479218175"/>
              </p:ext>
            </p:extLst>
          </p:nvPr>
        </p:nvGraphicFramePr>
        <p:xfrm>
          <a:off x="412749" y="5278299"/>
          <a:ext cx="9864000" cy="1712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87.7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88.0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83.8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83.1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84.4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82.0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86.6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82.1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80.2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80.0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81.2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83.2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– 2014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-3.4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-3.6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-3.7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-1.5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-2.9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-4.4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</a:t>
                      </a:r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-0.8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-3.4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607478352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9143161" y="0"/>
            <a:ext cx="154865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시계열 분석</a:t>
            </a:r>
          </a:p>
        </p:txBody>
      </p:sp>
    </p:spTree>
    <p:extLst>
      <p:ext uri="{BB962C8B-B14F-4D97-AF65-F5344CB8AC3E}">
        <p14:creationId xmlns:p14="http://schemas.microsoft.com/office/powerpoint/2010/main" xmlns="" val="393330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47394066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384000"/>
                <a:gridCol w="3384000"/>
                <a:gridCol w="1656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시계열 분석 결과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바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수탁연구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요인별 결과 분석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모든 요인 점수가 전년 대비 하락함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결과 품질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전문성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점수가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84.0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전년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(90.7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대비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6.7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 큰 폭으로 하락함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수탁연구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235992532"/>
              </p:ext>
            </p:extLst>
          </p:nvPr>
        </p:nvGraphicFramePr>
        <p:xfrm>
          <a:off x="412749" y="5278299"/>
          <a:ext cx="990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852351"/>
                <a:gridCol w="839649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  <a:gridCol w="846000"/>
              </a:tblGrid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r>
                        <a:rPr kumimoji="1" lang="ko-KR" altLang="en-US" sz="1100" b="1" kern="1200" spc="-100" baseline="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89.3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86.6</a:t>
                      </a:r>
                      <a:endParaRPr lang="en-US" altLang="ko-KR" sz="11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en-US" altLang="ko-KR" sz="11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tabLst>
                          <a:tab pos="1255713" algn="l"/>
                        </a:tabLst>
                      </a:pP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kumimoji="1" lang="en-US" altLang="ko-KR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– 2014</a:t>
                      </a:r>
                      <a:r>
                        <a:rPr kumimoji="1" lang="ko-KR" altLang="en-US" sz="11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-2.4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-6.7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-1.7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</a:t>
                      </a:r>
                      <a:endParaRPr lang="ko-KR" altLang="en-US" sz="1100" b="0" i="0" u="none" strike="noStrike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rgbClr val="000000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-3.5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1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-3.9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9143161" y="0"/>
            <a:ext cx="1548652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ⅰ.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시계열 분석</a:t>
            </a:r>
          </a:p>
        </p:txBody>
      </p:sp>
      <p:graphicFrame>
        <p:nvGraphicFramePr>
          <p:cNvPr id="15" name="차트 14"/>
          <p:cNvGraphicFramePr/>
          <p:nvPr>
            <p:extLst>
              <p:ext uri="{D42A27DB-BD31-4B8C-83A1-F6EECF244321}">
                <p14:modId xmlns:p14="http://schemas.microsoft.com/office/powerpoint/2010/main" xmlns="" val="607478352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xmlns="" val="12930814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3581109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ⅱ.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추가문항 분석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220284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CS 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개선도 및 체감도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그림 3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46" name="직사각형 45"/>
          <p:cNvSpPr/>
          <p:nvPr/>
        </p:nvSpPr>
        <p:spPr>
          <a:xfrm>
            <a:off x="3891010" y="2883505"/>
            <a:ext cx="6382543" cy="3961048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5" name="표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239038667"/>
              </p:ext>
            </p:extLst>
          </p:nvPr>
        </p:nvGraphicFramePr>
        <p:xfrm>
          <a:off x="3981290" y="3617392"/>
          <a:ext cx="6209337" cy="32560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/>
                <a:gridCol w="5237337"/>
              </a:tblGrid>
              <a:tr h="54268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</a:rPr>
                        <a:t>기관 전체</a:t>
                      </a:r>
                      <a:endParaRPr lang="en-US" altLang="ko-KR" sz="1050" b="1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  <a:p>
                      <a:pPr algn="ctr" latinLnBrk="1"/>
                      <a:r>
                        <a:rPr lang="en-US" altLang="ko-KR" sz="1050" b="1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</a:rPr>
                        <a:t>(n=133)</a:t>
                      </a:r>
                      <a:endParaRPr lang="ko-KR" altLang="en-US" sz="1050" b="1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</a:txBody>
                  <a:tcPr marL="84420" marR="84420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42683">
                <a:tc>
                  <a:txBody>
                    <a:bodyPr/>
                    <a:lstStyle/>
                    <a:p>
                      <a:pPr marL="0" indent="0" algn="ctr" latinLnBrk="1">
                        <a:buFontTx/>
                        <a:buNone/>
                      </a:pPr>
                      <a:r>
                        <a:rPr lang="ko-KR" altLang="en-US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기본연구</a:t>
                      </a:r>
                      <a:endParaRPr lang="en-US" altLang="ko-KR" sz="105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indent="0" algn="ctr" latinLnBrk="1">
                        <a:buFontTx/>
                        <a:buNone/>
                      </a:pPr>
                      <a:r>
                        <a:rPr lang="en-US" altLang="ko-KR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(n=43)</a:t>
                      </a: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</a:txBody>
                  <a:tcPr marL="84420" marR="84420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42683">
                <a:tc>
                  <a:txBody>
                    <a:bodyPr/>
                    <a:lstStyle/>
                    <a:p>
                      <a:pPr marL="0" indent="0" algn="ctr" latinLnBrk="1">
                        <a:buFontTx/>
                        <a:buNone/>
                      </a:pPr>
                      <a:r>
                        <a:rPr lang="ko-KR" altLang="en-US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수탁연구</a:t>
                      </a:r>
                      <a:endParaRPr lang="en-US" altLang="ko-KR" sz="105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indent="0" algn="ctr" latinLnBrk="1">
                        <a:buFontTx/>
                        <a:buNone/>
                      </a:pPr>
                      <a:r>
                        <a:rPr lang="en-US" altLang="ko-KR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(n=37)</a:t>
                      </a: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</a:txBody>
                  <a:tcPr marL="84420" marR="84420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42683">
                <a:tc>
                  <a:txBody>
                    <a:bodyPr/>
                    <a:lstStyle/>
                    <a:p>
                      <a:pPr marL="0" indent="0" algn="ctr" latinLnBrk="1">
                        <a:buFontTx/>
                        <a:buNone/>
                      </a:pPr>
                      <a:r>
                        <a:rPr lang="ko-KR" altLang="en-US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위탁</a:t>
                      </a:r>
                      <a:r>
                        <a:rPr lang="en-US" altLang="ko-KR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공동연구</a:t>
                      </a:r>
                      <a:endParaRPr lang="en-US" altLang="ko-KR" sz="105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indent="0" algn="ctr" latinLnBrk="1">
                        <a:buFontTx/>
                        <a:buNone/>
                      </a:pPr>
                      <a:r>
                        <a:rPr lang="en-US" altLang="ko-KR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(n=7)</a:t>
                      </a: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</a:txBody>
                  <a:tcPr marL="84420" marR="84420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42683">
                <a:tc>
                  <a:txBody>
                    <a:bodyPr/>
                    <a:lstStyle/>
                    <a:p>
                      <a:pPr marL="0" indent="0" algn="ctr" latinLnBrk="1"/>
                      <a:r>
                        <a:rPr lang="ko-KR" altLang="en-US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정보제공</a:t>
                      </a:r>
                      <a:endParaRPr lang="en-US" altLang="ko-KR" sz="105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indent="0" algn="ctr" latinLnBrk="1"/>
                      <a:r>
                        <a:rPr lang="en-US" altLang="ko-KR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(n=31)</a:t>
                      </a: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</a:txBody>
                  <a:tcPr marL="84420" marR="84420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42683">
                <a:tc>
                  <a:txBody>
                    <a:bodyPr/>
                    <a:lstStyle/>
                    <a:p>
                      <a:pPr marL="0" indent="0" algn="ctr" latinLnBrk="1"/>
                      <a:r>
                        <a:rPr lang="ko-KR" altLang="en-US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육성 및 촉진</a:t>
                      </a:r>
                      <a:endParaRPr lang="en-US" altLang="ko-KR" sz="105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indent="0" algn="ctr" latinLnBrk="1"/>
                      <a:r>
                        <a:rPr lang="en-US" altLang="ko-KR" sz="105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(n=15)</a:t>
                      </a: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latinLnBrk="1"/>
                      <a:endParaRPr lang="ko-KR" altLang="en-US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</a:endParaRPr>
                    </a:p>
                  </a:txBody>
                  <a:tcPr marL="84420" marR="84420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24" name="차트 23"/>
          <p:cNvGraphicFramePr/>
          <p:nvPr>
            <p:extLst>
              <p:ext uri="{D42A27DB-BD31-4B8C-83A1-F6EECF244321}">
                <p14:modId xmlns:p14="http://schemas.microsoft.com/office/powerpoint/2010/main" xmlns="" val="2066506977"/>
              </p:ext>
            </p:extLst>
          </p:nvPr>
        </p:nvGraphicFramePr>
        <p:xfrm>
          <a:off x="4417631" y="3097687"/>
          <a:ext cx="5932713" cy="374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CS </a:t>
            </a:r>
            <a:r>
              <a:rPr lang="ko-KR" altLang="en-US" dirty="0" smtClean="0"/>
              <a:t>개선도 및 체감도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CS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개선도 분석</a:t>
            </a:r>
            <a:endParaRPr lang="en-US" altLang="ko-KR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고객만족도 조사 전체 응답자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218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년에도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해당 서비스를 이용한 응답자는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(61.0%)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로 나타남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기존 고객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133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49.6%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경험한 서비스가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전년 대비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개선되었다고 응답함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상세 업무별 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CS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개선도를 분석한 결과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위탁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/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공동연구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서비스를 경험한 응답자의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100.0%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서비스가 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전년 대비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개선되었다고 응답함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040569" y="0"/>
            <a:ext cx="165124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추가문항 분석</a:t>
            </a:r>
          </a:p>
        </p:txBody>
      </p:sp>
      <p:grpSp>
        <p:nvGrpSpPr>
          <p:cNvPr id="4" name="그룹 50"/>
          <p:cNvGrpSpPr/>
          <p:nvPr/>
        </p:nvGrpSpPr>
        <p:grpSpPr>
          <a:xfrm>
            <a:off x="3853426" y="3009988"/>
            <a:ext cx="922551" cy="336738"/>
            <a:chOff x="249630" y="1760495"/>
            <a:chExt cx="922551" cy="336738"/>
          </a:xfrm>
        </p:grpSpPr>
        <p:sp>
          <p:nvSpPr>
            <p:cNvPr id="52" name="직사각형 51"/>
            <p:cNvSpPr/>
            <p:nvPr/>
          </p:nvSpPr>
          <p:spPr>
            <a:xfrm>
              <a:off x="298224" y="1760495"/>
              <a:ext cx="873957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en-US" altLang="ko-KR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CS </a:t>
              </a:r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개선도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53" name="이등변 삼각형 52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54" name="직사각형 53"/>
          <p:cNvSpPr/>
          <p:nvPr/>
        </p:nvSpPr>
        <p:spPr>
          <a:xfrm>
            <a:off x="4762391" y="3009988"/>
            <a:ext cx="509947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“</a:t>
            </a:r>
            <a:r>
              <a:rPr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CS</a:t>
            </a:r>
            <a:r>
              <a:rPr lang="ko-KR" altLang="en-US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측면에서 경험하신 서비스는 전년대비 얼마나 개선되었다고 생각하십니까</a:t>
            </a:r>
            <a:r>
              <a:rPr lang="en-US" altLang="ko-KR" sz="12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?”</a:t>
            </a:r>
            <a:endParaRPr lang="en-US" altLang="ko-KR" sz="12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5" name="그룹 102"/>
          <p:cNvGrpSpPr/>
          <p:nvPr/>
        </p:nvGrpSpPr>
        <p:grpSpPr>
          <a:xfrm>
            <a:off x="3902148" y="1881685"/>
            <a:ext cx="6368687" cy="664665"/>
            <a:chOff x="412750" y="1881685"/>
            <a:chExt cx="9858086" cy="664665"/>
          </a:xfrm>
        </p:grpSpPr>
        <p:grpSp>
          <p:nvGrpSpPr>
            <p:cNvPr id="6" name="그룹 7"/>
            <p:cNvGrpSpPr/>
            <p:nvPr/>
          </p:nvGrpSpPr>
          <p:grpSpPr>
            <a:xfrm>
              <a:off x="412750" y="1881685"/>
              <a:ext cx="9857418" cy="163897"/>
              <a:chOff x="11484599" y="1937635"/>
              <a:chExt cx="7161993" cy="163897"/>
            </a:xfrm>
          </p:grpSpPr>
          <p:cxnSp>
            <p:nvCxnSpPr>
              <p:cNvPr id="79" name="직선 연결선 78"/>
              <p:cNvCxnSpPr/>
              <p:nvPr/>
            </p:nvCxnSpPr>
            <p:spPr>
              <a:xfrm>
                <a:off x="11484599" y="1950332"/>
                <a:ext cx="0" cy="151200"/>
              </a:xfrm>
              <a:prstGeom prst="line">
                <a:avLst/>
              </a:prstGeom>
              <a:ln w="158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직선 연결선 79"/>
              <p:cNvCxnSpPr/>
              <p:nvPr/>
            </p:nvCxnSpPr>
            <p:spPr>
              <a:xfrm>
                <a:off x="15992411" y="1950332"/>
                <a:ext cx="0" cy="151200"/>
              </a:xfrm>
              <a:prstGeom prst="line">
                <a:avLst/>
              </a:prstGeom>
              <a:ln w="158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화살표 연결선 80"/>
              <p:cNvCxnSpPr/>
              <p:nvPr/>
            </p:nvCxnSpPr>
            <p:spPr>
              <a:xfrm>
                <a:off x="11484600" y="2025932"/>
                <a:ext cx="4502919" cy="0"/>
              </a:xfrm>
              <a:prstGeom prst="straightConnector1">
                <a:avLst/>
              </a:prstGeom>
              <a:ln w="12700">
                <a:solidFill>
                  <a:schemeClr val="bg1">
                    <a:lumMod val="85000"/>
                  </a:schemeClr>
                </a:solidFill>
                <a:headEnd type="arrow" w="sm" len="sm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" name="TextBox 81"/>
              <p:cNvSpPr txBox="1"/>
              <p:nvPr/>
            </p:nvSpPr>
            <p:spPr>
              <a:xfrm>
                <a:off x="13542486" y="1937635"/>
                <a:ext cx="407634" cy="161583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lang="ko-KR" altLang="en-US" sz="1050" b="1" dirty="0" smtClean="0">
                    <a:gradFill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atin typeface="+mj-ea"/>
                    <a:ea typeface="+mj-ea"/>
                  </a:rPr>
                  <a:t>아니다</a:t>
                </a:r>
                <a:endParaRPr lang="ko-KR" altLang="en-US" sz="1050" b="1" dirty="0">
                  <a:gradFill>
                    <a:gsLst>
                      <a:gs pos="0">
                        <a:schemeClr val="bg1">
                          <a:lumMod val="75000"/>
                        </a:schemeClr>
                      </a:gs>
                      <a:gs pos="10000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atin typeface="+mj-ea"/>
                  <a:ea typeface="+mj-ea"/>
                </a:endParaRPr>
              </a:p>
            </p:txBody>
          </p:sp>
          <p:cxnSp>
            <p:nvCxnSpPr>
              <p:cNvPr id="83" name="직선 연결선 82"/>
              <p:cNvCxnSpPr/>
              <p:nvPr/>
            </p:nvCxnSpPr>
            <p:spPr>
              <a:xfrm>
                <a:off x="16089709" y="1950332"/>
                <a:ext cx="0" cy="151200"/>
              </a:xfrm>
              <a:prstGeom prst="line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직선 연결선 83"/>
              <p:cNvCxnSpPr/>
              <p:nvPr/>
            </p:nvCxnSpPr>
            <p:spPr>
              <a:xfrm>
                <a:off x="17329352" y="1950332"/>
                <a:ext cx="0" cy="151200"/>
              </a:xfrm>
              <a:prstGeom prst="line">
                <a:avLst/>
              </a:prstGeom>
              <a:ln w="158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직선 화살표 연결선 84"/>
              <p:cNvCxnSpPr/>
              <p:nvPr/>
            </p:nvCxnSpPr>
            <p:spPr>
              <a:xfrm>
                <a:off x="16084406" y="2025932"/>
                <a:ext cx="1253487" cy="0"/>
              </a:xfrm>
              <a:prstGeom prst="straightConnector1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  <a:headEnd type="arrow" w="sm" len="sm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" name="TextBox 85"/>
              <p:cNvSpPr txBox="1"/>
              <p:nvPr/>
            </p:nvSpPr>
            <p:spPr>
              <a:xfrm>
                <a:off x="16529141" y="1937635"/>
                <a:ext cx="356673" cy="161583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lang="ko-KR" altLang="en-US" sz="1050" b="1" dirty="0" smtClean="0">
                    <a:gradFill>
                      <a:gsLst>
                        <a:gs pos="0">
                          <a:schemeClr val="tx1">
                            <a:lumMod val="50000"/>
                            <a:lumOff val="50000"/>
                          </a:schemeClr>
                        </a:gs>
                        <a:gs pos="100000">
                          <a:schemeClr val="tx1">
                            <a:lumMod val="50000"/>
                            <a:lumOff val="50000"/>
                          </a:schemeClr>
                        </a:gs>
                      </a:gsLst>
                      <a:lin ang="5400000" scaled="1"/>
                    </a:gradFill>
                    <a:latin typeface="+mn-ea"/>
                  </a:rPr>
                  <a:t>보통</a:t>
                </a:r>
                <a:endParaRPr lang="ko-KR" altLang="en-US" sz="1050" b="1" dirty="0">
                  <a:gradFill>
                    <a:gsLst>
                      <a:gs pos="0">
                        <a:schemeClr val="tx1">
                          <a:lumMod val="50000"/>
                          <a:lumOff val="50000"/>
                        </a:schemeClr>
                      </a:gs>
                      <a:gs pos="100000">
                        <a:schemeClr val="tx1">
                          <a:lumMod val="50000"/>
                          <a:lumOff val="50000"/>
                        </a:schemeClr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  <p:cxnSp>
            <p:nvCxnSpPr>
              <p:cNvPr id="87" name="직선 연결선 86"/>
              <p:cNvCxnSpPr/>
              <p:nvPr/>
            </p:nvCxnSpPr>
            <p:spPr>
              <a:xfrm>
                <a:off x="17406947" y="1950332"/>
                <a:ext cx="0" cy="151200"/>
              </a:xfrm>
              <a:prstGeom prst="line">
                <a:avLst/>
              </a:prstGeom>
              <a:ln w="158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직선 연결선 87"/>
              <p:cNvCxnSpPr/>
              <p:nvPr/>
            </p:nvCxnSpPr>
            <p:spPr>
              <a:xfrm>
                <a:off x="18646592" y="1950332"/>
                <a:ext cx="0" cy="151200"/>
              </a:xfrm>
              <a:prstGeom prst="line">
                <a:avLst/>
              </a:prstGeom>
              <a:ln w="158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직선 화살표 연결선 88"/>
              <p:cNvCxnSpPr/>
              <p:nvPr/>
            </p:nvCxnSpPr>
            <p:spPr>
              <a:xfrm>
                <a:off x="17408524" y="2025932"/>
                <a:ext cx="1234727" cy="0"/>
              </a:xfrm>
              <a:prstGeom prst="straightConnector1">
                <a:avLst/>
              </a:prstGeom>
              <a:ln w="12700">
                <a:solidFill>
                  <a:schemeClr val="tx1">
                    <a:lumMod val="65000"/>
                    <a:lumOff val="35000"/>
                  </a:schemeClr>
                </a:solidFill>
                <a:headEnd type="arrow" w="sm" len="sm"/>
                <a:tailEnd type="arrow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TextBox 89"/>
              <p:cNvSpPr txBox="1"/>
              <p:nvPr/>
            </p:nvSpPr>
            <p:spPr>
              <a:xfrm>
                <a:off x="17794260" y="1937635"/>
                <a:ext cx="485844" cy="161583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spcBef>
                    <a:spcPts val="300"/>
                  </a:spcBef>
                </a:pPr>
                <a:r>
                  <a:rPr lang="ko-KR" altLang="en-US" sz="1050" b="1" dirty="0" smtClean="0">
                    <a:gradFill>
                      <a:gsLst>
                        <a:gs pos="0">
                          <a:schemeClr val="tx1">
                            <a:lumMod val="65000"/>
                            <a:lumOff val="35000"/>
                          </a:schemeClr>
                        </a:gs>
                        <a:gs pos="100000">
                          <a:schemeClr val="tx1">
                            <a:lumMod val="65000"/>
                            <a:lumOff val="35000"/>
                          </a:schemeClr>
                        </a:gs>
                      </a:gsLst>
                      <a:lin ang="5400000" scaled="1"/>
                    </a:gradFill>
                    <a:latin typeface="+mn-ea"/>
                  </a:rPr>
                  <a:t>그렇다</a:t>
                </a:r>
                <a:endParaRPr lang="ko-KR" altLang="en-US" sz="1050" b="1" dirty="0">
                  <a:gradFill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chemeClr val="tx1">
                          <a:lumMod val="65000"/>
                          <a:lumOff val="35000"/>
                        </a:schemeClr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</p:grpSp>
        <p:grpSp>
          <p:nvGrpSpPr>
            <p:cNvPr id="7" name="그룹 51"/>
            <p:cNvGrpSpPr/>
            <p:nvPr/>
          </p:nvGrpSpPr>
          <p:grpSpPr>
            <a:xfrm>
              <a:off x="412750" y="2196782"/>
              <a:ext cx="9858086" cy="349568"/>
              <a:chOff x="412750" y="2101532"/>
              <a:chExt cx="9858086" cy="349568"/>
            </a:xfrm>
          </p:grpSpPr>
          <p:sp>
            <p:nvSpPr>
              <p:cNvPr id="92" name="직사각형 91"/>
              <p:cNvSpPr/>
              <p:nvPr/>
            </p:nvSpPr>
            <p:spPr>
              <a:xfrm>
                <a:off x="412750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0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93" name="직사각형 92"/>
              <p:cNvSpPr/>
              <p:nvPr/>
            </p:nvSpPr>
            <p:spPr>
              <a:xfrm>
                <a:off x="1318767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1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94" name="직사각형 93"/>
              <p:cNvSpPr/>
              <p:nvPr/>
            </p:nvSpPr>
            <p:spPr>
              <a:xfrm>
                <a:off x="2224784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2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95" name="직사각형 94"/>
              <p:cNvSpPr/>
              <p:nvPr/>
            </p:nvSpPr>
            <p:spPr>
              <a:xfrm>
                <a:off x="3130801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3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96" name="직사각형 95"/>
              <p:cNvSpPr/>
              <p:nvPr/>
            </p:nvSpPr>
            <p:spPr>
              <a:xfrm>
                <a:off x="4036818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4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97" name="직사각형 96"/>
              <p:cNvSpPr/>
              <p:nvPr/>
            </p:nvSpPr>
            <p:spPr>
              <a:xfrm>
                <a:off x="4942835" y="2101532"/>
                <a:ext cx="797916" cy="349568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5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98" name="직사각형 97"/>
              <p:cNvSpPr/>
              <p:nvPr/>
            </p:nvSpPr>
            <p:spPr>
              <a:xfrm>
                <a:off x="5848852" y="2101532"/>
                <a:ext cx="797916" cy="349568"/>
              </a:xfrm>
              <a:prstGeom prst="rect">
                <a:avLst/>
              </a:prstGeom>
              <a:solidFill>
                <a:srgbClr val="D9D9D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6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99" name="직사각형 98"/>
              <p:cNvSpPr/>
              <p:nvPr/>
            </p:nvSpPr>
            <p:spPr>
              <a:xfrm>
                <a:off x="6754869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</a:rPr>
                  <a:t>7</a:t>
                </a:r>
                <a:endParaRPr lang="ko-KR" altLang="en-US" sz="10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100" name="직사각형 99"/>
              <p:cNvSpPr/>
              <p:nvPr/>
            </p:nvSpPr>
            <p:spPr>
              <a:xfrm>
                <a:off x="7660886" y="2101532"/>
                <a:ext cx="797916" cy="349568"/>
              </a:xfrm>
              <a:prstGeom prst="rect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solidFill>
                      <a:schemeClr val="tx1"/>
                    </a:solidFill>
                  </a:rPr>
                  <a:t>8</a:t>
                </a:r>
                <a:endParaRPr lang="ko-KR" altLang="en-US" sz="10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8566903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1"/>
                    </a:gradFill>
                  </a:rPr>
                  <a:t>9</a:t>
                </a:r>
                <a:endParaRPr lang="ko-KR" altLang="en-US" sz="1000" dirty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endParaRPr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9472920" y="2101532"/>
                <a:ext cx="797916" cy="34956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ctr"/>
                <a:r>
                  <a:rPr lang="en-US" altLang="ko-KR" sz="1000" dirty="0" smtClean="0">
                    <a:gradFill>
                      <a:gsLst>
                        <a:gs pos="8300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1"/>
                    </a:gradFill>
                  </a:rPr>
                  <a:t>10</a:t>
                </a:r>
                <a:endParaRPr lang="ko-KR" altLang="en-US" sz="1000" dirty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endParaRPr>
              </a:p>
            </p:txBody>
          </p:sp>
        </p:grpSp>
      </p:grpSp>
      <p:sp>
        <p:nvSpPr>
          <p:cNvPr id="105" name="직사각형 104"/>
          <p:cNvSpPr/>
          <p:nvPr/>
        </p:nvSpPr>
        <p:spPr>
          <a:xfrm>
            <a:off x="577053" y="2887043"/>
            <a:ext cx="3048650" cy="3961048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ln>
                <a:solidFill>
                  <a:schemeClr val="tx1">
                    <a:alpha val="0"/>
                  </a:schemeClr>
                </a:solidFill>
              </a:ln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8" name="그룹 50"/>
          <p:cNvGrpSpPr/>
          <p:nvPr/>
        </p:nvGrpSpPr>
        <p:grpSpPr>
          <a:xfrm>
            <a:off x="539468" y="3013526"/>
            <a:ext cx="1350553" cy="336738"/>
            <a:chOff x="249630" y="1760495"/>
            <a:chExt cx="1350553" cy="336738"/>
          </a:xfrm>
        </p:grpSpPr>
        <p:sp>
          <p:nvSpPr>
            <p:cNvPr id="107" name="직사각형 106"/>
            <p:cNvSpPr/>
            <p:nvPr/>
          </p:nvSpPr>
          <p:spPr>
            <a:xfrm>
              <a:off x="298224" y="1760495"/>
              <a:ext cx="1301959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ln>
                    <a:solidFill>
                      <a:schemeClr val="tx1">
                        <a:alpha val="0"/>
                      </a:schemeClr>
                    </a:solidFill>
                  </a:ln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이용 경험별 구분</a:t>
              </a:r>
              <a:endParaRPr lang="ko-KR" altLang="en-US" sz="1300" b="1" dirty="0">
                <a:ln>
                  <a:solidFill>
                    <a:schemeClr val="tx1">
                      <a:alpha val="0"/>
                    </a:schemeClr>
                  </a:solidFill>
                </a:ln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108" name="이등변 삼각형 107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n>
                  <a:solidFill>
                    <a:schemeClr val="tx1">
                      <a:alpha val="0"/>
                    </a:schemeClr>
                  </a:solidFill>
                </a:ln>
              </a:endParaRPr>
            </a:p>
          </p:txBody>
        </p:sp>
      </p:grpSp>
      <p:graphicFrame>
        <p:nvGraphicFramePr>
          <p:cNvPr id="109" name="차트 108"/>
          <p:cNvGraphicFramePr/>
          <p:nvPr>
            <p:extLst>
              <p:ext uri="{D42A27DB-BD31-4B8C-83A1-F6EECF244321}">
                <p14:modId xmlns:p14="http://schemas.microsoft.com/office/powerpoint/2010/main" xmlns="" val="3939166209"/>
              </p:ext>
            </p:extLst>
          </p:nvPr>
        </p:nvGraphicFramePr>
        <p:xfrm>
          <a:off x="856937" y="3317358"/>
          <a:ext cx="2460421" cy="34898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xmlns="" val="21646459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그림 3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CS </a:t>
            </a:r>
            <a:r>
              <a:rPr lang="ko-KR" altLang="en-US" dirty="0" smtClean="0"/>
              <a:t>개선도 및 체감도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보고서 관심도 및 취득 경로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(</a:t>
            </a:r>
            <a:r>
              <a:rPr lang="ko-KR" altLang="en-US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기본연구</a:t>
            </a:r>
            <a:r>
              <a:rPr lang="en-US" altLang="ko-KR" sz="1400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)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‘기본연구’ 응답자의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51.5%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가 보고서에 관심있다고 응답함</a:t>
            </a:r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기관에서 정기적으로 책자 형태로 발송’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을 통해 보고서를 취득하는 응답자가 </a:t>
            </a:r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47.1%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로 가장 많음</a:t>
            </a:r>
          </a:p>
        </p:txBody>
      </p:sp>
      <p:graphicFrame>
        <p:nvGraphicFramePr>
          <p:cNvPr id="57" name="표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998635322"/>
              </p:ext>
            </p:extLst>
          </p:nvPr>
        </p:nvGraphicFramePr>
        <p:xfrm>
          <a:off x="5651168" y="2581330"/>
          <a:ext cx="4392000" cy="3794400"/>
        </p:xfrm>
        <a:graphic>
          <a:graphicData uri="http://schemas.openxmlformats.org/drawingml/2006/table">
            <a:tbl>
              <a:tblPr/>
              <a:tblGrid>
                <a:gridCol w="1404000"/>
                <a:gridCol w="648000"/>
                <a:gridCol w="2340000"/>
              </a:tblGrid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보고서 취득 경로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빈도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360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3600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75200">
                <a:tc>
                  <a:txBody>
                    <a:bodyPr/>
                    <a:lstStyle/>
                    <a:p>
                      <a:pPr marL="0" marR="0" lvl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기관에서 정기적으로 책자 형태로 발송</a:t>
                      </a:r>
                      <a:endParaRPr kumimoji="0" lang="ko-KR" altLang="en-US" sz="1050" b="1" i="0" u="none" strike="noStrike" kern="1200" cap="none" spc="0" normalizeH="0" baseline="0" noProof="0" dirty="0">
                        <a:ln>
                          <a:noFill/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31528" marR="63056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altLang="ko-KR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gradFill>
                            <a:gsLst>
                              <a:gs pos="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0" scaled="1"/>
                          </a:gradFill>
                          <a:effectLst/>
                          <a:uLnTx/>
                          <a:uFillTx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</a:t>
                      </a:r>
                      <a:endParaRPr kumimoji="0" lang="en-US" altLang="ko-KR" sz="1200" b="1" i="0" u="none" strike="noStrike" kern="1200" cap="none" spc="0" normalizeH="0" baseline="0" noProof="0" dirty="0">
                        <a:ln>
                          <a:noFill/>
                        </a:ln>
                        <a:gradFill>
                          <a:gsLst>
                            <a:gs pos="0">
                              <a:srgbClr val="B00000"/>
                            </a:gs>
                            <a:gs pos="100000">
                              <a:srgbClr val="B00000"/>
                            </a:gs>
                          </a:gsLst>
                          <a:lin ang="0" scaled="1"/>
                        </a:gradFill>
                        <a:effectLst/>
                        <a:uLnTx/>
                        <a:uFillTx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5200"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lang="ko-KR" altLang="en-US" sz="1000" b="1" dirty="0" smtClean="0"/>
                        <a:t> 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대학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도서관 등에서 정보검색을 통한 열람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5200"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유료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무료서비스 등록 후 전자파일 형태로 다운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5200"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홈페이지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블로그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/SNS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에서 검색 후 전자파일 다운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5200"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기관의 온라인 소식지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뉴스레터의 보고서 관련 링크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5200"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기관에 전화</a:t>
                      </a:r>
                      <a:r>
                        <a:rPr kumimoji="1"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메일로 직접 문의 후 보고서를 요청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5200"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지인을 통해서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en-US" altLang="ko-KR" sz="900" b="0" i="0" u="none" strike="noStrike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63056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0" name="차트 59"/>
          <p:cNvGraphicFramePr/>
          <p:nvPr>
            <p:extLst>
              <p:ext uri="{D42A27DB-BD31-4B8C-83A1-F6EECF244321}">
                <p14:modId xmlns:p14="http://schemas.microsoft.com/office/powerpoint/2010/main" xmlns="" val="1672258398"/>
              </p:ext>
            </p:extLst>
          </p:nvPr>
        </p:nvGraphicFramePr>
        <p:xfrm>
          <a:off x="7608095" y="2895600"/>
          <a:ext cx="2501106" cy="39129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9040569" y="0"/>
            <a:ext cx="165124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추가문항 분석</a:t>
            </a:r>
          </a:p>
        </p:txBody>
      </p:sp>
      <p:sp>
        <p:nvSpPr>
          <p:cNvPr id="19" name="직사각형 18"/>
          <p:cNvSpPr/>
          <p:nvPr/>
        </p:nvSpPr>
        <p:spPr>
          <a:xfrm>
            <a:off x="752419" y="2587336"/>
            <a:ext cx="4334400" cy="3204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6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보고서 관심도</a:t>
            </a:r>
            <a:endParaRPr kumimoji="1" lang="ko-KR" altLang="en-US" sz="16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577057" y="2905169"/>
            <a:ext cx="4701375" cy="3478863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1" name="차트 20"/>
          <p:cNvGraphicFramePr/>
          <p:nvPr>
            <p:extLst>
              <p:ext uri="{D42A27DB-BD31-4B8C-83A1-F6EECF244321}">
                <p14:modId xmlns:p14="http://schemas.microsoft.com/office/powerpoint/2010/main" xmlns="" val="2547321731"/>
              </p:ext>
            </p:extLst>
          </p:nvPr>
        </p:nvGraphicFramePr>
        <p:xfrm>
          <a:off x="1152426" y="3510825"/>
          <a:ext cx="3548078" cy="2562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2" name="타원 21"/>
          <p:cNvSpPr/>
          <p:nvPr/>
        </p:nvSpPr>
        <p:spPr>
          <a:xfrm>
            <a:off x="1903676" y="3769081"/>
            <a:ext cx="2045578" cy="2045578"/>
          </a:xfrm>
          <a:prstGeom prst="ellipse">
            <a:avLst/>
          </a:prstGeom>
          <a:solidFill>
            <a:schemeClr val="bg1">
              <a:alpha val="3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TextBox 22"/>
          <p:cNvSpPr txBox="1"/>
          <p:nvPr/>
        </p:nvSpPr>
        <p:spPr>
          <a:xfrm>
            <a:off x="3973529" y="5242262"/>
            <a:ext cx="113187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b="1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관심 있음</a:t>
            </a:r>
            <a:endParaRPr lang="en-US" altLang="ko-KR" sz="1050" b="1" dirty="0" smtClean="0">
              <a:gradFill>
                <a:gsLst>
                  <a:gs pos="83000">
                    <a:srgbClr val="B00000"/>
                  </a:gs>
                  <a:gs pos="100000">
                    <a:srgbClr val="B00000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b="1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(35</a:t>
            </a:r>
            <a:r>
              <a:rPr lang="ko-KR" altLang="en-US" sz="1050" b="1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명</a:t>
            </a:r>
            <a:r>
              <a:rPr lang="en-US" altLang="ko-KR" sz="1050" b="1" dirty="0" smtClean="0">
                <a:gradFill>
                  <a:gsLst>
                    <a:gs pos="83000">
                      <a:srgbClr val="B00000"/>
                    </a:gs>
                    <a:gs pos="100000">
                      <a:srgbClr val="B00000"/>
                    </a:gs>
                  </a:gsLst>
                  <a:lin ang="5400000" scaled="1"/>
                </a:gradFill>
                <a:latin typeface="+mj-ea"/>
                <a:ea typeface="+mj-ea"/>
              </a:rPr>
              <a:t>, 51.5%)</a:t>
            </a:r>
            <a:endParaRPr lang="ko-KR" altLang="en-US" sz="1050" b="1" dirty="0">
              <a:gradFill>
                <a:gsLst>
                  <a:gs pos="83000">
                    <a:srgbClr val="B00000"/>
                  </a:gs>
                  <a:gs pos="100000">
                    <a:srgbClr val="B00000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784839" y="4905889"/>
            <a:ext cx="1047082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보통이다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(27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명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, 39.7%)</a:t>
            </a:r>
          </a:p>
        </p:txBody>
      </p:sp>
      <p:sp>
        <p:nvSpPr>
          <p:cNvPr id="25" name="직사각형 24"/>
          <p:cNvSpPr/>
          <p:nvPr/>
        </p:nvSpPr>
        <p:spPr>
          <a:xfrm>
            <a:off x="2443485" y="4577363"/>
            <a:ext cx="9595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68</a:t>
            </a:r>
            <a:r>
              <a:rPr lang="ko-KR" altLang="en-US" sz="24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  <a:ea typeface="+mj-ea"/>
              </a:rPr>
              <a:t>명</a:t>
            </a:r>
            <a:endParaRPr lang="en-US" altLang="ko-KR" sz="24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1591707" y="3329059"/>
            <a:ext cx="103956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</a:rPr>
              <a:t>관심없음</a:t>
            </a:r>
            <a:endParaRPr lang="en-US" altLang="ko-KR" sz="105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j-ea"/>
            </a:endParaRPr>
          </a:p>
          <a:p>
            <a:pPr algn="ctr"/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</a:rPr>
              <a:t>(6</a:t>
            </a:r>
            <a:r>
              <a:rPr lang="ko-KR" altLang="en-US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</a:rPr>
              <a:t>명</a:t>
            </a:r>
            <a:r>
              <a:rPr lang="en-US" altLang="ko-KR" sz="105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j-ea"/>
              </a:rPr>
              <a:t>, 8.8%)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6410960" y="6410960"/>
            <a:ext cx="36474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900" dirty="0" smtClean="0">
                <a:latin typeface="나눔바른고딕" pitchFamily="50" charset="-127"/>
                <a:ea typeface="나눔바른고딕" pitchFamily="50" charset="-127"/>
              </a:rPr>
              <a:t>※ </a:t>
            </a:r>
            <a:r>
              <a:rPr lang="ko-KR" altLang="en-US" sz="900" dirty="0" smtClean="0">
                <a:latin typeface="나눔바른고딕" pitchFamily="50" charset="-127"/>
                <a:ea typeface="나눔바른고딕" pitchFamily="50" charset="-127"/>
              </a:rPr>
              <a:t>보고서 취득경로는 중복응답을 허용함</a:t>
            </a:r>
            <a:r>
              <a:rPr lang="en-US" altLang="ko-KR" sz="900" dirty="0" smtClean="0">
                <a:latin typeface="나눔바른고딕" pitchFamily="50" charset="-127"/>
                <a:ea typeface="나눔바른고딕" pitchFamily="50" charset="-127"/>
              </a:rPr>
              <a:t>.</a:t>
            </a:r>
            <a:endParaRPr lang="ko-KR" altLang="en-US" sz="900" dirty="0">
              <a:latin typeface="나눔바른고딕" pitchFamily="50" charset="-127"/>
              <a:ea typeface="나눔바른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1646459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CS </a:t>
            </a:r>
            <a:r>
              <a:rPr lang="ko-KR" altLang="en-US" dirty="0" smtClean="0"/>
              <a:t>개선도 및 체감도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pPr lvl="0"/>
            <a:r>
              <a:rPr lang="ko-KR" altLang="en-US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정부 </a:t>
            </a:r>
            <a:r>
              <a:rPr lang="en-US" altLang="ko-KR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3.0 </a:t>
            </a:r>
            <a:r>
              <a:rPr lang="ko-KR" altLang="en-US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체감도 분석</a:t>
            </a:r>
            <a:endParaRPr lang="en-US" altLang="ko-KR" sz="1400" b="1" dirty="0">
              <a:gradFill>
                <a:gsLst>
                  <a:gs pos="96243">
                    <a:prstClr val="black"/>
                  </a:gs>
                  <a:gs pos="83000">
                    <a:prstClr val="black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정부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3.0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관련 기관 정보의 개방과 공유노력 정도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기관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-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고객간의 소통과 협력 확대 노력에 대한 고객 체감도는 다음과 같음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040569" y="0"/>
            <a:ext cx="165124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추가문항 분석</a:t>
            </a: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2" name="직사각형 21"/>
          <p:cNvSpPr/>
          <p:nvPr/>
        </p:nvSpPr>
        <p:spPr>
          <a:xfrm>
            <a:off x="1997154" y="2274411"/>
            <a:ext cx="2714163" cy="321848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정보개방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접근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을 위한 노력</a:t>
            </a:r>
            <a:endParaRPr kumimoji="1" lang="ko-KR" altLang="en-US" sz="11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1948635" y="2513849"/>
            <a:ext cx="2818877" cy="4471152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5" name="차트 24"/>
          <p:cNvGraphicFramePr/>
          <p:nvPr>
            <p:extLst>
              <p:ext uri="{D42A27DB-BD31-4B8C-83A1-F6EECF244321}">
                <p14:modId xmlns:p14="http://schemas.microsoft.com/office/powerpoint/2010/main" xmlns="" val="1543349448"/>
              </p:ext>
            </p:extLst>
          </p:nvPr>
        </p:nvGraphicFramePr>
        <p:xfrm>
          <a:off x="1948634" y="2513848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26" name="그룹 12"/>
          <p:cNvGrpSpPr/>
          <p:nvPr/>
        </p:nvGrpSpPr>
        <p:grpSpPr>
          <a:xfrm>
            <a:off x="249630" y="1889082"/>
            <a:ext cx="1536502" cy="336738"/>
            <a:chOff x="249630" y="1760495"/>
            <a:chExt cx="1536502" cy="336738"/>
          </a:xfrm>
        </p:grpSpPr>
        <p:sp>
          <p:nvSpPr>
            <p:cNvPr id="27" name="직사각형 26"/>
            <p:cNvSpPr/>
            <p:nvPr/>
          </p:nvSpPr>
          <p:spPr>
            <a:xfrm>
              <a:off x="298224" y="1760495"/>
              <a:ext cx="1487908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정보의 개방 및 공유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28" name="이등변 삼각형 27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9" name="직사각형 28"/>
          <p:cNvSpPr/>
          <p:nvPr/>
        </p:nvSpPr>
        <p:spPr>
          <a:xfrm>
            <a:off x="5823673" y="2274411"/>
            <a:ext cx="2714163" cy="321848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정보공유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확산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를 위한 노력</a:t>
            </a:r>
            <a:endParaRPr kumimoji="1" lang="ko-KR" altLang="en-US" sz="11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32" name="직사각형 31"/>
          <p:cNvSpPr/>
          <p:nvPr/>
        </p:nvSpPr>
        <p:spPr>
          <a:xfrm>
            <a:off x="5775154" y="2513848"/>
            <a:ext cx="2818877" cy="4471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3" name="차트 32"/>
          <p:cNvGraphicFramePr/>
          <p:nvPr>
            <p:extLst>
              <p:ext uri="{D42A27DB-BD31-4B8C-83A1-F6EECF244321}">
                <p14:modId xmlns:p14="http://schemas.microsoft.com/office/powerpoint/2010/main" xmlns="" val="3212834425"/>
              </p:ext>
            </p:extLst>
          </p:nvPr>
        </p:nvGraphicFramePr>
        <p:xfrm>
          <a:off x="5778602" y="2515528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xmlns="" val="369504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CS </a:t>
            </a:r>
            <a:r>
              <a:rPr lang="ko-KR" altLang="en-US" dirty="0" smtClean="0"/>
              <a:t>개선도 및 체감도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pPr lvl="0"/>
            <a:r>
              <a:rPr lang="ko-KR" altLang="en-US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정부 </a:t>
            </a:r>
            <a:r>
              <a:rPr lang="en-US" altLang="ko-KR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3.0 </a:t>
            </a:r>
            <a:r>
              <a:rPr lang="ko-KR" altLang="en-US" sz="1400" b="1" dirty="0" smtClean="0">
                <a:gradFill>
                  <a:gsLst>
                    <a:gs pos="96243">
                      <a:prstClr val="black"/>
                    </a:gs>
                    <a:gs pos="83000">
                      <a:prstClr val="black"/>
                    </a:gs>
                  </a:gsLst>
                  <a:lin ang="5400000" scaled="1"/>
                </a:gradFill>
              </a:rPr>
              <a:t>체감도 분석</a:t>
            </a:r>
            <a:endParaRPr lang="en-US" altLang="ko-KR" sz="1400" b="1" dirty="0">
              <a:gradFill>
                <a:gsLst>
                  <a:gs pos="96243">
                    <a:prstClr val="black"/>
                  </a:gs>
                  <a:gs pos="83000">
                    <a:prstClr val="black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prstClr val="black">
                  <a:lumMod val="75000"/>
                  <a:lumOff val="25000"/>
                </a:prstClr>
              </a:buClr>
              <a:buSzPct val="100000"/>
              <a:buBlip>
                <a:blip r:embed="rId2"/>
              </a:buBlip>
            </a:pPr>
            <a:r>
              <a:rPr lang="ko-KR" altLang="en-US" dirty="0" smtClean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정부 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3.0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관련 기관 정보의 개방과 공유노력 정도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, 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기관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-</a:t>
            </a:r>
            <a:r>
              <a:rPr lang="ko-KR" altLang="en-US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고객간의 소통과 협력 확대 노력에 대한 고객 체감도는 다음과 같음</a:t>
            </a:r>
            <a:r>
              <a:rPr lang="en-US" altLang="ko-KR" dirty="0">
                <a:gradFill>
                  <a:gsLst>
                    <a:gs pos="8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040569" y="0"/>
            <a:ext cx="1651244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ⅱ.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추가문항 분석</a:t>
            </a:r>
          </a:p>
        </p:txBody>
      </p:sp>
      <p:pic>
        <p:nvPicPr>
          <p:cNvPr id="21" name="그림 20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2" name="직사각형 21"/>
          <p:cNvSpPr/>
          <p:nvPr/>
        </p:nvSpPr>
        <p:spPr>
          <a:xfrm>
            <a:off x="1997154" y="2274411"/>
            <a:ext cx="2714163" cy="321848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-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고객간 소통을 위한 노력 정도</a:t>
            </a:r>
            <a:endParaRPr kumimoji="1" lang="ko-KR" altLang="en-US" sz="11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1948635" y="2513849"/>
            <a:ext cx="2818877" cy="4471152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25" name="차트 24"/>
          <p:cNvGraphicFramePr/>
          <p:nvPr>
            <p:extLst>
              <p:ext uri="{D42A27DB-BD31-4B8C-83A1-F6EECF244321}">
                <p14:modId xmlns:p14="http://schemas.microsoft.com/office/powerpoint/2010/main" xmlns="" val="2817599990"/>
              </p:ext>
            </p:extLst>
          </p:nvPr>
        </p:nvGraphicFramePr>
        <p:xfrm>
          <a:off x="1948634" y="2513848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26" name="그룹 12"/>
          <p:cNvGrpSpPr/>
          <p:nvPr/>
        </p:nvGrpSpPr>
        <p:grpSpPr>
          <a:xfrm>
            <a:off x="249630" y="1889082"/>
            <a:ext cx="2267471" cy="336738"/>
            <a:chOff x="249630" y="1760495"/>
            <a:chExt cx="2267471" cy="336738"/>
          </a:xfrm>
        </p:grpSpPr>
        <p:sp>
          <p:nvSpPr>
            <p:cNvPr id="27" name="직사각형 26"/>
            <p:cNvSpPr/>
            <p:nvPr/>
          </p:nvSpPr>
          <p:spPr>
            <a:xfrm>
              <a:off x="298224" y="1760495"/>
              <a:ext cx="2218877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기관</a:t>
              </a:r>
              <a:r>
                <a:rPr lang="en-US" altLang="ko-KR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-</a:t>
              </a:r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고객간 소통 및 협력 노력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28" name="이등변 삼각형 27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9" name="직사각형 28"/>
          <p:cNvSpPr/>
          <p:nvPr/>
        </p:nvSpPr>
        <p:spPr>
          <a:xfrm>
            <a:off x="5823673" y="2274411"/>
            <a:ext cx="2714163" cy="321848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기관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-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고객간 협력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참여</a:t>
            </a:r>
            <a:r>
              <a:rPr kumimoji="1" lang="en-US" altLang="ko-KR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kumimoji="1" lang="ko-KR" altLang="en-US" sz="1100" b="1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을 위한 노력 정도</a:t>
            </a:r>
            <a:endParaRPr kumimoji="1" lang="ko-KR" altLang="en-US" sz="1100" b="1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32" name="직사각형 31"/>
          <p:cNvSpPr/>
          <p:nvPr/>
        </p:nvSpPr>
        <p:spPr>
          <a:xfrm>
            <a:off x="5775154" y="2513848"/>
            <a:ext cx="2818877" cy="44712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aphicFrame>
        <p:nvGraphicFramePr>
          <p:cNvPr id="33" name="차트 32"/>
          <p:cNvGraphicFramePr/>
          <p:nvPr>
            <p:extLst>
              <p:ext uri="{D42A27DB-BD31-4B8C-83A1-F6EECF244321}">
                <p14:modId xmlns:p14="http://schemas.microsoft.com/office/powerpoint/2010/main" xmlns="" val="3907390572"/>
              </p:ext>
            </p:extLst>
          </p:nvPr>
        </p:nvGraphicFramePr>
        <p:xfrm>
          <a:off x="5778602" y="2515528"/>
          <a:ext cx="3121819" cy="47011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xmlns="" val="3695047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2095125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ⅲ.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결과표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243782" y="3694546"/>
            <a:ext cx="1718740" cy="16312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기본연구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수탁연구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위탁</a:t>
            </a:r>
            <a:r>
              <a:rPr lang="en-US" altLang="ko-KR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/</a:t>
            </a: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공동연구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정보제공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육성 및 촉진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기본연구</a:t>
            </a:r>
            <a:endParaRPr lang="ko-KR" altLang="en-US" dirty="0"/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803589685"/>
              </p:ext>
            </p:extLst>
          </p:nvPr>
        </p:nvGraphicFramePr>
        <p:xfrm>
          <a:off x="317819" y="720943"/>
          <a:ext cx="10145986" cy="6207763"/>
        </p:xfrm>
        <a:graphic>
          <a:graphicData uri="http://schemas.openxmlformats.org/drawingml/2006/table">
            <a:tbl>
              <a:tblPr/>
              <a:tblGrid>
                <a:gridCol w="360000"/>
                <a:gridCol w="468000"/>
                <a:gridCol w="422745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</a:tblGrid>
              <a:tr h="164470"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차원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요소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평가항목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ⓞ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②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④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⑤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⑥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⑦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⑧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⑨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644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사례수</a:t>
                      </a:r>
                      <a:endParaRPr kumimoji="1" lang="en-US" altLang="ko-KR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63153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연구과제에 대한 활동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자문회의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업무협의 등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체계적으로 운영한다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연구과제를 수행할 전문인력과 관련 조직을 적정하게 갖추고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27.9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연구과제에 대한 안내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문의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협의 등에 있어서 담당자와의 접촉이 용이하다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기관의 담당자는 고객문의 및 협의사항에 대해 친절하게 응대한다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39.7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수행에 있어 필요한 정보 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자문회의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업무협의 등의 자료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를 제공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·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교류한다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기관의 담당자는 고객의 의견 및 건의사항을 반영하고자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17.6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기관의 담당자는 고객의 입장을 이해한다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27.9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고객과 협력하기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은 연구목적에 맞게 작성되었다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은 전문적이다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연구결과물은 국가 및 사회에 유익하다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연구결과물은 나의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연구에 도움이 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38.2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연구결과물은 사회요구 및 정책수요에 적절히 대응하고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38.2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연구결과물은 정책적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학문적 활용 가치가 크다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수행에 있어 피드백이 적절히 이루어진다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고객관계 형성 및 유지를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연구과제 수행에 대한 책임감을 가지고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44.1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기관 설립목적에 부합하는 사명감을 가지고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17.6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수행을 통해 해당분야의 정책적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학문적 발전을 선도한다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연구결과의 사회적 공유 및 성과확산을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기본연구과제 서비스에 대해 전반적으로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27.9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귀하가 투입하신 노력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시간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비용에 비추어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기본연구과제 서비스에 대해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38.2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기본연구과제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기본연구과제 서비스에 대하여 더 호감을 갖게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기본연구과제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 및 담당자와의 관계에 대하여 얼마나 만족하십니까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38.2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153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신뢰도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기본연구과제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기본연구과제 서비스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더욱 신뢰하게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기본연구과제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동일 서비스를 다시 받게 된다면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서비스를 계속 이용하시겠습니까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기본연구과제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설립목적에 맞는 사업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활동을 잘하고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27.9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산업연구원이 국가 및 사회발전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또는 해당분야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에 기여하고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지수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타인추천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기본연구과제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서비스를 동료 혹은 동종업계 종사자에게 추천하시겠습니까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27.9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9373993" y="149"/>
            <a:ext cx="1317820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결과표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수탁연구</a:t>
            </a:r>
            <a:endParaRPr lang="ko-KR" altLang="en-US" dirty="0"/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803589685"/>
              </p:ext>
            </p:extLst>
          </p:nvPr>
        </p:nvGraphicFramePr>
        <p:xfrm>
          <a:off x="317819" y="720943"/>
          <a:ext cx="10145986" cy="6207763"/>
        </p:xfrm>
        <a:graphic>
          <a:graphicData uri="http://schemas.openxmlformats.org/drawingml/2006/table">
            <a:tbl>
              <a:tblPr/>
              <a:tblGrid>
                <a:gridCol w="360000"/>
                <a:gridCol w="468000"/>
                <a:gridCol w="422745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</a:tblGrid>
              <a:tr h="164470"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차원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요소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평가항목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ⓞ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②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④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⑤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⑥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⑦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⑧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⑨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644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사례수</a:t>
                      </a:r>
                      <a:endParaRPr kumimoji="1" lang="en-US" altLang="ko-KR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63153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연구과제에 대한 활동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자문회의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업무협의 등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체계적으로 운영한다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31.7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연구과제를 수행할 전문인력과 관련 조직을 적정하게 갖추고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연구과제에 대한 안내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문의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협의 등에 있어서 담당자와의 접촉이 용이하다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40.2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기관의 담당자는 고객문의 및 협의사항에 대해 친절하게 응대한다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수행에 있어 필요한 정보 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자문회의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업무협의 등의 자료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를 제공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·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교류한다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31.7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28.0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기관의 담당자는 고객의 의견 및 건의사항을 반영하고자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기관의 담당자는 고객의 입장을 이해한다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12.2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고객과 협력하기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28.0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은 연구목적에 맞게 작성되었다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은 전문적이다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연구결과물은 국가 및 사회에 유익하다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연구결과물은 나의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연구에 도움이 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연구결과물은 사회요구 및 정책수요에 적절히 대응하고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연구결과물은 정책적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학문적 활용 가치가 크다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수행에 있어 피드백이 적절히 이루어진다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12.2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고객관계 형성 및 유지를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28.0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연구과제 수행에 대한 책임감을 가지고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42.7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기관 설립목적에 부합하는 사명감을 가지고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12.2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35.4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수행을 통해 해당분야의 정책적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학문적 발전을 선도한다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12.2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연구결과의 사회적 공유 및 성과확산을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15.9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수탁연구과제 서비스에 대해 전반적으로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34.1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20.7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수탁연구과제를 완료하시기 위해 귀하가 투입하신 노력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시간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비용에 비추어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수탁연구과제 서비스에 대해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80.2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12.2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18.3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수탁연구과제를 완료하신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수탁연구과제 서비스에 대하여 더 호감을 갖게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12.2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31.7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수탁연구과제를 완료하신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 및 담당자와의 관계에 대하여 얼마나 만족하십니까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14.6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26.8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36.6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153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신뢰도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수탁연구과제를 완료하신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수탁연구과제 서비스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더욱 신뢰하게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80.2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18.3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34.1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18.3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수탁연구과제를 완료하신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다시 과제를 의뢰할 기회가 생긴다면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산업연구원에 과제를 계속 의뢰하시겠습니까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28.0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28.0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수탁연구과제를 완료하신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설립목적에 맞는 사업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활동을 잘하고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6.1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22.0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30.5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산업연구원이 국가 및 사회발전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또는 해당분야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에 기여하고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83.7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7.3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11.0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34.1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23.2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지수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타인추천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수탁연구과제를 완료하신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서비스를 동료 혹은 동종업계 종사자에게 추천하시겠습니까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82.7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</a:t>
                      </a:r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.0</a:t>
                      </a:r>
                      <a:endParaRPr lang="ko-KR" altLang="en-US" sz="900" b="0" i="0" u="none" strike="noStrike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0.0</a:t>
                      </a:r>
                      <a:r>
                        <a:rPr lang="ko-KR" altLang="en-US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4.9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13.4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19.5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1" hangingPunct="1"/>
                      <a:r>
                        <a:rPr lang="en-US" altLang="ko-KR" sz="900" b="0" i="0" u="none" strike="noStrike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29.3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9373993" y="149"/>
            <a:ext cx="1317820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결과표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위탁</a:t>
            </a:r>
            <a:r>
              <a:rPr lang="en-US" altLang="ko-KR" dirty="0" smtClean="0"/>
              <a:t>/</a:t>
            </a:r>
            <a:r>
              <a:rPr lang="ko-KR" altLang="en-US" dirty="0" smtClean="0"/>
              <a:t>공동연구 </a:t>
            </a:r>
            <a:r>
              <a:rPr lang="en-US" altLang="ko-KR" dirty="0" smtClean="0"/>
              <a:t>(</a:t>
            </a:r>
            <a:r>
              <a:rPr lang="ko-KR" altLang="en-US" dirty="0" smtClean="0"/>
              <a:t>위탁연구</a:t>
            </a:r>
            <a:r>
              <a:rPr lang="en-US" altLang="ko-KR" dirty="0" smtClean="0"/>
              <a:t>)</a:t>
            </a:r>
            <a:endParaRPr lang="ko-KR" altLang="en-US" dirty="0"/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803589685"/>
              </p:ext>
            </p:extLst>
          </p:nvPr>
        </p:nvGraphicFramePr>
        <p:xfrm>
          <a:off x="317819" y="720943"/>
          <a:ext cx="10145986" cy="6095843"/>
        </p:xfrm>
        <a:graphic>
          <a:graphicData uri="http://schemas.openxmlformats.org/drawingml/2006/table">
            <a:tbl>
              <a:tblPr/>
              <a:tblGrid>
                <a:gridCol w="360000"/>
                <a:gridCol w="468000"/>
                <a:gridCol w="422745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</a:tblGrid>
              <a:tr h="164470"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차원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요소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평가항목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ⓞ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②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④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⑤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⑥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⑦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⑧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⑨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644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사례수</a:t>
                      </a:r>
                      <a:endParaRPr kumimoji="1" lang="en-US" altLang="ko-KR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63153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연구과제에 대한 활동 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자문회의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업무협의 등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체계적으로 운영한다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47.6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연구과제를 수행할 전문인력과 관련 조직을 적정하게 갖추고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연구과제에 대한 안내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문의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협의 등에 있어서 담당자와의 접촉이 용이하다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71.4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고객문의 및 협의사항에 대해 친절하게 응대한다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76.2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수행에 있어 필요한 정보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보고회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자문회의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업무협의 등의 자료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를 제공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·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교류한다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고객의 의견 및 건의사항을 반영하고자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47.6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고객의 입장을 이해한다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고객과 협력하기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71.4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7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위탁연구과제의 추진 배경 및 목적을 명확히 제시한다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위탁연구과제의 범위와 내용을 명확히 제시한다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482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 수행이 고객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위탁연구수행자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의 연구역량 강화에 도움이 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위탁연구과제는 사회요구 및 정책수요를 적절히 반영하고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위탁연구 결과물의 활용성 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정책 개발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학문 발전 등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높이고자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위탁연구과제 수행에 있어 피드백이 적절히 이루어진다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고객관계 형성 및 유지를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연구과제 수행에 대한 책임감을 가지고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담당자는 기관 설립목적에 부합하는 사명감을 가지고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수행을 통해 해당분야의 정책적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학문적 발전을 선도한다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연구결과의 사회적 공유 및 성과확산을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 서비스에 대해 전반적으로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47.6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귀하가 투입하신 노력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시간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비용에 비추어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 서비스에 대해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42.9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 서비스에 대하여 더 호감을 갖게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위탁연구과제를 수행하신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 및 담당자와의 관계에 대하여 얼마나 만족하십니까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153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신뢰도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위탁연구과제를 수행하신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위탁연구과제 서비스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더욱 신뢰하게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57.1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위탁연구과제를 수행하신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위탁연구를 수행하실 기회가 또 생긴다면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위탁연구를 다시 수행하시겠습니까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47.6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위탁연구과제를 수행하신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설립목적에 맞는 사업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활동을 잘하고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19.0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산업연구원이 국가 및 사회발전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또는 해당분야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에 기여하고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지수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타인추천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위탁연구과제를 수행하신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위탁과제 수행을 동료 혹은 동종업계 종사자에게 추천하시겠습니까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52.4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9373993" y="149"/>
            <a:ext cx="1317820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결과표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5. </a:t>
            </a:r>
            <a:r>
              <a:rPr lang="ko-KR" altLang="en-US" dirty="0" smtClean="0"/>
              <a:t>정보제공</a:t>
            </a:r>
            <a:endParaRPr lang="ko-KR" altLang="en-US" dirty="0"/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803589685"/>
              </p:ext>
            </p:extLst>
          </p:nvPr>
        </p:nvGraphicFramePr>
        <p:xfrm>
          <a:off x="317819" y="720943"/>
          <a:ext cx="10145986" cy="6071164"/>
        </p:xfrm>
        <a:graphic>
          <a:graphicData uri="http://schemas.openxmlformats.org/drawingml/2006/table">
            <a:tbl>
              <a:tblPr/>
              <a:tblGrid>
                <a:gridCol w="360000"/>
                <a:gridCol w="468000"/>
                <a:gridCol w="422745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</a:tblGrid>
              <a:tr h="164470"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차원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요소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평가항목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ⓞ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②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④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⑤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⑥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⑦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⑧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⑨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644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사례수</a:t>
                      </a:r>
                      <a:endParaRPr kumimoji="1" lang="en-US" altLang="ko-KR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28468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정보제공을 위한 온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·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오프라인 채널을 갖추고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해당 분야의 정보를 체계적으로 제공한다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b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고객문의 및 건의사항을 전달하기 위한 담당자와의 접촉이 용이하다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82.2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고객문의 및 건의사항에 대해 친절하게 응대한다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18.8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65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고객과 소통을 원활히 하기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고객의 의견 및 건의사항을 경청하고자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18.8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18.8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고객이 원하는 정보 및 연구결과물을 쉽게 획득할 수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채널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홈페이지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뉴스레터 등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은 고객이 이용하기 편리하도록 구성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디자인되어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37.5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해당분야의 전문적인 정보를 제공한다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고객이 신뢰할 수 있는 정보를 제공한다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정보서비스는 국가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사회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및 관련 분야에 유익하다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37.5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정보제공은 나의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연구에 도움이 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37.5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관련 분야의 주요 이슈에 대한 시의적절한 정보를 제공한다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37.5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정보는 활용가치가 크다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37.5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지속적으로 정보를 업데이트하여 제공하고자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18.8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고객관계 형성 및 유지를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기관 설립 목적 및 취지에 부합하는 정보를 제공한다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28.1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정부출연연구기관으로서 사회적 사명감을 가지고 정보제공 업무를 수행한다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정보제공 서비스를 통해 해당분야의 연구활동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연구동향 파악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및 정책개발에 기여한다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정보제공 서비스를 통하여 연구결과의 사회적 공유 및 성과확산을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37.5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서비스에 대해 전반적으로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귀하가 투입하신 노력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시간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비용에 비추어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서비스에 대해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18.8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서비스에 대하여 더 호감을 갖게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87.5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 및 담당자와의 관계에 대하여 얼마나 만족하십니까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153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신뢰도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정보제공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서비스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더욱 신뢰하게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정보제공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동일 서비스를 다시 받게 된다면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서비스를 계속 이용하시겠습니까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43.8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정보제공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설립목적에 맞는 사업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활동을 잘하고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산업연구원이 국가 및 사회발전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또는 해당분야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에 기여하고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40.6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지수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타인추천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산업연구원의 정보제공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정보제공 서비스를 동료 혹은 동종업계 종사자에게 추천하시겠습니까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12.5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21.9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34.4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31.3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9373993" y="149"/>
            <a:ext cx="1317820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결과표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6. </a:t>
            </a:r>
            <a:r>
              <a:rPr lang="ko-KR" altLang="en-US" dirty="0" smtClean="0"/>
              <a:t>육성 및 촉진</a:t>
            </a:r>
            <a:endParaRPr lang="ko-KR" altLang="en-US" dirty="0"/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803589685"/>
              </p:ext>
            </p:extLst>
          </p:nvPr>
        </p:nvGraphicFramePr>
        <p:xfrm>
          <a:off x="317819" y="720943"/>
          <a:ext cx="10145986" cy="6059093"/>
        </p:xfrm>
        <a:graphic>
          <a:graphicData uri="http://schemas.openxmlformats.org/drawingml/2006/table">
            <a:tbl>
              <a:tblPr/>
              <a:tblGrid>
                <a:gridCol w="360000"/>
                <a:gridCol w="468000"/>
                <a:gridCol w="422745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  <a:gridCol w="391579"/>
              </a:tblGrid>
              <a:tr h="164470"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차원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요소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평가항목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점수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ⓞ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① 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②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④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⑤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⑥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⑦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⑧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⑨</a:t>
                      </a: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⑩</a:t>
                      </a:r>
                      <a:endParaRPr kumimoji="1" lang="ko-KR" altLang="en-US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B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644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사례수</a:t>
                      </a:r>
                      <a:endParaRPr kumimoji="1" lang="en-US" altLang="ko-KR" sz="800" b="1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kumimoji="1" lang="en-US" altLang="ko-KR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 latinLnBrk="0"/>
                      <a:r>
                        <a:rPr kumimoji="1" lang="ko-KR" altLang="en-US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kumimoji="1" lang="en-US" altLang="ko-KR" sz="800" b="1" kern="1200" spc="-15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kumimoji="1" lang="en-US" altLang="ko-KR" sz="800" b="1" kern="1200" spc="-15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28468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포럼 및 세미나 등의 개최목적에 맞게 행사 프로그램을 구성한다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포럼 및 세미나 등을 체계적으로 운영한다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등과 관련된 안내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문의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정보 제공 등에 있어 담당자와의 접촉이 용이하다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고객문의 및 요청사항 등에 대해 친절하게 응대한다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65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포럼 및 세미나에 참석한 고객과 원활한 소통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참여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고객의 의견 및 요구사항을 경청하고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이를 처리하기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산업연구원에서 개최하는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진행시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관련 자료의 제공 및 배포가 원활하다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91.3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산업연구원에서 개최하는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등의 행사장 시설 이용이 편리하다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8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등의 내용이 전문적이다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개최하는 포럼 및 세미나 등의 발제자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토론자는 해당 분야 전문가로 구성되어 있다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등의 내용은 국가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사회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및 관련 분야에 유익하다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포럼 및 세미나는 나의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업무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연구에 도움이 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등은 관련 분야 주요 이슈 및 동향에 대한 시의적절한 정보를 제공한다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제공하는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등은 활용가치가 크다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연구과제 수행에 있어 피드백이 적절히 이루어진다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83.3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58303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지속적인 고객관계 형성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·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유지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고객관리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를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기관 설립 목적 및 취지에 부합하는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등을 개최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·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운영한다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kumimoji="1" lang="en-US" altLang="ko-KR" sz="10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정부출연연구기관으로서 사회적 사명감을 가지고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등을 개최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·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운영한다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등을 통해 해당 분야의 정책적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학문적 발전에 기여한다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91.3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vMerge="1">
                  <a:txBody>
                    <a:bodyPr/>
                    <a:lstStyle/>
                    <a:p>
                      <a:pPr algn="ctr" fontAlgn="t"/>
                      <a:endParaRPr kumimoji="1" lang="ko-KR" altLang="en-US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 latinLnBrk="0"/>
                      <a:endParaRPr kumimoji="1" lang="en-US" altLang="ko-KR" sz="900" b="0" kern="120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산업연구원은 포럼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세미나 등을 통해 연구성과의 사회적 공유 및 확산을 위해 노력한다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. 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69099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</a:t>
                      </a:r>
                      <a:endParaRPr kumimoji="1" lang="ko-KR" altLang="en-US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서비스에 대해 전반적으로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귀하가 투입하신 노력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시간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비용에 비추어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서비스에 대해 얼마나 만족하셨습니까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1080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서비스에 대하여 더 호감을 갖게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33.3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3153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 및 담당자와의 관계에 대하여 얼마나 만족하십니까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53.3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153">
                <a:tc rowSpan="4"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신뢰도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을 더욱 신뢰하게 되었습니까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88.7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지속이용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동일한 서비스를 다시 받게 되신다면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서비스를 계속 이용하시겠습니까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92.0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설립목적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부합도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산업연구원이 설립목적에 맞는 사업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/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활동을 잘하고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 vMerge="1">
                  <a:txBody>
                    <a:bodyPr/>
                    <a:lstStyle/>
                    <a:p>
                      <a:pPr algn="ctr" fontAlgn="t"/>
                      <a:endParaRPr kumimoji="1" lang="en-US" altLang="ko-KR" sz="9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국가발전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기여도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고객님께서는 산업연구원이 국가 및 사회발전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(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또는 해당분야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)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에 기여하고 있다고 생각하십니까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89.3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6047">
                <a:tc>
                  <a:txBody>
                    <a:bodyPr/>
                    <a:lstStyle/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t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지수</a:t>
                      </a:r>
                      <a:endParaRPr kumimoji="1" lang="en-US" altLang="ko-KR" sz="800" b="0" kern="1200" dirty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타인추천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fontAlgn="ctr" latinLnBrk="0"/>
                      <a:r>
                        <a:rPr kumimoji="1" lang="ko-KR" altLang="en-US" sz="8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의향도</a:t>
                      </a:r>
                      <a:endParaRPr kumimoji="1" lang="en-US" altLang="ko-KR" sz="800" b="0" kern="1200" dirty="0" smtClean="0">
                        <a:ln>
                          <a:solidFill>
                            <a:schemeClr val="tx1">
                              <a:alpha val="0"/>
                            </a:schemeClr>
                          </a:solidFill>
                        </a:ln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육성 및 촉진 서비스를 받으신 후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, </a:t>
                      </a:r>
                      <a:r>
                        <a:rPr lang="ko-KR" altLang="en-US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산업연구원의 서비스를 동료 혹은 동종업계 종사자에게 추천하시겠습니까</a:t>
                      </a:r>
                      <a:r>
                        <a:rPr lang="en-US" altLang="ko-KR" sz="800" b="0" i="0" u="none" strike="noStrike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latin typeface="맑은 고딕"/>
                        </a:rPr>
                        <a:t>?</a:t>
                      </a:r>
                    </a:p>
                  </a:txBody>
                  <a:tcPr marL="36000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90.7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 smtClean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0.0</a:t>
                      </a:r>
                      <a:r>
                        <a:rPr kumimoji="1" lang="ko-KR" altLang="en-US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60.0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ctr" latinLnBrk="0" hangingPunct="1"/>
                      <a:r>
                        <a:rPr kumimoji="1" lang="en-US" altLang="ko-KR" sz="900" b="0" kern="1200" dirty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26.7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9373993" y="149"/>
            <a:ext cx="1317820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ⅲ.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결과표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7466788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ⅳ.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국무조정실 고객만족도 조사 개요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그림 52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523131"/>
            <a:ext cx="10363200" cy="5536645"/>
          </a:xfrm>
          <a:prstGeom prst="rect">
            <a:avLst/>
          </a:prstGeom>
        </p:spPr>
      </p:pic>
      <p:pic>
        <p:nvPicPr>
          <p:cNvPr id="62" name="그림 61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9299" t="39960" r="10247" b="6432"/>
          <a:stretch/>
        </p:blipFill>
        <p:spPr>
          <a:xfrm>
            <a:off x="2133600" y="2649538"/>
            <a:ext cx="7086600" cy="3486150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조사 배경 및 목적</a:t>
            </a:r>
          </a:p>
        </p:txBody>
      </p:sp>
      <p:grpSp>
        <p:nvGrpSpPr>
          <p:cNvPr id="3" name="그룹 23"/>
          <p:cNvGrpSpPr/>
          <p:nvPr/>
        </p:nvGrpSpPr>
        <p:grpSpPr>
          <a:xfrm>
            <a:off x="249630" y="1729390"/>
            <a:ext cx="2281898" cy="336738"/>
            <a:chOff x="249630" y="1760495"/>
            <a:chExt cx="2281898" cy="336738"/>
          </a:xfrm>
        </p:grpSpPr>
        <p:sp>
          <p:nvSpPr>
            <p:cNvPr id="25" name="직사각형 24"/>
            <p:cNvSpPr/>
            <p:nvPr/>
          </p:nvSpPr>
          <p:spPr>
            <a:xfrm>
              <a:off x="298224" y="1760495"/>
              <a:ext cx="2233304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공공기관 평가 패러다임의 변화</a:t>
              </a:r>
            </a:p>
          </p:txBody>
        </p:sp>
        <p:sp>
          <p:nvSpPr>
            <p:cNvPr id="26" name="이등변 삼각형 25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" name="그룹 59"/>
          <p:cNvGrpSpPr/>
          <p:nvPr/>
        </p:nvGrpSpPr>
        <p:grpSpPr>
          <a:xfrm>
            <a:off x="6523265" y="3036303"/>
            <a:ext cx="2676802" cy="773689"/>
            <a:chOff x="6894740" y="2587805"/>
            <a:chExt cx="2676802" cy="773689"/>
          </a:xfrm>
        </p:grpSpPr>
        <p:grpSp>
          <p:nvGrpSpPr>
            <p:cNvPr id="8" name="그룹 27"/>
            <p:cNvGrpSpPr/>
            <p:nvPr/>
          </p:nvGrpSpPr>
          <p:grpSpPr>
            <a:xfrm>
              <a:off x="7359676" y="2587805"/>
              <a:ext cx="2211866" cy="643150"/>
              <a:chOff x="317500" y="2468063"/>
              <a:chExt cx="2396188" cy="696745"/>
            </a:xfrm>
          </p:grpSpPr>
          <p:grpSp>
            <p:nvGrpSpPr>
              <p:cNvPr id="9" name="그룹 35"/>
              <p:cNvGrpSpPr/>
              <p:nvPr/>
            </p:nvGrpSpPr>
            <p:grpSpPr>
              <a:xfrm>
                <a:off x="350089" y="2468063"/>
                <a:ext cx="1564767" cy="401615"/>
                <a:chOff x="3840756" y="4383381"/>
                <a:chExt cx="1564767" cy="401615"/>
              </a:xfrm>
            </p:grpSpPr>
            <p:grpSp>
              <p:nvGrpSpPr>
                <p:cNvPr id="10" name="그룹 38"/>
                <p:cNvGrpSpPr/>
                <p:nvPr/>
              </p:nvGrpSpPr>
              <p:grpSpPr>
                <a:xfrm>
                  <a:off x="3840756" y="4383381"/>
                  <a:ext cx="401614" cy="401615"/>
                  <a:chOff x="3713873" y="4211576"/>
                  <a:chExt cx="653370" cy="653372"/>
                </a:xfrm>
              </p:grpSpPr>
              <p:sp>
                <p:nvSpPr>
                  <p:cNvPr id="41" name="Ellipse 102"/>
                  <p:cNvSpPr/>
                  <p:nvPr/>
                </p:nvSpPr>
                <p:spPr bwMode="gray">
                  <a:xfrm>
                    <a:off x="3836120" y="4302238"/>
                    <a:ext cx="475179" cy="475179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662" dirty="0">
                      <a:gradFill>
                        <a:gsLst>
                          <a:gs pos="0">
                            <a:schemeClr val="tx1"/>
                          </a:gs>
                          <a:gs pos="100000">
                            <a:schemeClr val="tx1"/>
                          </a:gs>
                        </a:gsLst>
                        <a:lin ang="5400000" scaled="1"/>
                      </a:gradFill>
                      <a:latin typeface="+mn-ea"/>
                    </a:endParaRPr>
                  </a:p>
                </p:txBody>
              </p:sp>
              <p:sp>
                <p:nvSpPr>
                  <p:cNvPr id="42" name="Halbbogen 99"/>
                  <p:cNvSpPr/>
                  <p:nvPr/>
                </p:nvSpPr>
                <p:spPr bwMode="gray">
                  <a:xfrm rot="15078972" flipH="1" flipV="1">
                    <a:off x="3713872" y="4211577"/>
                    <a:ext cx="653372" cy="653370"/>
                  </a:xfrm>
                  <a:prstGeom prst="blockArc">
                    <a:avLst>
                      <a:gd name="adj1" fmla="val 6957304"/>
                      <a:gd name="adj2" fmla="val 10758456"/>
                      <a:gd name="adj3" fmla="val 8861"/>
                    </a:avLst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662" dirty="0">
                      <a:gradFill>
                        <a:gsLst>
                          <a:gs pos="0">
                            <a:schemeClr val="tx1"/>
                          </a:gs>
                          <a:gs pos="100000">
                            <a:schemeClr val="tx1"/>
                          </a:gs>
                        </a:gsLst>
                        <a:lin ang="5400000" scaled="1"/>
                      </a:gradFill>
                      <a:latin typeface="+mn-ea"/>
                    </a:endParaRPr>
                  </a:p>
                </p:txBody>
              </p:sp>
            </p:grpSp>
            <p:sp>
              <p:nvSpPr>
                <p:cNvPr id="40" name="TextBox 39"/>
                <p:cNvSpPr txBox="1"/>
                <p:nvPr/>
              </p:nvSpPr>
              <p:spPr>
                <a:xfrm>
                  <a:off x="4206930" y="4430748"/>
                  <a:ext cx="1198593" cy="31543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ko-KR" altLang="en-US" sz="1292" b="1" dirty="0">
                      <a:ln w="1270">
                        <a:noFill/>
                      </a:ln>
                      <a:gradFill>
                        <a:gsLst>
                          <a:gs pos="0">
                            <a:schemeClr val="tx1"/>
                          </a:gs>
                          <a:gs pos="100000">
                            <a:schemeClr val="tx1"/>
                          </a:gs>
                        </a:gsLst>
                        <a:lin ang="5400000" scaled="1"/>
                      </a:gradFill>
                      <a:latin typeface="+mn-ea"/>
                    </a:rPr>
                    <a:t>경영실적 평가</a:t>
                  </a:r>
                </a:p>
              </p:txBody>
            </p:sp>
          </p:grpSp>
          <p:sp>
            <p:nvSpPr>
              <p:cNvPr id="37" name="직사각형 36"/>
              <p:cNvSpPr/>
              <p:nvPr/>
            </p:nvSpPr>
            <p:spPr>
              <a:xfrm>
                <a:off x="342900" y="2881398"/>
                <a:ext cx="2370788" cy="2834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1100" dirty="0">
                    <a:ln w="1270">
                      <a:noFill/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공급자로서의 </a:t>
                </a:r>
                <a:r>
                  <a:rPr lang="ko-KR" altLang="en-US" sz="1100" dirty="0" smtClean="0">
                    <a:ln w="1270">
                      <a:noFill/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 경제성과 </a:t>
                </a:r>
                <a:r>
                  <a:rPr lang="ko-KR" altLang="en-US" sz="1100" dirty="0">
                    <a:ln w="1270">
                      <a:noFill/>
                    </a:ln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1"/>
                    </a:gradFill>
                    <a:latin typeface="+mn-ea"/>
                  </a:rPr>
                  <a:t>효율성 측정</a:t>
                </a:r>
              </a:p>
            </p:txBody>
          </p:sp>
          <p:cxnSp>
            <p:nvCxnSpPr>
              <p:cNvPr id="38" name="직선 연결선 37"/>
              <p:cNvCxnSpPr/>
              <p:nvPr/>
            </p:nvCxnSpPr>
            <p:spPr>
              <a:xfrm>
                <a:off x="317500" y="2868693"/>
                <a:ext cx="2301784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uppieren 350"/>
            <p:cNvGrpSpPr/>
            <p:nvPr/>
          </p:nvGrpSpPr>
          <p:grpSpPr bwMode="gray">
            <a:xfrm>
              <a:off x="6894740" y="2752919"/>
              <a:ext cx="496583" cy="608575"/>
              <a:chOff x="1077119" y="3821113"/>
              <a:chExt cx="2189163" cy="2682875"/>
            </a:xfrm>
          </p:grpSpPr>
          <p:pic>
            <p:nvPicPr>
              <p:cNvPr id="34" name="Picture 2" descr="S:\07_Maps\in_Vorbereitung\Fähnchen\geteilt\rot stengel.png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gray">
              <a:xfrm>
                <a:off x="1077119" y="3821113"/>
                <a:ext cx="2189163" cy="2682875"/>
              </a:xfrm>
              <a:prstGeom prst="rect">
                <a:avLst/>
              </a:prstGeom>
              <a:noFill/>
            </p:spPr>
          </p:pic>
          <p:pic>
            <p:nvPicPr>
              <p:cNvPr id="35" name="Picture 3" descr="S:\07_Maps\in_Vorbereitung\Fähnchen\geteilt\geld fahne.png"/>
              <p:cNvPicPr>
                <a:picLocks noChangeAspect="1" noChangeArrowheads="1"/>
              </p:cNvPicPr>
              <p:nvPr/>
            </p:nvPicPr>
            <p:blipFill>
              <a:blip r:embed="rId5" cstate="print">
                <a:grayscl/>
              </a:blip>
              <a:srcRect/>
              <a:stretch>
                <a:fillRect/>
              </a:stretch>
            </p:blipFill>
            <p:spPr bwMode="gray">
              <a:xfrm>
                <a:off x="1077119" y="3821113"/>
                <a:ext cx="2189163" cy="2682875"/>
              </a:xfrm>
              <a:prstGeom prst="rect">
                <a:avLst/>
              </a:prstGeom>
              <a:noFill/>
            </p:spPr>
          </p:pic>
        </p:grpSp>
      </p:grpSp>
      <p:grpSp>
        <p:nvGrpSpPr>
          <p:cNvPr id="12" name="그룹 50"/>
          <p:cNvGrpSpPr/>
          <p:nvPr/>
        </p:nvGrpSpPr>
        <p:grpSpPr>
          <a:xfrm>
            <a:off x="5642720" y="4238487"/>
            <a:ext cx="1325952" cy="370722"/>
            <a:chOff x="3840756" y="4383381"/>
            <a:chExt cx="1436448" cy="401615"/>
          </a:xfrm>
        </p:grpSpPr>
        <p:grpSp>
          <p:nvGrpSpPr>
            <p:cNvPr id="13" name="그룹 52"/>
            <p:cNvGrpSpPr/>
            <p:nvPr/>
          </p:nvGrpSpPr>
          <p:grpSpPr>
            <a:xfrm>
              <a:off x="3840756" y="4383381"/>
              <a:ext cx="401614" cy="401615"/>
              <a:chOff x="3713873" y="4211576"/>
              <a:chExt cx="653370" cy="653372"/>
            </a:xfrm>
          </p:grpSpPr>
          <p:sp>
            <p:nvSpPr>
              <p:cNvPr id="55" name="Ellipse 102"/>
              <p:cNvSpPr/>
              <p:nvPr/>
            </p:nvSpPr>
            <p:spPr bwMode="gray">
              <a:xfrm>
                <a:off x="3836120" y="4302238"/>
                <a:ext cx="475179" cy="475179"/>
              </a:xfrm>
              <a:prstGeom prst="ellipse">
                <a:avLst/>
              </a:prstGeom>
              <a:solidFill>
                <a:srgbClr val="D0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62" dirty="0"/>
              </a:p>
            </p:txBody>
          </p:sp>
          <p:sp>
            <p:nvSpPr>
              <p:cNvPr id="56" name="Halbbogen 99"/>
              <p:cNvSpPr/>
              <p:nvPr/>
            </p:nvSpPr>
            <p:spPr bwMode="gray">
              <a:xfrm rot="15078972" flipH="1" flipV="1">
                <a:off x="3713872" y="4211577"/>
                <a:ext cx="653372" cy="653370"/>
              </a:xfrm>
              <a:prstGeom prst="blockArc">
                <a:avLst>
                  <a:gd name="adj1" fmla="val 6957304"/>
                  <a:gd name="adj2" fmla="val 10758456"/>
                  <a:gd name="adj3" fmla="val 8861"/>
                </a:avLst>
              </a:prstGeom>
              <a:solidFill>
                <a:srgbClr val="BFBFB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62" dirty="0"/>
              </a:p>
            </p:txBody>
          </p:sp>
        </p:grpSp>
        <p:sp>
          <p:nvSpPr>
            <p:cNvPr id="54" name="TextBox 53"/>
            <p:cNvSpPr txBox="1"/>
            <p:nvPr/>
          </p:nvSpPr>
          <p:spPr>
            <a:xfrm>
              <a:off x="4238378" y="4430741"/>
              <a:ext cx="1038826" cy="315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92" b="1" dirty="0">
                  <a:ln w="1270">
                    <a:noFill/>
                  </a:ln>
                  <a:gradFill>
                    <a:gsLst>
                      <a:gs pos="0">
                        <a:srgbClr val="C00000"/>
                      </a:gs>
                      <a:gs pos="100000">
                        <a:srgbClr val="C00000"/>
                      </a:gs>
                    </a:gsLst>
                    <a:lin ang="5400000" scaled="1"/>
                  </a:gradFill>
                  <a:latin typeface="+mn-ea"/>
                </a:rPr>
                <a:t>서비스 평가</a:t>
              </a:r>
            </a:p>
          </p:txBody>
        </p:sp>
      </p:grpSp>
      <p:sp>
        <p:nvSpPr>
          <p:cNvPr id="46" name="직사각형 45"/>
          <p:cNvSpPr/>
          <p:nvPr/>
        </p:nvSpPr>
        <p:spPr>
          <a:xfrm>
            <a:off x="5637786" y="4630057"/>
            <a:ext cx="2633338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</a:t>
            </a:r>
            <a:r>
              <a:rPr lang="en-US" altLang="ko-KR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(</a:t>
            </a:r>
            <a:r>
              <a:rPr lang="ko-KR" altLang="en-US" sz="110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국민</a:t>
            </a:r>
            <a:r>
              <a:rPr lang="en-US" altLang="ko-KR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)</a:t>
            </a:r>
            <a:r>
              <a:rPr lang="ko-KR" altLang="en-US" sz="110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을 위한 공공 서비스의 </a:t>
            </a:r>
            <a:r>
              <a:rPr lang="en-US" altLang="ko-KR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/>
            </a:r>
            <a:br>
              <a:rPr lang="en-US" altLang="ko-KR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lang="ko-KR" altLang="en-US" sz="110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품질수준에 대한 평가</a:t>
            </a:r>
          </a:p>
        </p:txBody>
      </p:sp>
      <p:cxnSp>
        <p:nvCxnSpPr>
          <p:cNvPr id="47" name="직선 연결선 46"/>
          <p:cNvCxnSpPr/>
          <p:nvPr/>
        </p:nvCxnSpPr>
        <p:spPr>
          <a:xfrm>
            <a:off x="5549606" y="4608809"/>
            <a:ext cx="2003797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uppieren 344"/>
          <p:cNvGrpSpPr/>
          <p:nvPr/>
        </p:nvGrpSpPr>
        <p:grpSpPr bwMode="gray">
          <a:xfrm>
            <a:off x="4620753" y="4215988"/>
            <a:ext cx="937386" cy="1148789"/>
            <a:chOff x="1077119" y="3821113"/>
            <a:chExt cx="2189163" cy="2682875"/>
          </a:xfrm>
        </p:grpSpPr>
        <p:pic>
          <p:nvPicPr>
            <p:cNvPr id="49" name="Picture 2" descr="S:\07_Maps\in_Vorbereitung\Fähnchen\geteilt\rot stengel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gray">
            <a:xfrm>
              <a:off x="1077119" y="3821113"/>
              <a:ext cx="2189163" cy="2682875"/>
            </a:xfrm>
            <a:prstGeom prst="rect">
              <a:avLst/>
            </a:prstGeom>
            <a:noFill/>
          </p:spPr>
        </p:pic>
        <p:pic>
          <p:nvPicPr>
            <p:cNvPr id="50" name="Picture 3" descr="S:\07_Maps\in_Vorbereitung\Fähnchen\geteilt\geld fahne.png"/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lum bright="-10000" contrast="40000"/>
            </a:blip>
            <a:srcRect/>
            <a:stretch>
              <a:fillRect/>
            </a:stretch>
          </p:blipFill>
          <p:spPr bwMode="gray">
            <a:xfrm>
              <a:off x="1077119" y="3821113"/>
              <a:ext cx="2189163" cy="2682875"/>
            </a:xfrm>
            <a:prstGeom prst="rect">
              <a:avLst/>
            </a:prstGeom>
            <a:noFill/>
          </p:spPr>
        </p:pic>
      </p:grpSp>
      <p:pic>
        <p:nvPicPr>
          <p:cNvPr id="59" name="그림 5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2130688" y="3067648"/>
            <a:ext cx="2381889" cy="1587927"/>
          </a:xfrm>
          <a:prstGeom prst="rect">
            <a:avLst/>
          </a:prstGeom>
        </p:spPr>
      </p:pic>
      <p:cxnSp>
        <p:nvCxnSpPr>
          <p:cNvPr id="64" name="직선 연결선 63"/>
          <p:cNvCxnSpPr/>
          <p:nvPr/>
        </p:nvCxnSpPr>
        <p:spPr>
          <a:xfrm>
            <a:off x="1320351" y="3679453"/>
            <a:ext cx="2003797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/>
          <p:cNvSpPr/>
          <p:nvPr/>
        </p:nvSpPr>
        <p:spPr>
          <a:xfrm>
            <a:off x="1308178" y="3224752"/>
            <a:ext cx="2633338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업무 수행에서</a:t>
            </a:r>
            <a:br>
              <a:rPr lang="ko-KR" altLang="en-US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</a:br>
            <a:r>
              <a:rPr lang="ko-KR" altLang="en-US" sz="1100" dirty="0">
                <a:ln w="1270">
                  <a:noFill/>
                </a:ln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제공으로</a:t>
            </a:r>
          </a:p>
        </p:txBody>
      </p:sp>
      <p:grpSp>
        <p:nvGrpSpPr>
          <p:cNvPr id="15" name="그룹 66"/>
          <p:cNvGrpSpPr/>
          <p:nvPr/>
        </p:nvGrpSpPr>
        <p:grpSpPr>
          <a:xfrm>
            <a:off x="1336171" y="3749584"/>
            <a:ext cx="1473428" cy="370722"/>
            <a:chOff x="3840756" y="4383381"/>
            <a:chExt cx="1596214" cy="401615"/>
          </a:xfrm>
        </p:grpSpPr>
        <p:grpSp>
          <p:nvGrpSpPr>
            <p:cNvPr id="16" name="그룹 68"/>
            <p:cNvGrpSpPr/>
            <p:nvPr/>
          </p:nvGrpSpPr>
          <p:grpSpPr>
            <a:xfrm>
              <a:off x="3840756" y="4383381"/>
              <a:ext cx="401614" cy="401615"/>
              <a:chOff x="3713873" y="4211576"/>
              <a:chExt cx="653370" cy="653372"/>
            </a:xfrm>
          </p:grpSpPr>
          <p:sp>
            <p:nvSpPr>
              <p:cNvPr id="71" name="Ellipse 102"/>
              <p:cNvSpPr/>
              <p:nvPr/>
            </p:nvSpPr>
            <p:spPr bwMode="gray">
              <a:xfrm>
                <a:off x="3836120" y="4302238"/>
                <a:ext cx="475179" cy="47517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62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endParaRPr>
              </a:p>
            </p:txBody>
          </p:sp>
          <p:sp>
            <p:nvSpPr>
              <p:cNvPr id="72" name="Halbbogen 99"/>
              <p:cNvSpPr/>
              <p:nvPr/>
            </p:nvSpPr>
            <p:spPr bwMode="gray">
              <a:xfrm rot="15078972" flipH="1" flipV="1">
                <a:off x="3713872" y="4211577"/>
                <a:ext cx="653372" cy="653370"/>
              </a:xfrm>
              <a:prstGeom prst="blockArc">
                <a:avLst>
                  <a:gd name="adj1" fmla="val 6957304"/>
                  <a:gd name="adj2" fmla="val 10758456"/>
                  <a:gd name="adj3" fmla="val 8861"/>
                </a:avLst>
              </a:prstGeom>
              <a:solidFill>
                <a:srgbClr val="BFBFB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62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endParaRPr>
              </a:p>
            </p:txBody>
          </p:sp>
        </p:grpSp>
        <p:sp>
          <p:nvSpPr>
            <p:cNvPr id="70" name="TextBox 69"/>
            <p:cNvSpPr txBox="1"/>
            <p:nvPr/>
          </p:nvSpPr>
          <p:spPr>
            <a:xfrm>
              <a:off x="4238378" y="4430744"/>
              <a:ext cx="1198592" cy="315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292" b="1" dirty="0">
                  <a:ln w="1270">
                    <a:noFill/>
                  </a:ln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패러다임 변화</a:t>
              </a:r>
            </a:p>
          </p:txBody>
        </p:sp>
      </p:grpSp>
      <p:pic>
        <p:nvPicPr>
          <p:cNvPr id="5" name="그림 4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5776306" y="4371720"/>
            <a:ext cx="152691" cy="133605"/>
          </a:xfrm>
          <a:prstGeom prst="rect">
            <a:avLst/>
          </a:prstGeom>
          <a:effectLst>
            <a:outerShdw blurRad="63500" algn="ctr" rotWithShape="0">
              <a:prstClr val="black">
                <a:alpha val="40000"/>
              </a:prstClr>
            </a:outerShdw>
          </a:effectLst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7144929" y="3164232"/>
            <a:ext cx="154318" cy="114750"/>
          </a:xfrm>
          <a:prstGeom prst="rect">
            <a:avLst/>
          </a:prstGeom>
          <a:effectLst>
            <a:outerShdw blurRad="63500" algn="ctr" rotWithShape="0">
              <a:prstClr val="black">
                <a:alpha val="40000"/>
              </a:prstClr>
            </a:outerShdw>
          </a:effectLst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1465669" y="3865711"/>
            <a:ext cx="149611" cy="144315"/>
          </a:xfrm>
          <a:prstGeom prst="rect">
            <a:avLst/>
          </a:prstGeom>
          <a:effectLst>
            <a:outerShdw blurRad="63500" algn="ctr" rotWithShape="0">
              <a:prstClr val="black">
                <a:alpha val="40000"/>
              </a:prstClr>
            </a:outerShdw>
          </a:effectLst>
        </p:spPr>
      </p:pic>
      <p:sp>
        <p:nvSpPr>
          <p:cNvPr id="44" name="텍스트 개체 틀 2"/>
          <p:cNvSpPr txBox="1">
            <a:spLocks/>
          </p:cNvSpPr>
          <p:nvPr/>
        </p:nvSpPr>
        <p:spPr>
          <a:xfrm>
            <a:off x="352425" y="792163"/>
            <a:ext cx="9986962" cy="564770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공공기관 고객만족도 조사 추진 배경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  <a:latin typeface="+mj-lt"/>
              <a:ea typeface="+mj-ea"/>
              <a:cs typeface="+mj-cs"/>
            </a:endParaRP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10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공공기관 고객만족도 조사는 일반 국민의 체감도 제고와 공공기관의 대국민 서비스 만족도 향상을 위해서 조사의 공정성 확보와 조사 결과의 </a:t>
            </a:r>
            <a:r>
              <a:rPr lang="ko-KR" altLang="en-US" sz="1200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환류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 기능 강화를 기본방향으로 추진합니다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</p:spTree>
    <p:extLst>
      <p:ext uri="{BB962C8B-B14F-4D97-AF65-F5344CB8AC3E}">
        <p14:creationId xmlns:p14="http://schemas.microsoft.com/office/powerpoint/2010/main" xmlns="" val="2616595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2762" t="19775" r="2902" b="4369"/>
          <a:stretch/>
        </p:blipFill>
        <p:spPr>
          <a:xfrm>
            <a:off x="182563" y="1361980"/>
            <a:ext cx="10313987" cy="5863097"/>
          </a:xfrm>
          <a:prstGeom prst="rect">
            <a:avLst/>
          </a:prstGeom>
        </p:spPr>
      </p:pic>
      <p:pic>
        <p:nvPicPr>
          <p:cNvPr id="8" name="그림 7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481440"/>
            <a:ext cx="10363200" cy="5709948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1</a:t>
            </a:r>
            <a:r>
              <a:rPr lang="en-US" altLang="ko-KR" dirty="0" smtClean="0"/>
              <a:t>. </a:t>
            </a:r>
            <a:r>
              <a:rPr lang="ko-KR" altLang="en-US" dirty="0" smtClean="0"/>
              <a:t>조사 배경 및 목적</a:t>
            </a:r>
            <a:endParaRPr lang="ko-KR" altLang="en-US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9" name="텍스트 개체 틀 2"/>
          <p:cNvSpPr txBox="1">
            <a:spLocks/>
          </p:cNvSpPr>
          <p:nvPr/>
        </p:nvSpPr>
        <p:spPr>
          <a:xfrm>
            <a:off x="352425" y="792163"/>
            <a:ext cx="9986962" cy="730969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공공기관 고객만족도 조사 목적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  <a:latin typeface="+mj-lt"/>
              <a:ea typeface="+mj-ea"/>
              <a:cs typeface="+mj-cs"/>
            </a:endParaRP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공공기관 서비스품질의 객관적 측정을 통해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,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만족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불만족 요인을 분석함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. </a:t>
            </a:r>
            <a:b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</a:b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그 결과는 공공기관의 고객중심 경영전략 수립을 지원함으로써 </a:t>
            </a:r>
            <a:r>
              <a:rPr lang="ko-KR" altLang="en-US" sz="1200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환류함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. </a:t>
            </a:r>
            <a:b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</a:b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이를 통해 공공서비스의 질적 수준을 제고하여 국민 편익 증진의 궁극적인 조사 목적 달성에 기여함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  <a:ea typeface="+mj-ea"/>
                <a:cs typeface="+mj-cs"/>
              </a:rPr>
              <a:t>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</p:spTree>
    <p:extLst>
      <p:ext uri="{BB962C8B-B14F-4D97-AF65-F5344CB8AC3E}">
        <p14:creationId xmlns:p14="http://schemas.microsoft.com/office/powerpoint/2010/main" xmlns="" val="2068392578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" name="그림 6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pSp>
        <p:nvGrpSpPr>
          <p:cNvPr id="3" name="그룹 24"/>
          <p:cNvGrpSpPr/>
          <p:nvPr/>
        </p:nvGrpSpPr>
        <p:grpSpPr>
          <a:xfrm>
            <a:off x="249630" y="1797486"/>
            <a:ext cx="3695746" cy="336738"/>
            <a:chOff x="249630" y="1760495"/>
            <a:chExt cx="3695746" cy="336738"/>
          </a:xfrm>
        </p:grpSpPr>
        <p:sp>
          <p:nvSpPr>
            <p:cNvPr id="65" name="직사각형 64"/>
            <p:cNvSpPr/>
            <p:nvPr/>
          </p:nvSpPr>
          <p:spPr>
            <a:xfrm>
              <a:off x="298224" y="1760495"/>
              <a:ext cx="36471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공공기관 고객만족도 조사 수행 절차</a:t>
              </a:r>
              <a:r>
                <a:rPr lang="en-US" altLang="ko-KR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(</a:t>
              </a:r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기본 프로세스</a:t>
              </a:r>
              <a:r>
                <a:rPr lang="en-US" altLang="ko-KR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)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69" name="이등변 삼각형 68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수행 프레임</a:t>
            </a:r>
          </a:p>
        </p:txBody>
      </p:sp>
      <p:grpSp>
        <p:nvGrpSpPr>
          <p:cNvPr id="4" name="그룹 97"/>
          <p:cNvGrpSpPr/>
          <p:nvPr/>
        </p:nvGrpSpPr>
        <p:grpSpPr>
          <a:xfrm>
            <a:off x="544658" y="2298186"/>
            <a:ext cx="7878579" cy="710243"/>
            <a:chOff x="544658" y="2298186"/>
            <a:chExt cx="7878579" cy="710243"/>
          </a:xfrm>
        </p:grpSpPr>
        <p:grpSp>
          <p:nvGrpSpPr>
            <p:cNvPr id="5" name="그룹 57"/>
            <p:cNvGrpSpPr/>
            <p:nvPr/>
          </p:nvGrpSpPr>
          <p:grpSpPr>
            <a:xfrm>
              <a:off x="544658" y="2298186"/>
              <a:ext cx="2520000" cy="710243"/>
              <a:chOff x="2404813" y="3045046"/>
              <a:chExt cx="2520000" cy="383954"/>
            </a:xfrm>
          </p:grpSpPr>
          <p:sp>
            <p:nvSpPr>
              <p:cNvPr id="48" name="자유형 47"/>
              <p:cNvSpPr/>
              <p:nvPr/>
            </p:nvSpPr>
            <p:spPr>
              <a:xfrm>
                <a:off x="2404813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65000"/>
                  </a:schemeClr>
                </a:fgClr>
                <a:bgClr>
                  <a:schemeClr val="bg1">
                    <a:lumMod val="50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52" name="직사각형 51"/>
              <p:cNvSpPr/>
              <p:nvPr/>
            </p:nvSpPr>
            <p:spPr>
              <a:xfrm>
                <a:off x="3248674" y="3072777"/>
                <a:ext cx="832279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Phase Ⅰ: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조사설계</a:t>
                </a:r>
              </a:p>
            </p:txBody>
          </p:sp>
        </p:grpSp>
        <p:grpSp>
          <p:nvGrpSpPr>
            <p:cNvPr id="6" name="그룹 58"/>
            <p:cNvGrpSpPr/>
            <p:nvPr/>
          </p:nvGrpSpPr>
          <p:grpSpPr>
            <a:xfrm>
              <a:off x="3223948" y="2298186"/>
              <a:ext cx="2520000" cy="710243"/>
              <a:chOff x="4309969" y="3045046"/>
              <a:chExt cx="2520000" cy="383954"/>
            </a:xfrm>
          </p:grpSpPr>
          <p:sp>
            <p:nvSpPr>
              <p:cNvPr id="49" name="평행 사변형 48"/>
              <p:cNvSpPr/>
              <p:nvPr/>
            </p:nvSpPr>
            <p:spPr>
              <a:xfrm>
                <a:off x="4309969" y="3045046"/>
                <a:ext cx="2520000" cy="383954"/>
              </a:xfrm>
              <a:prstGeom prst="parallelogram">
                <a:avLst>
                  <a:gd name="adj" fmla="val 40226"/>
                </a:avLst>
              </a:pr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53" name="직사각형 52"/>
              <p:cNvSpPr/>
              <p:nvPr/>
            </p:nvSpPr>
            <p:spPr>
              <a:xfrm>
                <a:off x="5156972" y="3072777"/>
                <a:ext cx="825995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Ⅱ: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실사관리</a:t>
                </a:r>
                <a:endParaRPr kumimoji="1" lang="ko-KR" altLang="en-US" sz="12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</a:endParaRPr>
              </a:p>
            </p:txBody>
          </p:sp>
        </p:grpSp>
        <p:grpSp>
          <p:nvGrpSpPr>
            <p:cNvPr id="7" name="그룹 59"/>
            <p:cNvGrpSpPr/>
            <p:nvPr/>
          </p:nvGrpSpPr>
          <p:grpSpPr>
            <a:xfrm>
              <a:off x="5903237" y="2298186"/>
              <a:ext cx="2520000" cy="710243"/>
              <a:chOff x="5798737" y="3045046"/>
              <a:chExt cx="2520000" cy="383954"/>
            </a:xfrm>
          </p:grpSpPr>
          <p:sp>
            <p:nvSpPr>
              <p:cNvPr id="50" name="자유형 49"/>
              <p:cNvSpPr/>
              <p:nvPr/>
            </p:nvSpPr>
            <p:spPr>
              <a:xfrm flipH="1" flipV="1">
                <a:off x="5798737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54" name="직사각형 53"/>
              <p:cNvSpPr/>
              <p:nvPr/>
            </p:nvSpPr>
            <p:spPr>
              <a:xfrm>
                <a:off x="6362072" y="3072777"/>
                <a:ext cx="1393331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 Ⅲ:</a:t>
                </a:r>
              </a:p>
              <a:p>
                <a:pPr lvl="0" algn="ctr"/>
                <a:r>
                  <a:rPr kumimoji="1" lang="ko-KR" altLang="en-US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데이터 처리 및 검증</a:t>
                </a:r>
              </a:p>
            </p:txBody>
          </p:sp>
        </p:grpSp>
      </p:grpSp>
      <p:sp>
        <p:nvSpPr>
          <p:cNvPr id="51" name="직사각형 50"/>
          <p:cNvSpPr/>
          <p:nvPr/>
        </p:nvSpPr>
        <p:spPr>
          <a:xfrm>
            <a:off x="416207" y="2860462"/>
            <a:ext cx="8108668" cy="3955974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8" name="그룹 97"/>
          <p:cNvGrpSpPr/>
          <p:nvPr/>
        </p:nvGrpSpPr>
        <p:grpSpPr>
          <a:xfrm>
            <a:off x="535085" y="2991687"/>
            <a:ext cx="7884000" cy="3727214"/>
            <a:chOff x="535087" y="3398086"/>
            <a:chExt cx="5283860" cy="3106713"/>
          </a:xfrm>
        </p:grpSpPr>
        <p:sp>
          <p:nvSpPr>
            <p:cNvPr id="70" name="직사각형 69"/>
            <p:cNvSpPr/>
            <p:nvPr/>
          </p:nvSpPr>
          <p:spPr>
            <a:xfrm>
              <a:off x="535087" y="3398090"/>
              <a:ext cx="1564526" cy="660148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설계 준비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기본계획 보고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사업별 담당자 인터뷰</a:t>
              </a:r>
              <a:endPara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535087" y="4213610"/>
              <a:ext cx="1564526" cy="660149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2.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업무유형 확인 및 고객 정의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기존 조사설계 검토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업무유형 확인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고객정의</a:t>
              </a:r>
              <a:endParaRPr lang="en-US" altLang="ko-KR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2390468" y="3398086"/>
              <a:ext cx="1564526" cy="750169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5.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실사관리 체계 구성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 관리체계 수립</a:t>
              </a:r>
              <a:b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고객불만 대응체계 수립</a:t>
              </a:r>
              <a:b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보안 강화 방안 마련</a:t>
              </a: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2407559" y="4393648"/>
              <a:ext cx="1530339" cy="540122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6.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실사업체 선정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실사업체 선정</a:t>
              </a:r>
              <a:endPara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cxnSp>
          <p:nvCxnSpPr>
            <p:cNvPr id="74" name="직선 화살표 연결선 73"/>
            <p:cNvCxnSpPr/>
            <p:nvPr/>
          </p:nvCxnSpPr>
          <p:spPr>
            <a:xfrm>
              <a:off x="5036678" y="3912442"/>
              <a:ext cx="0" cy="138500"/>
            </a:xfrm>
            <a:prstGeom prst="straightConnector1">
              <a:avLst/>
            </a:prstGeom>
            <a:ln w="6350">
              <a:solidFill>
                <a:schemeClr val="tx1">
                  <a:lumMod val="65000"/>
                  <a:lumOff val="35000"/>
                </a:schemeClr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꺾인 연결선 74"/>
            <p:cNvCxnSpPr>
              <a:stCxn id="89" idx="3"/>
              <a:endCxn id="72" idx="1"/>
            </p:cNvCxnSpPr>
            <p:nvPr/>
          </p:nvCxnSpPr>
          <p:spPr>
            <a:xfrm flipV="1">
              <a:off x="2099613" y="3773171"/>
              <a:ext cx="290855" cy="2401554"/>
            </a:xfrm>
            <a:prstGeom prst="bentConnector3">
              <a:avLst>
                <a:gd name="adj1" fmla="val 50000"/>
              </a:avLst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76" name="직선 화살표 연결선 75"/>
            <p:cNvCxnSpPr>
              <a:stCxn id="70" idx="2"/>
              <a:endCxn id="71" idx="0"/>
            </p:cNvCxnSpPr>
            <p:nvPr/>
          </p:nvCxnSpPr>
          <p:spPr>
            <a:xfrm>
              <a:off x="1317350" y="4058239"/>
              <a:ext cx="0" cy="155371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7" name="직사각형 76"/>
            <p:cNvSpPr/>
            <p:nvPr/>
          </p:nvSpPr>
          <p:spPr>
            <a:xfrm>
              <a:off x="2407559" y="5179163"/>
              <a:ext cx="1530339" cy="540122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7.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 준비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실사업체 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OT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실시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고객명단 및 설문지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,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답례품 전달</a:t>
              </a:r>
              <a:endPara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cxnSp>
          <p:nvCxnSpPr>
            <p:cNvPr id="78" name="직선 화살표 연결선 77"/>
            <p:cNvCxnSpPr>
              <a:stCxn id="73" idx="2"/>
              <a:endCxn id="77" idx="0"/>
            </p:cNvCxnSpPr>
            <p:nvPr/>
          </p:nvCxnSpPr>
          <p:spPr>
            <a:xfrm>
              <a:off x="3172729" y="4933770"/>
              <a:ext cx="0" cy="245393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9" name="직사각형 78"/>
            <p:cNvSpPr/>
            <p:nvPr/>
          </p:nvSpPr>
          <p:spPr>
            <a:xfrm>
              <a:off x="2407559" y="5964677"/>
              <a:ext cx="1530339" cy="540122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8.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실사진행 관리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진행 현황 모니터링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진형 현황 보고</a:t>
              </a:r>
              <a:endPara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cxnSp>
          <p:nvCxnSpPr>
            <p:cNvPr id="80" name="직선 화살표 연결선 79"/>
            <p:cNvCxnSpPr>
              <a:stCxn id="77" idx="2"/>
              <a:endCxn id="79" idx="0"/>
            </p:cNvCxnSpPr>
            <p:nvPr/>
          </p:nvCxnSpPr>
          <p:spPr>
            <a:xfrm>
              <a:off x="3172729" y="5719285"/>
              <a:ext cx="0" cy="245392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1" name="직사각형 80"/>
            <p:cNvSpPr/>
            <p:nvPr/>
          </p:nvSpPr>
          <p:spPr>
            <a:xfrm>
              <a:off x="4254421" y="3398091"/>
              <a:ext cx="1564526" cy="750169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9.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데이터 처리 준비</a:t>
              </a: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전산 담당자 워크숍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데이터 처리 가이드 작성</a:t>
              </a:r>
              <a:endPara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sp>
          <p:nvSpPr>
            <p:cNvPr id="82" name="직사각형 81"/>
            <p:cNvSpPr/>
            <p:nvPr/>
          </p:nvSpPr>
          <p:spPr>
            <a:xfrm>
              <a:off x="535087" y="4990045"/>
              <a:ext cx="1564526" cy="750169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3.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표본 설계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조사설계서 작성</a:t>
              </a:r>
              <a:b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고객명단 수취 및 검토</a:t>
              </a:r>
            </a:p>
          </p:txBody>
        </p:sp>
        <p:cxnSp>
          <p:nvCxnSpPr>
            <p:cNvPr id="83" name="직선 화살표 연결선 82"/>
            <p:cNvCxnSpPr>
              <a:stCxn id="71" idx="2"/>
              <a:endCxn id="82" idx="0"/>
            </p:cNvCxnSpPr>
            <p:nvPr/>
          </p:nvCxnSpPr>
          <p:spPr>
            <a:xfrm>
              <a:off x="1317350" y="4873759"/>
              <a:ext cx="0" cy="116285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꺾인 연결선 83"/>
            <p:cNvCxnSpPr>
              <a:stCxn id="79" idx="3"/>
              <a:endCxn id="81" idx="1"/>
            </p:cNvCxnSpPr>
            <p:nvPr/>
          </p:nvCxnSpPr>
          <p:spPr>
            <a:xfrm flipV="1">
              <a:off x="3937898" y="3773176"/>
              <a:ext cx="316523" cy="2461562"/>
            </a:xfrm>
            <a:prstGeom prst="bentConnector3">
              <a:avLst>
                <a:gd name="adj1" fmla="val 50000"/>
              </a:avLst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직선 화살표 연결선 84"/>
            <p:cNvCxnSpPr>
              <a:stCxn id="72" idx="2"/>
              <a:endCxn id="73" idx="0"/>
            </p:cNvCxnSpPr>
            <p:nvPr/>
          </p:nvCxnSpPr>
          <p:spPr>
            <a:xfrm flipH="1">
              <a:off x="3172729" y="4148255"/>
              <a:ext cx="2" cy="245393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9" name="직사각형 88"/>
            <p:cNvSpPr/>
            <p:nvPr/>
          </p:nvSpPr>
          <p:spPr>
            <a:xfrm>
              <a:off x="535087" y="5844650"/>
              <a:ext cx="1564526" cy="660149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4.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설문 문항 개발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기존 문항 검토 및 수정</a:t>
              </a:r>
              <a:endPara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cxnSp>
          <p:nvCxnSpPr>
            <p:cNvPr id="90" name="직선 화살표 연결선 89"/>
            <p:cNvCxnSpPr>
              <a:stCxn id="82" idx="2"/>
              <a:endCxn id="89" idx="0"/>
            </p:cNvCxnSpPr>
            <p:nvPr/>
          </p:nvCxnSpPr>
          <p:spPr>
            <a:xfrm>
              <a:off x="1317350" y="5740214"/>
              <a:ext cx="0" cy="104436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91" name="직사각형 90"/>
            <p:cNvSpPr/>
            <p:nvPr/>
          </p:nvSpPr>
          <p:spPr>
            <a:xfrm>
              <a:off x="4254346" y="4399650"/>
              <a:ext cx="1564526" cy="540122"/>
            </a:xfrm>
            <a:prstGeom prst="rect">
              <a:avLst/>
            </a:prstGeom>
            <a:solidFill>
              <a:sysClr val="window" lastClr="FFFFFF"/>
            </a:solidFill>
            <a:ln w="9525" cap="flat" cmpd="sng" algn="ctr">
              <a:solidFill>
                <a:schemeClr val="bg1">
                  <a:lumMod val="85000"/>
                </a:schemeClr>
              </a:solidFill>
              <a:prstDash val="sysDash"/>
              <a:miter lim="800000"/>
              <a:headEnd/>
              <a:tailEnd/>
            </a:ln>
            <a:effectLst>
              <a:innerShdw blurRad="25400">
                <a:prstClr val="black">
                  <a:alpha val="29000"/>
                </a:prstClr>
              </a:innerShdw>
            </a:effectLst>
          </p:spPr>
          <p:txBody>
            <a:bodyPr wrap="square" lIns="0" tIns="0" rIns="0" bIns="0" rtlCol="0" anchor="ctr" anchorCtr="0">
              <a:noAutofit/>
            </a:bodyPr>
            <a:lstStyle/>
            <a:p>
              <a:pPr marL="180975" indent="-95250" defTabSz="914127" latinLnBrk="0">
                <a:lnSpc>
                  <a:spcPct val="120000"/>
                </a:lnSpc>
                <a:spcBef>
                  <a:spcPts val="200"/>
                </a:spcBef>
                <a:spcAft>
                  <a:spcPts val="200"/>
                </a:spcAft>
                <a:buClr>
                  <a:srgbClr val="8B8F9E"/>
                </a:buClr>
                <a:buSzPct val="100000"/>
                <a:buFont typeface="Arial" pitchFamily="34" charset="0"/>
                <a:buNone/>
                <a:tabLst>
                  <a:tab pos="801688" algn="l"/>
                  <a:tab pos="1079500" algn="l"/>
                </a:tabLst>
              </a:pPr>
              <a:r>
                <a:rPr lang="en-US" altLang="ko-KR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10. </a:t>
              </a:r>
              <a:r>
                <a:rPr lang="ko-KR" altLang="en-US" sz="900" b="1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데이터 검증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실사업체 검증가이드 작성</a:t>
              </a: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/>
              </a:r>
              <a:b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</a:br>
              <a:r>
                <a:rPr lang="en-US" altLang="ko-KR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- </a:t>
              </a:r>
              <a:r>
                <a:rPr lang="ko-KR" altLang="en-US" sz="900" kern="0" dirty="0" err="1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주간사</a:t>
              </a:r>
              <a:r>
                <a:rPr lang="ko-KR" altLang="en-US" sz="900" kern="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n-ea"/>
                </a:rPr>
                <a:t> 검증</a:t>
              </a:r>
              <a:endPara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  <p:cxnSp>
          <p:nvCxnSpPr>
            <p:cNvPr id="92" name="직선 화살표 연결선 91"/>
            <p:cNvCxnSpPr>
              <a:stCxn id="81" idx="2"/>
              <a:endCxn id="91" idx="0"/>
            </p:cNvCxnSpPr>
            <p:nvPr/>
          </p:nvCxnSpPr>
          <p:spPr>
            <a:xfrm flipH="1">
              <a:off x="5036609" y="4148260"/>
              <a:ext cx="75" cy="251389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99" name="직사각형 98"/>
          <p:cNvSpPr/>
          <p:nvPr/>
        </p:nvSpPr>
        <p:spPr>
          <a:xfrm>
            <a:off x="9264492" y="2298186"/>
            <a:ext cx="1020571" cy="451825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결과 분석</a:t>
            </a:r>
          </a:p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및</a:t>
            </a:r>
          </a:p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개선 지원</a:t>
            </a:r>
          </a:p>
        </p:txBody>
      </p:sp>
      <p:pic>
        <p:nvPicPr>
          <p:cNvPr id="105" name="그림 104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rot="5400000">
            <a:off x="8609597" y="4252543"/>
            <a:ext cx="581094" cy="593726"/>
          </a:xfrm>
          <a:prstGeom prst="rect">
            <a:avLst/>
          </a:prstGeom>
        </p:spPr>
      </p:pic>
      <p:sp>
        <p:nvSpPr>
          <p:cNvPr id="60" name="텍스트 개체 틀 2"/>
          <p:cNvSpPr txBox="1">
            <a:spLocks/>
          </p:cNvSpPr>
          <p:nvPr/>
        </p:nvSpPr>
        <p:spPr>
          <a:xfrm>
            <a:off x="352425" y="792163"/>
            <a:ext cx="9986962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기본 프레임</a:t>
            </a:r>
            <a:endParaRPr kumimoji="0" lang="en-US" altLang="ko-KR" sz="1400" b="1" i="0" u="none" strike="noStrike" kern="1200" cap="none" spc="0" normalizeH="0" baseline="0" noProof="0" dirty="0" smtClean="0">
              <a:ln>
                <a:noFill/>
              </a:ln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  <a:effectLst/>
              <a:uLnTx/>
              <a:uFillTx/>
              <a:latin typeface="+mj-lt"/>
              <a:ea typeface="+mj-ea"/>
              <a:cs typeface="+mj-cs"/>
            </a:endParaRP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‘조사설계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실사 관리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데이터 처리 검증’ 총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개의 프로세스로 진행됨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</p:spTree>
    <p:extLst>
      <p:ext uri="{BB962C8B-B14F-4D97-AF65-F5344CB8AC3E}">
        <p14:creationId xmlns:p14="http://schemas.microsoft.com/office/powerpoint/2010/main" xmlns="" val="851907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그림 5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pSp>
        <p:nvGrpSpPr>
          <p:cNvPr id="3" name="그룹 70"/>
          <p:cNvGrpSpPr/>
          <p:nvPr/>
        </p:nvGrpSpPr>
        <p:grpSpPr>
          <a:xfrm>
            <a:off x="2314843" y="2731940"/>
            <a:ext cx="7878579" cy="710243"/>
            <a:chOff x="544658" y="2298186"/>
            <a:chExt cx="7878579" cy="710243"/>
          </a:xfrm>
        </p:grpSpPr>
        <p:grpSp>
          <p:nvGrpSpPr>
            <p:cNvPr id="4" name="그룹 57"/>
            <p:cNvGrpSpPr/>
            <p:nvPr/>
          </p:nvGrpSpPr>
          <p:grpSpPr>
            <a:xfrm>
              <a:off x="544658" y="2298186"/>
              <a:ext cx="2520000" cy="710243"/>
              <a:chOff x="2404813" y="3045046"/>
              <a:chExt cx="2520000" cy="383954"/>
            </a:xfrm>
          </p:grpSpPr>
          <p:sp>
            <p:nvSpPr>
              <p:cNvPr id="79" name="자유형 78"/>
              <p:cNvSpPr/>
              <p:nvPr/>
            </p:nvSpPr>
            <p:spPr>
              <a:xfrm>
                <a:off x="2404813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65000"/>
                  </a:schemeClr>
                </a:fgClr>
                <a:bgClr>
                  <a:schemeClr val="bg1">
                    <a:lumMod val="50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80" name="직사각형 79"/>
              <p:cNvSpPr/>
              <p:nvPr/>
            </p:nvSpPr>
            <p:spPr>
              <a:xfrm>
                <a:off x="3248674" y="3112236"/>
                <a:ext cx="832279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Phase Ⅰ: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조사설계</a:t>
                </a:r>
              </a:p>
            </p:txBody>
          </p:sp>
        </p:grpSp>
        <p:grpSp>
          <p:nvGrpSpPr>
            <p:cNvPr id="5" name="그룹 58"/>
            <p:cNvGrpSpPr/>
            <p:nvPr/>
          </p:nvGrpSpPr>
          <p:grpSpPr>
            <a:xfrm>
              <a:off x="3223948" y="2298186"/>
              <a:ext cx="2520000" cy="710243"/>
              <a:chOff x="4309969" y="3045046"/>
              <a:chExt cx="2520000" cy="383954"/>
            </a:xfrm>
          </p:grpSpPr>
          <p:sp>
            <p:nvSpPr>
              <p:cNvPr id="77" name="평행 사변형 76"/>
              <p:cNvSpPr/>
              <p:nvPr/>
            </p:nvSpPr>
            <p:spPr>
              <a:xfrm>
                <a:off x="4309969" y="3045046"/>
                <a:ext cx="2520000" cy="383954"/>
              </a:xfrm>
              <a:prstGeom prst="parallelogram">
                <a:avLst>
                  <a:gd name="adj" fmla="val 40226"/>
                </a:avLst>
              </a:pr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5156972" y="3112236"/>
                <a:ext cx="825995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Ⅱ: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실사관리</a:t>
                </a:r>
                <a:endParaRPr kumimoji="1" lang="ko-KR" altLang="en-US" sz="12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</a:endParaRPr>
              </a:p>
            </p:txBody>
          </p:sp>
        </p:grpSp>
        <p:grpSp>
          <p:nvGrpSpPr>
            <p:cNvPr id="6" name="그룹 59"/>
            <p:cNvGrpSpPr/>
            <p:nvPr/>
          </p:nvGrpSpPr>
          <p:grpSpPr>
            <a:xfrm>
              <a:off x="5903237" y="2298186"/>
              <a:ext cx="2520000" cy="710243"/>
              <a:chOff x="5798737" y="3045046"/>
              <a:chExt cx="2520000" cy="383954"/>
            </a:xfrm>
          </p:grpSpPr>
          <p:sp>
            <p:nvSpPr>
              <p:cNvPr id="75" name="자유형 74"/>
              <p:cNvSpPr/>
              <p:nvPr/>
            </p:nvSpPr>
            <p:spPr>
              <a:xfrm flipH="1" flipV="1">
                <a:off x="5798737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76" name="직사각형 75"/>
              <p:cNvSpPr/>
              <p:nvPr/>
            </p:nvSpPr>
            <p:spPr>
              <a:xfrm>
                <a:off x="6362072" y="3112236"/>
                <a:ext cx="1393331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 Ⅲ:</a:t>
                </a:r>
              </a:p>
              <a:p>
                <a:pPr lvl="0" algn="ctr"/>
                <a:r>
                  <a:rPr kumimoji="1" lang="ko-KR" altLang="en-US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데이터 처리 및 검증</a:t>
                </a:r>
              </a:p>
            </p:txBody>
          </p:sp>
        </p:grp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조사 수행 프레임</a:t>
            </a:r>
            <a:endParaRPr lang="ko-KR" altLang="en-US" dirty="0"/>
          </a:p>
        </p:txBody>
      </p:sp>
      <p:sp>
        <p:nvSpPr>
          <p:cNvPr id="37" name="직사각형 36"/>
          <p:cNvSpPr/>
          <p:nvPr/>
        </p:nvSpPr>
        <p:spPr>
          <a:xfrm>
            <a:off x="413386" y="2833400"/>
            <a:ext cx="1020571" cy="3422257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고객정보</a:t>
            </a:r>
            <a:endParaRPr kumimoji="1" lang="en-US" altLang="ko-KR" sz="12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발송 대장</a:t>
            </a:r>
            <a:endParaRPr kumimoji="1" lang="en-US" altLang="ko-KR" sz="12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작성</a:t>
            </a:r>
            <a:r>
              <a:rPr kumimoji="1" lang="en-US" altLang="ko-KR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</a:t>
            </a:r>
          </a:p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고객명단</a:t>
            </a:r>
            <a:endParaRPr kumimoji="1" lang="en-US" altLang="ko-KR" sz="12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ko-KR" altLang="en-US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제출</a:t>
            </a:r>
            <a:endParaRPr kumimoji="1" lang="en-US" altLang="ko-KR" sz="12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2168807" y="3395676"/>
            <a:ext cx="8108668" cy="285998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rot="5400000">
            <a:off x="1522997" y="4236214"/>
            <a:ext cx="581094" cy="593726"/>
          </a:xfrm>
          <a:prstGeom prst="rect">
            <a:avLst/>
          </a:prstGeom>
        </p:spPr>
      </p:pic>
      <p:grpSp>
        <p:nvGrpSpPr>
          <p:cNvPr id="7" name="그룹 23"/>
          <p:cNvGrpSpPr/>
          <p:nvPr/>
        </p:nvGrpSpPr>
        <p:grpSpPr>
          <a:xfrm>
            <a:off x="412750" y="2451033"/>
            <a:ext cx="9866627" cy="180001"/>
            <a:chOff x="750114" y="2193522"/>
            <a:chExt cx="9866627" cy="180001"/>
          </a:xfrm>
        </p:grpSpPr>
        <p:cxnSp>
          <p:nvCxnSpPr>
            <p:cNvPr id="25" name="직선 연결선 24"/>
            <p:cNvCxnSpPr/>
            <p:nvPr/>
          </p:nvCxnSpPr>
          <p:spPr>
            <a:xfrm>
              <a:off x="2518589" y="2283519"/>
              <a:ext cx="8096250" cy="0"/>
            </a:xfrm>
            <a:prstGeom prst="line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headEnd type="arrow" w="sm" len="sm"/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6" name="직선 연결선 25"/>
            <p:cNvCxnSpPr/>
            <p:nvPr/>
          </p:nvCxnSpPr>
          <p:spPr>
            <a:xfrm>
              <a:off x="750114" y="2283519"/>
              <a:ext cx="1018381" cy="0"/>
            </a:xfrm>
            <a:prstGeom prst="line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headEnd type="arrow" w="sm" len="sm"/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" name="TextBox 26"/>
            <p:cNvSpPr txBox="1"/>
            <p:nvPr/>
          </p:nvSpPr>
          <p:spPr>
            <a:xfrm>
              <a:off x="1120083" y="2199225"/>
              <a:ext cx="305512" cy="1692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110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j-ea"/>
                  <a:ea typeface="+mj-ea"/>
                </a:rPr>
                <a:t>기관</a:t>
              </a:r>
              <a:endParaRPr lang="ko-KR" altLang="en-US" sz="110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6291668" y="2196846"/>
              <a:ext cx="550093" cy="1692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algn="ctr">
                <a:defRPr sz="1100">
                  <a:solidFill>
                    <a:schemeClr val="tx1">
                      <a:lumMod val="65000"/>
                      <a:lumOff val="35000"/>
                    </a:schemeClr>
                  </a:solidFill>
                  <a:latin typeface="+mj-ea"/>
                  <a:ea typeface="+mj-ea"/>
                </a:defRPr>
              </a:lvl1pPr>
            </a:lstStyle>
            <a:p>
              <a:r>
                <a:rPr lang="ko-KR" altLang="en-US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</a:rPr>
                <a:t>주간사</a:t>
              </a:r>
            </a:p>
          </p:txBody>
        </p:sp>
        <p:cxnSp>
          <p:nvCxnSpPr>
            <p:cNvPr id="29" name="직선 연결선 28"/>
            <p:cNvCxnSpPr/>
            <p:nvPr/>
          </p:nvCxnSpPr>
          <p:spPr>
            <a:xfrm>
              <a:off x="756427" y="2193522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/>
            <p:cNvCxnSpPr/>
            <p:nvPr/>
          </p:nvCxnSpPr>
          <p:spPr>
            <a:xfrm>
              <a:off x="2514306" y="2193522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 30"/>
            <p:cNvCxnSpPr/>
            <p:nvPr/>
          </p:nvCxnSpPr>
          <p:spPr>
            <a:xfrm>
              <a:off x="10616741" y="2193522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/>
            <p:cNvCxnSpPr/>
            <p:nvPr/>
          </p:nvCxnSpPr>
          <p:spPr>
            <a:xfrm>
              <a:off x="1771356" y="2193522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7" name="표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10824437"/>
              </p:ext>
            </p:extLst>
          </p:nvPr>
        </p:nvGraphicFramePr>
        <p:xfrm>
          <a:off x="2256312" y="3505298"/>
          <a:ext cx="7977933" cy="27503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9311"/>
                <a:gridCol w="2659311"/>
                <a:gridCol w="2659311"/>
              </a:tblGrid>
              <a:tr h="306516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1)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업무유형 확인 및 고객 정의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2)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표본설계</a:t>
                      </a:r>
                      <a:endParaRPr kumimoji="1" lang="ko-KR" altLang="en-US" sz="1000" b="1" kern="1200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3)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설문문항 개발</a:t>
                      </a:r>
                      <a:endParaRPr kumimoji="1" lang="ko-KR" altLang="en-US" sz="1000" b="1" kern="1200" dirty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443843">
                <a:tc>
                  <a:txBody>
                    <a:bodyPr/>
                    <a:lstStyle/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기존 조사설계 검토</a:t>
                      </a:r>
                      <a:b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전년도 조사설계 검토</a:t>
                      </a: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업무유형 검토</a:t>
                      </a:r>
                      <a:b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기관 주요 업무 </a:t>
                      </a:r>
                      <a:b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조사 대상 업무유형 확인</a:t>
                      </a:r>
                      <a:b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endParaRPr lang="ko-KR" altLang="en-US" sz="100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고객 정의</a:t>
                      </a:r>
                      <a:b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주요 업무유형 고객</a:t>
                      </a:r>
                      <a:b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 정의 및 분류</a:t>
                      </a: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임무부여</a:t>
                      </a: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,  </a:t>
                      </a: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업무협력</a:t>
                      </a: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성과수혜</a:t>
                      </a:r>
                      <a:r>
                        <a:rPr lang="en-US" altLang="ko-KR" sz="100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108000" marB="3600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고객명단 수취 및 검토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고객명단 확인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고객 중복 확인</a:t>
                      </a: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조사설계서 작성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세부 </a:t>
                      </a:r>
                      <a:r>
                        <a:rPr lang="ko-KR" altLang="en-US" sz="1000" b="0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표본수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할당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조사설계 협의  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표본오차 적용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108000" marB="36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기존 설문문항 검토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전년도 설문문항 검토</a:t>
                      </a: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설문문항 수정 및 확정</a:t>
                      </a: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108000" marB="36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8" name="그룹 57"/>
          <p:cNvGrpSpPr/>
          <p:nvPr/>
        </p:nvGrpSpPr>
        <p:grpSpPr>
          <a:xfrm>
            <a:off x="4838169" y="3586144"/>
            <a:ext cx="162000" cy="161144"/>
            <a:chOff x="3405760" y="3505180"/>
            <a:chExt cx="162000" cy="161144"/>
          </a:xfrm>
        </p:grpSpPr>
        <p:sp>
          <p:nvSpPr>
            <p:cNvPr id="59" name="타원 58"/>
            <p:cNvSpPr/>
            <p:nvPr/>
          </p:nvSpPr>
          <p:spPr>
            <a:xfrm>
              <a:off x="3405760" y="3505180"/>
              <a:ext cx="162000" cy="1611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0" name="직선 연결선 59"/>
            <p:cNvCxnSpPr>
              <a:endCxn id="59" idx="6"/>
            </p:cNvCxnSpPr>
            <p:nvPr/>
          </p:nvCxnSpPr>
          <p:spPr>
            <a:xfrm flipV="1">
              <a:off x="3486760" y="3585752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/>
            <p:cNvCxnSpPr>
              <a:stCxn id="59" idx="0"/>
            </p:cNvCxnSpPr>
            <p:nvPr/>
          </p:nvCxnSpPr>
          <p:spPr>
            <a:xfrm>
              <a:off x="3486760" y="3505180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65"/>
          <p:cNvGrpSpPr/>
          <p:nvPr/>
        </p:nvGrpSpPr>
        <p:grpSpPr>
          <a:xfrm>
            <a:off x="7504065" y="3586144"/>
            <a:ext cx="162000" cy="161144"/>
            <a:chOff x="3405760" y="3505180"/>
            <a:chExt cx="162000" cy="161144"/>
          </a:xfrm>
        </p:grpSpPr>
        <p:sp>
          <p:nvSpPr>
            <p:cNvPr id="67" name="타원 66"/>
            <p:cNvSpPr/>
            <p:nvPr/>
          </p:nvSpPr>
          <p:spPr>
            <a:xfrm>
              <a:off x="3405760" y="3505180"/>
              <a:ext cx="162000" cy="1611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8" name="직선 연결선 67"/>
            <p:cNvCxnSpPr>
              <a:endCxn id="67" idx="6"/>
            </p:cNvCxnSpPr>
            <p:nvPr/>
          </p:nvCxnSpPr>
          <p:spPr>
            <a:xfrm flipV="1">
              <a:off x="3486760" y="3585752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/>
            <p:cNvCxnSpPr>
              <a:stCxn id="67" idx="0"/>
            </p:cNvCxnSpPr>
            <p:nvPr/>
          </p:nvCxnSpPr>
          <p:spPr>
            <a:xfrm>
              <a:off x="3486760" y="3505180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텍스트 개체 틀 2"/>
          <p:cNvSpPr txBox="1">
            <a:spLocks/>
          </p:cNvSpPr>
          <p:nvPr/>
        </p:nvSpPr>
        <p:spPr>
          <a:xfrm>
            <a:off x="352425" y="792163"/>
            <a:ext cx="9986962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조사 설계 프로세스</a:t>
            </a:r>
            <a:endParaRPr kumimoji="0" lang="en-US" altLang="ko-KR" sz="1400" b="1" i="0" u="none" strike="noStrike" kern="1200" cap="none" spc="0" normalizeH="0" baseline="0" noProof="0" dirty="0" smtClean="0">
              <a:ln>
                <a:noFill/>
              </a:ln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  <a:effectLst/>
              <a:uLnTx/>
              <a:uFillTx/>
              <a:latin typeface="+mj-lt"/>
              <a:ea typeface="+mj-ea"/>
              <a:cs typeface="+mj-cs"/>
            </a:endParaRP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조사 설계는 업무 유형 확인 및 고객정의로 시작됨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고객명단 수취 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표본오차를 적용하여 업무유형당 표본 수를 할당함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10" name="그룹 24"/>
          <p:cNvGrpSpPr/>
          <p:nvPr/>
        </p:nvGrpSpPr>
        <p:grpSpPr>
          <a:xfrm>
            <a:off x="249630" y="1797486"/>
            <a:ext cx="3695746" cy="336738"/>
            <a:chOff x="249630" y="1760495"/>
            <a:chExt cx="3695746" cy="336738"/>
          </a:xfrm>
        </p:grpSpPr>
        <p:sp>
          <p:nvSpPr>
            <p:cNvPr id="66" name="직사각형 65"/>
            <p:cNvSpPr/>
            <p:nvPr/>
          </p:nvSpPr>
          <p:spPr>
            <a:xfrm>
              <a:off x="298224" y="1760495"/>
              <a:ext cx="3647152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공공기관 고객만족도 조사 수행 절차</a:t>
              </a:r>
              <a:r>
                <a:rPr lang="en-US" altLang="ko-KR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(</a:t>
              </a:r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기본 프로세스</a:t>
              </a:r>
              <a:r>
                <a:rPr lang="en-US" altLang="ko-KR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)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70" name="이등변 삼각형 69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0" name="TextBox 39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</p:spTree>
    <p:extLst>
      <p:ext uri="{BB962C8B-B14F-4D97-AF65-F5344CB8AC3E}">
        <p14:creationId xmlns:p14="http://schemas.microsoft.com/office/powerpoint/2010/main" xmlns="" val="265165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" name="그림 9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pSp>
        <p:nvGrpSpPr>
          <p:cNvPr id="3" name="그룹 72"/>
          <p:cNvGrpSpPr/>
          <p:nvPr/>
        </p:nvGrpSpPr>
        <p:grpSpPr>
          <a:xfrm>
            <a:off x="1623186" y="2731940"/>
            <a:ext cx="7485645" cy="710243"/>
            <a:chOff x="544658" y="2298186"/>
            <a:chExt cx="7878579" cy="710243"/>
          </a:xfrm>
        </p:grpSpPr>
        <p:grpSp>
          <p:nvGrpSpPr>
            <p:cNvPr id="4" name="그룹 57"/>
            <p:cNvGrpSpPr/>
            <p:nvPr/>
          </p:nvGrpSpPr>
          <p:grpSpPr>
            <a:xfrm>
              <a:off x="544658" y="2298186"/>
              <a:ext cx="2520000" cy="710243"/>
              <a:chOff x="2404813" y="3045046"/>
              <a:chExt cx="2520000" cy="383954"/>
            </a:xfrm>
          </p:grpSpPr>
          <p:sp>
            <p:nvSpPr>
              <p:cNvPr id="92" name="자유형 91"/>
              <p:cNvSpPr/>
              <p:nvPr/>
            </p:nvSpPr>
            <p:spPr>
              <a:xfrm>
                <a:off x="2404813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65000"/>
                  </a:schemeClr>
                </a:fgClr>
                <a:bgClr>
                  <a:schemeClr val="bg1">
                    <a:lumMod val="50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93" name="직사각형 92"/>
              <p:cNvSpPr/>
              <p:nvPr/>
            </p:nvSpPr>
            <p:spPr>
              <a:xfrm>
                <a:off x="3248674" y="3072777"/>
                <a:ext cx="832279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Phase Ⅰ: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조사설계</a:t>
                </a:r>
              </a:p>
            </p:txBody>
          </p:sp>
        </p:grpSp>
        <p:grpSp>
          <p:nvGrpSpPr>
            <p:cNvPr id="5" name="그룹 58"/>
            <p:cNvGrpSpPr/>
            <p:nvPr/>
          </p:nvGrpSpPr>
          <p:grpSpPr>
            <a:xfrm>
              <a:off x="3223948" y="2298186"/>
              <a:ext cx="2520000" cy="710243"/>
              <a:chOff x="4309969" y="3045046"/>
              <a:chExt cx="2520000" cy="383954"/>
            </a:xfrm>
          </p:grpSpPr>
          <p:sp>
            <p:nvSpPr>
              <p:cNvPr id="88" name="평행 사변형 87"/>
              <p:cNvSpPr/>
              <p:nvPr/>
            </p:nvSpPr>
            <p:spPr>
              <a:xfrm>
                <a:off x="4309969" y="3045046"/>
                <a:ext cx="2520000" cy="383954"/>
              </a:xfrm>
              <a:prstGeom prst="parallelogram">
                <a:avLst>
                  <a:gd name="adj" fmla="val 40226"/>
                </a:avLst>
              </a:pr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90" name="직사각형 89"/>
              <p:cNvSpPr/>
              <p:nvPr/>
            </p:nvSpPr>
            <p:spPr>
              <a:xfrm>
                <a:off x="5156972" y="3072777"/>
                <a:ext cx="825995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Ⅱ: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실사관리</a:t>
                </a:r>
                <a:endParaRPr kumimoji="1" lang="ko-KR" altLang="en-US" sz="12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</a:endParaRPr>
              </a:p>
            </p:txBody>
          </p:sp>
        </p:grpSp>
        <p:grpSp>
          <p:nvGrpSpPr>
            <p:cNvPr id="6" name="그룹 59"/>
            <p:cNvGrpSpPr/>
            <p:nvPr/>
          </p:nvGrpSpPr>
          <p:grpSpPr>
            <a:xfrm>
              <a:off x="5903237" y="2298186"/>
              <a:ext cx="2520000" cy="710243"/>
              <a:chOff x="5798737" y="3045046"/>
              <a:chExt cx="2520000" cy="383954"/>
            </a:xfrm>
          </p:grpSpPr>
          <p:sp>
            <p:nvSpPr>
              <p:cNvPr id="85" name="자유형 84"/>
              <p:cNvSpPr/>
              <p:nvPr/>
            </p:nvSpPr>
            <p:spPr>
              <a:xfrm flipH="1" flipV="1">
                <a:off x="5798737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86" name="직사각형 85"/>
              <p:cNvSpPr/>
              <p:nvPr/>
            </p:nvSpPr>
            <p:spPr>
              <a:xfrm>
                <a:off x="6362072" y="3072777"/>
                <a:ext cx="1393331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 Ⅲ:</a:t>
                </a:r>
              </a:p>
              <a:p>
                <a:pPr lvl="0" algn="ctr"/>
                <a:r>
                  <a:rPr kumimoji="1" lang="ko-KR" altLang="en-US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데이터 처리 및 검증</a:t>
                </a:r>
              </a:p>
            </p:txBody>
          </p:sp>
        </p:grp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조사 수행 프레임</a:t>
            </a:r>
            <a:endParaRPr lang="ko-KR" altLang="en-US" dirty="0"/>
          </a:p>
        </p:txBody>
      </p:sp>
      <p:sp>
        <p:nvSpPr>
          <p:cNvPr id="47" name="직사각형 46"/>
          <p:cNvSpPr/>
          <p:nvPr/>
        </p:nvSpPr>
        <p:spPr>
          <a:xfrm>
            <a:off x="413386" y="2746315"/>
            <a:ext cx="807257" cy="3422257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조사진행</a:t>
            </a:r>
          </a:p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현황확인</a:t>
            </a:r>
            <a:r>
              <a:rPr kumimoji="1" lang="en-US" altLang="ko-KR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</a:t>
            </a:r>
          </a:p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조사협조</a:t>
            </a:r>
          </a:p>
        </p:txBody>
      </p:sp>
      <p:sp>
        <p:nvSpPr>
          <p:cNvPr id="61" name="직사각형 60"/>
          <p:cNvSpPr/>
          <p:nvPr/>
        </p:nvSpPr>
        <p:spPr>
          <a:xfrm>
            <a:off x="1517024" y="3308591"/>
            <a:ext cx="7641490" cy="285998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grpSp>
        <p:nvGrpSpPr>
          <p:cNvPr id="7" name="그룹 73"/>
          <p:cNvGrpSpPr/>
          <p:nvPr/>
        </p:nvGrpSpPr>
        <p:grpSpPr>
          <a:xfrm>
            <a:off x="1291570" y="2363948"/>
            <a:ext cx="8102435" cy="180001"/>
            <a:chOff x="2176942" y="2451033"/>
            <a:chExt cx="8102435" cy="180001"/>
          </a:xfrm>
        </p:grpSpPr>
        <p:cxnSp>
          <p:nvCxnSpPr>
            <p:cNvPr id="64" name="직선 연결선 63"/>
            <p:cNvCxnSpPr/>
            <p:nvPr/>
          </p:nvCxnSpPr>
          <p:spPr>
            <a:xfrm>
              <a:off x="2181225" y="2541030"/>
              <a:ext cx="8096250" cy="0"/>
            </a:xfrm>
            <a:prstGeom prst="line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headEnd type="arrow" w="sm" len="sm"/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7" name="TextBox 66"/>
            <p:cNvSpPr txBox="1"/>
            <p:nvPr/>
          </p:nvSpPr>
          <p:spPr>
            <a:xfrm>
              <a:off x="5951470" y="2454357"/>
              <a:ext cx="550093" cy="1692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algn="ctr">
                <a:defRPr sz="1100">
                  <a:solidFill>
                    <a:schemeClr val="tx1">
                      <a:lumMod val="65000"/>
                      <a:lumOff val="35000"/>
                    </a:schemeClr>
                  </a:solidFill>
                  <a:latin typeface="+mj-ea"/>
                  <a:ea typeface="+mj-ea"/>
                </a:defRPr>
              </a:lvl1pPr>
            </a:lstStyle>
            <a:p>
              <a:r>
                <a:rPr lang="ko-KR" altLang="en-US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</a:rPr>
                <a:t>주간사</a:t>
              </a:r>
            </a:p>
          </p:txBody>
        </p:sp>
        <p:cxnSp>
          <p:nvCxnSpPr>
            <p:cNvPr id="69" name="직선 연결선 68"/>
            <p:cNvCxnSpPr/>
            <p:nvPr/>
          </p:nvCxnSpPr>
          <p:spPr>
            <a:xfrm>
              <a:off x="2176942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/>
            <p:cNvCxnSpPr/>
            <p:nvPr/>
          </p:nvCxnSpPr>
          <p:spPr>
            <a:xfrm>
              <a:off x="10279377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그룹 74"/>
          <p:cNvGrpSpPr/>
          <p:nvPr/>
        </p:nvGrpSpPr>
        <p:grpSpPr>
          <a:xfrm>
            <a:off x="412750" y="2363948"/>
            <a:ext cx="802167" cy="180001"/>
            <a:chOff x="412750" y="2451033"/>
            <a:chExt cx="802167" cy="180001"/>
          </a:xfrm>
        </p:grpSpPr>
        <p:cxnSp>
          <p:nvCxnSpPr>
            <p:cNvPr id="65" name="직선 연결선 64"/>
            <p:cNvCxnSpPr/>
            <p:nvPr/>
          </p:nvCxnSpPr>
          <p:spPr>
            <a:xfrm>
              <a:off x="412750" y="2541030"/>
              <a:ext cx="802167" cy="0"/>
            </a:xfrm>
            <a:prstGeom prst="line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headEnd type="arrow" w="sm" len="sm"/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66" name="TextBox 65"/>
            <p:cNvSpPr txBox="1"/>
            <p:nvPr/>
          </p:nvSpPr>
          <p:spPr>
            <a:xfrm>
              <a:off x="666038" y="2456736"/>
              <a:ext cx="305512" cy="1692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110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j-ea"/>
                  <a:ea typeface="+mj-ea"/>
                </a:rPr>
                <a:t>기관</a:t>
              </a:r>
              <a:endParaRPr lang="ko-KR" altLang="en-US" sz="110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endParaRPr>
            </a:p>
          </p:txBody>
        </p:sp>
        <p:cxnSp>
          <p:nvCxnSpPr>
            <p:cNvPr id="68" name="직선 연결선 67"/>
            <p:cNvCxnSpPr/>
            <p:nvPr/>
          </p:nvCxnSpPr>
          <p:spPr>
            <a:xfrm>
              <a:off x="419063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/>
            <p:cNvCxnSpPr/>
            <p:nvPr/>
          </p:nvCxnSpPr>
          <p:spPr>
            <a:xfrm>
              <a:off x="1214917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72" name="표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960236309"/>
              </p:ext>
            </p:extLst>
          </p:nvPr>
        </p:nvGraphicFramePr>
        <p:xfrm>
          <a:off x="1633138" y="3418213"/>
          <a:ext cx="7409264" cy="27503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52316"/>
                <a:gridCol w="1852316"/>
                <a:gridCol w="1852316"/>
                <a:gridCol w="1852316"/>
              </a:tblGrid>
              <a:tr h="306516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4)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실사관리 체계 구성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5)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실사업체 선정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6)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실사준비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7)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실사진행 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443843">
                <a:tc>
                  <a:txBody>
                    <a:bodyPr/>
                    <a:lstStyle/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실사관리 체계 수립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 관리 체계 수립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보안관리 방안 마련</a:t>
                      </a: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endParaRPr lang="ko-KR" altLang="en-US" sz="1000" b="1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1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고객불만 대응 체계 수립</a:t>
                      </a:r>
                    </a:p>
                  </a:txBody>
                  <a:tcPr marL="36000" marR="36000" marT="108000" marB="3600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선정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선정 기준 마련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선정 및  담당 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  기관 배정</a:t>
                      </a:r>
                    </a:p>
                  </a:txBody>
                  <a:tcPr marL="36000" marR="36000" marT="108000" marB="36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7800" lvl="1" indent="-92075" algn="l" defTabSz="914400" rtl="0" eaLnBrk="1" latinLnBrk="0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기관별 실사계획 수립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조사 기간 협의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답례품 결정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실사계획서 작성</a:t>
                      </a:r>
                    </a:p>
                    <a:p>
                      <a:pPr marL="177800" lvl="1" indent="-92075" algn="l" defTabSz="914400" rtl="0" eaLnBrk="1" latinLnBrk="0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1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주간사업자</a:t>
                      </a:r>
                      <a:r>
                        <a:rPr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협력 체계 구축</a:t>
                      </a:r>
                    </a:p>
                    <a:p>
                      <a:pPr marL="177800" lvl="1" indent="-92075" algn="l" defTabSz="914400" rtl="0" eaLnBrk="1" latinLnBrk="0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1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실사업체별 </a:t>
                      </a:r>
                      <a:r>
                        <a:rPr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OT </a:t>
                      </a: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진행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교육 자료 작성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</a:t>
                      </a:r>
                      <a:r>
                        <a:rPr lang="ko-KR" altLang="en-US" sz="1000" b="0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면접원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,</a:t>
                      </a:r>
                      <a:b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ko-KR" altLang="en-US" sz="1000" b="0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컨택원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교육 진행</a:t>
                      </a:r>
                    </a:p>
                    <a:p>
                      <a:pPr marL="177800" lvl="1" indent="-92075" algn="l" defTabSz="914400" rtl="0" eaLnBrk="1" latinLnBrk="0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ko-KR" altLang="en-US" sz="1000" b="1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고객명단 전달</a:t>
                      </a:r>
                    </a:p>
                  </a:txBody>
                  <a:tcPr marL="36000" marR="36000" marT="108000" marB="36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진행 현황 모니터링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 현장 불시 점검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녹취록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불시 점검</a:t>
                      </a:r>
                      <a:endParaRPr lang="ko-KR" altLang="en-US" sz="1000" b="1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진행 현황 보고</a:t>
                      </a:r>
                    </a:p>
                  </a:txBody>
                  <a:tcPr marL="36000" marR="36000" marT="108000" marB="36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76" name="직사각형 75"/>
          <p:cNvSpPr/>
          <p:nvPr/>
        </p:nvSpPr>
        <p:spPr>
          <a:xfrm>
            <a:off x="9484814" y="2746315"/>
            <a:ext cx="807257" cy="3422257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조사진행</a:t>
            </a:r>
          </a:p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현황확인</a:t>
            </a:r>
            <a:r>
              <a:rPr kumimoji="1" lang="en-US" altLang="ko-KR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</a:t>
            </a:r>
          </a:p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조사협조</a:t>
            </a:r>
          </a:p>
        </p:txBody>
      </p:sp>
      <p:grpSp>
        <p:nvGrpSpPr>
          <p:cNvPr id="9" name="그룹 76"/>
          <p:cNvGrpSpPr/>
          <p:nvPr/>
        </p:nvGrpSpPr>
        <p:grpSpPr>
          <a:xfrm>
            <a:off x="9484178" y="2363948"/>
            <a:ext cx="802167" cy="180001"/>
            <a:chOff x="412750" y="2451033"/>
            <a:chExt cx="802167" cy="180001"/>
          </a:xfrm>
        </p:grpSpPr>
        <p:cxnSp>
          <p:nvCxnSpPr>
            <p:cNvPr id="78" name="직선 연결선 77"/>
            <p:cNvCxnSpPr/>
            <p:nvPr/>
          </p:nvCxnSpPr>
          <p:spPr>
            <a:xfrm>
              <a:off x="412750" y="2541030"/>
              <a:ext cx="802167" cy="0"/>
            </a:xfrm>
            <a:prstGeom prst="line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headEnd type="arrow" w="sm" len="sm"/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79" name="TextBox 78"/>
            <p:cNvSpPr txBox="1"/>
            <p:nvPr/>
          </p:nvSpPr>
          <p:spPr>
            <a:xfrm>
              <a:off x="666038" y="2456736"/>
              <a:ext cx="305512" cy="1692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ko-KR" altLang="en-US" sz="110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j-ea"/>
                  <a:ea typeface="+mj-ea"/>
                </a:rPr>
                <a:t>기관</a:t>
              </a:r>
              <a:endParaRPr lang="ko-KR" altLang="en-US" sz="110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endParaRPr>
            </a:p>
          </p:txBody>
        </p:sp>
        <p:cxnSp>
          <p:nvCxnSpPr>
            <p:cNvPr id="80" name="직선 연결선 79"/>
            <p:cNvCxnSpPr/>
            <p:nvPr/>
          </p:nvCxnSpPr>
          <p:spPr>
            <a:xfrm>
              <a:off x="419063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연결선 80"/>
            <p:cNvCxnSpPr/>
            <p:nvPr/>
          </p:nvCxnSpPr>
          <p:spPr>
            <a:xfrm>
              <a:off x="1214917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직사각형 40"/>
          <p:cNvSpPr/>
          <p:nvPr/>
        </p:nvSpPr>
        <p:spPr>
          <a:xfrm>
            <a:off x="412750" y="6370938"/>
            <a:ext cx="9866313" cy="3553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전문적인 실사관리 능력을 바탕으로</a:t>
            </a:r>
            <a:r>
              <a:rPr kumimoji="1" lang="en-US" altLang="ko-KR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 </a:t>
            </a:r>
            <a:r>
              <a: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실사업체 편차를 최소화하여 신뢰할 수 있는 데이터를 수집합니다</a:t>
            </a:r>
            <a:r>
              <a:rPr kumimoji="1" lang="en-US" altLang="ko-KR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.</a:t>
            </a:r>
            <a:endParaRPr kumimoji="1" lang="ko-KR" altLang="en-US" sz="12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83" name="그림 8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rot="5400000">
            <a:off x="1222603" y="4272754"/>
            <a:ext cx="339104" cy="346476"/>
          </a:xfrm>
          <a:prstGeom prst="rect">
            <a:avLst/>
          </a:prstGeom>
        </p:spPr>
      </p:pic>
      <p:pic>
        <p:nvPicPr>
          <p:cNvPr id="84" name="그림 83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rot="16200000" flipH="1">
            <a:off x="9132888" y="4272754"/>
            <a:ext cx="339104" cy="346476"/>
          </a:xfrm>
          <a:prstGeom prst="rect">
            <a:avLst/>
          </a:prstGeom>
        </p:spPr>
      </p:pic>
      <p:grpSp>
        <p:nvGrpSpPr>
          <p:cNvPr id="10" name="그룹 93"/>
          <p:cNvGrpSpPr/>
          <p:nvPr/>
        </p:nvGrpSpPr>
        <p:grpSpPr>
          <a:xfrm>
            <a:off x="3405760" y="3505180"/>
            <a:ext cx="162000" cy="161144"/>
            <a:chOff x="3405760" y="3505180"/>
            <a:chExt cx="162000" cy="161144"/>
          </a:xfrm>
        </p:grpSpPr>
        <p:sp>
          <p:nvSpPr>
            <p:cNvPr id="87" name="타원 86"/>
            <p:cNvSpPr/>
            <p:nvPr/>
          </p:nvSpPr>
          <p:spPr>
            <a:xfrm>
              <a:off x="3405760" y="3505180"/>
              <a:ext cx="162000" cy="1611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9" name="직선 연결선 88"/>
            <p:cNvCxnSpPr>
              <a:endCxn id="87" idx="6"/>
            </p:cNvCxnSpPr>
            <p:nvPr/>
          </p:nvCxnSpPr>
          <p:spPr>
            <a:xfrm flipV="1">
              <a:off x="3486760" y="3585752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/>
            <p:cNvCxnSpPr>
              <a:stCxn id="87" idx="0"/>
            </p:cNvCxnSpPr>
            <p:nvPr/>
          </p:nvCxnSpPr>
          <p:spPr>
            <a:xfrm>
              <a:off x="3486760" y="3505180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그룹 98"/>
          <p:cNvGrpSpPr/>
          <p:nvPr/>
        </p:nvGrpSpPr>
        <p:grpSpPr>
          <a:xfrm>
            <a:off x="5258372" y="3505180"/>
            <a:ext cx="162000" cy="161144"/>
            <a:chOff x="3405760" y="3505180"/>
            <a:chExt cx="162000" cy="161144"/>
          </a:xfrm>
        </p:grpSpPr>
        <p:sp>
          <p:nvSpPr>
            <p:cNvPr id="100" name="타원 99"/>
            <p:cNvSpPr/>
            <p:nvPr/>
          </p:nvSpPr>
          <p:spPr>
            <a:xfrm>
              <a:off x="3405760" y="3505180"/>
              <a:ext cx="162000" cy="1611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1" name="직선 연결선 100"/>
            <p:cNvCxnSpPr>
              <a:endCxn id="100" idx="6"/>
            </p:cNvCxnSpPr>
            <p:nvPr/>
          </p:nvCxnSpPr>
          <p:spPr>
            <a:xfrm flipV="1">
              <a:off x="3486760" y="3585752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직선 연결선 101"/>
            <p:cNvCxnSpPr>
              <a:stCxn id="100" idx="0"/>
            </p:cNvCxnSpPr>
            <p:nvPr/>
          </p:nvCxnSpPr>
          <p:spPr>
            <a:xfrm>
              <a:off x="3486760" y="3505180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그룹 102"/>
          <p:cNvGrpSpPr/>
          <p:nvPr/>
        </p:nvGrpSpPr>
        <p:grpSpPr>
          <a:xfrm>
            <a:off x="7110984" y="3505180"/>
            <a:ext cx="162000" cy="161144"/>
            <a:chOff x="3405760" y="3505180"/>
            <a:chExt cx="162000" cy="161144"/>
          </a:xfrm>
        </p:grpSpPr>
        <p:sp>
          <p:nvSpPr>
            <p:cNvPr id="104" name="타원 103"/>
            <p:cNvSpPr/>
            <p:nvPr/>
          </p:nvSpPr>
          <p:spPr>
            <a:xfrm>
              <a:off x="3405760" y="3505180"/>
              <a:ext cx="162000" cy="1611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5" name="직선 연결선 104"/>
            <p:cNvCxnSpPr>
              <a:endCxn id="104" idx="6"/>
            </p:cNvCxnSpPr>
            <p:nvPr/>
          </p:nvCxnSpPr>
          <p:spPr>
            <a:xfrm flipV="1">
              <a:off x="3486760" y="3585752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직선 연결선 105"/>
            <p:cNvCxnSpPr>
              <a:stCxn id="104" idx="0"/>
            </p:cNvCxnSpPr>
            <p:nvPr/>
          </p:nvCxnSpPr>
          <p:spPr>
            <a:xfrm>
              <a:off x="3486760" y="3505180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텍스트 개체 틀 2"/>
          <p:cNvSpPr txBox="1">
            <a:spLocks/>
          </p:cNvSpPr>
          <p:nvPr/>
        </p:nvSpPr>
        <p:spPr>
          <a:xfrm>
            <a:off x="352424" y="792163"/>
            <a:ext cx="10046443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실사 관리 프로세스</a:t>
            </a:r>
            <a:endParaRPr kumimoji="0" lang="en-US" altLang="ko-KR" sz="1400" b="1" i="0" u="none" strike="noStrike" kern="1200" cap="none" spc="0" normalizeH="0" baseline="0" noProof="0" dirty="0" smtClean="0">
              <a:ln>
                <a:noFill/>
              </a:ln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  <a:effectLst/>
              <a:uLnTx/>
              <a:uFillTx/>
              <a:latin typeface="+mj-lt"/>
              <a:ea typeface="+mj-ea"/>
              <a:cs typeface="+mj-cs"/>
            </a:endParaRP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실사업체 선정 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담당기관을 배정하고 실사업체 별로 </a:t>
            </a:r>
            <a:r>
              <a:rPr lang="ko-KR" altLang="en-US" sz="1200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면접원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컨택원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교육을 실시함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13" name="그룹 24"/>
          <p:cNvGrpSpPr/>
          <p:nvPr/>
        </p:nvGrpSpPr>
        <p:grpSpPr>
          <a:xfrm>
            <a:off x="249630" y="1797486"/>
            <a:ext cx="1164605" cy="336738"/>
            <a:chOff x="249630" y="1760495"/>
            <a:chExt cx="1164605" cy="336738"/>
          </a:xfrm>
        </p:grpSpPr>
        <p:sp>
          <p:nvSpPr>
            <p:cNvPr id="96" name="직사각형 95"/>
            <p:cNvSpPr/>
            <p:nvPr/>
          </p:nvSpPr>
          <p:spPr>
            <a:xfrm>
              <a:off x="298224" y="1760495"/>
              <a:ext cx="1116011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수행 프로세스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97" name="이등변 삼각형 96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3" name="TextBox 52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</p:spTree>
    <p:extLst>
      <p:ext uri="{BB962C8B-B14F-4D97-AF65-F5344CB8AC3E}">
        <p14:creationId xmlns:p14="http://schemas.microsoft.com/office/powerpoint/2010/main" xmlns="" val="6398459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조사 수행 프레임</a:t>
            </a:r>
            <a:endParaRPr lang="ko-KR" altLang="en-US" dirty="0"/>
          </a:p>
        </p:txBody>
      </p:sp>
      <p:grpSp>
        <p:nvGrpSpPr>
          <p:cNvPr id="3" name="그룹 133"/>
          <p:cNvGrpSpPr/>
          <p:nvPr/>
        </p:nvGrpSpPr>
        <p:grpSpPr>
          <a:xfrm>
            <a:off x="3243182" y="2580912"/>
            <a:ext cx="2087708" cy="4037374"/>
            <a:chOff x="454938" y="2953342"/>
            <a:chExt cx="2882098" cy="4037374"/>
          </a:xfrm>
        </p:grpSpPr>
        <p:sp>
          <p:nvSpPr>
            <p:cNvPr id="135" name="직사각형 134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 err="1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주간사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136" name="직사각형 135"/>
            <p:cNvSpPr/>
            <p:nvPr/>
          </p:nvSpPr>
          <p:spPr>
            <a:xfrm>
              <a:off x="454938" y="3256449"/>
              <a:ext cx="2882098" cy="373426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4" name="그룹 136"/>
          <p:cNvGrpSpPr/>
          <p:nvPr/>
        </p:nvGrpSpPr>
        <p:grpSpPr>
          <a:xfrm>
            <a:off x="906115" y="2580912"/>
            <a:ext cx="2087708" cy="4037374"/>
            <a:chOff x="454938" y="2953342"/>
            <a:chExt cx="2882098" cy="4037374"/>
          </a:xfrm>
        </p:grpSpPr>
        <p:sp>
          <p:nvSpPr>
            <p:cNvPr id="138" name="직사각형 137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실사업체</a:t>
              </a:r>
            </a:p>
          </p:txBody>
        </p:sp>
        <p:sp>
          <p:nvSpPr>
            <p:cNvPr id="139" name="직사각형 138"/>
            <p:cNvSpPr/>
            <p:nvPr/>
          </p:nvSpPr>
          <p:spPr>
            <a:xfrm>
              <a:off x="454938" y="3256450"/>
              <a:ext cx="2882098" cy="373426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5" name="그룹 139"/>
          <p:cNvGrpSpPr/>
          <p:nvPr/>
        </p:nvGrpSpPr>
        <p:grpSpPr>
          <a:xfrm rot="5400000">
            <a:off x="-1208170" y="4635633"/>
            <a:ext cx="3683226" cy="180001"/>
            <a:chOff x="412750" y="2451033"/>
            <a:chExt cx="1249605" cy="180001"/>
          </a:xfrm>
        </p:grpSpPr>
        <p:cxnSp>
          <p:nvCxnSpPr>
            <p:cNvPr id="141" name="직선 연결선 140"/>
            <p:cNvCxnSpPr/>
            <p:nvPr/>
          </p:nvCxnSpPr>
          <p:spPr>
            <a:xfrm rot="16200000">
              <a:off x="1037324" y="1916456"/>
              <a:ext cx="0" cy="1249148"/>
            </a:xfrm>
            <a:prstGeom prst="line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headEnd type="arrow" w="sm" len="sm"/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2" name="직선 연결선 141"/>
            <p:cNvCxnSpPr/>
            <p:nvPr/>
          </p:nvCxnSpPr>
          <p:spPr>
            <a:xfrm>
              <a:off x="416909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연결선 142"/>
            <p:cNvCxnSpPr/>
            <p:nvPr/>
          </p:nvCxnSpPr>
          <p:spPr>
            <a:xfrm>
              <a:off x="1662355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" name="TextBox 143"/>
          <p:cNvSpPr txBox="1"/>
          <p:nvPr/>
        </p:nvSpPr>
        <p:spPr>
          <a:xfrm>
            <a:off x="477102" y="4556356"/>
            <a:ext cx="305512" cy="33855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10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rPr>
              <a:t>표본</a:t>
            </a:r>
          </a:p>
          <a:p>
            <a:pPr algn="ctr"/>
            <a:r>
              <a:rPr lang="ko-KR" altLang="en-US" sz="110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j-ea"/>
                <a:ea typeface="+mj-ea"/>
              </a:rPr>
              <a:t>설계</a:t>
            </a:r>
          </a:p>
        </p:txBody>
      </p:sp>
      <p:grpSp>
        <p:nvGrpSpPr>
          <p:cNvPr id="6" name="그룹 148"/>
          <p:cNvGrpSpPr/>
          <p:nvPr/>
        </p:nvGrpSpPr>
        <p:grpSpPr>
          <a:xfrm>
            <a:off x="5580250" y="2580912"/>
            <a:ext cx="2087708" cy="4037374"/>
            <a:chOff x="454938" y="2953342"/>
            <a:chExt cx="2882098" cy="4037374"/>
          </a:xfrm>
        </p:grpSpPr>
        <p:sp>
          <p:nvSpPr>
            <p:cNvPr id="150" name="직사각형 149"/>
            <p:cNvSpPr/>
            <p:nvPr/>
          </p:nvSpPr>
          <p:spPr>
            <a:xfrm>
              <a:off x="554709" y="2953342"/>
              <a:ext cx="2682555" cy="321848"/>
            </a:xfrm>
            <a:prstGeom prst="rect">
              <a:avLst/>
            </a:prstGeom>
            <a:pattFill prst="ltUpDiag">
              <a:fgClr>
                <a:schemeClr val="bg1">
                  <a:lumMod val="95000"/>
                </a:schemeClr>
              </a:fgClr>
              <a:bgClr>
                <a:schemeClr val="bg1">
                  <a:lumMod val="8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r>
                <a:rPr kumimoji="1" lang="ko-KR" altLang="en-US" sz="12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기관</a:t>
              </a:r>
            </a:p>
          </p:txBody>
        </p:sp>
        <p:sp>
          <p:nvSpPr>
            <p:cNvPr id="151" name="직사각형 150"/>
            <p:cNvSpPr/>
            <p:nvPr/>
          </p:nvSpPr>
          <p:spPr>
            <a:xfrm>
              <a:off x="454938" y="3256450"/>
              <a:ext cx="2882098" cy="373426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153" name="직사각형 152"/>
          <p:cNvSpPr/>
          <p:nvPr/>
        </p:nvSpPr>
        <p:spPr>
          <a:xfrm>
            <a:off x="3320667" y="3052402"/>
            <a:ext cx="1939788" cy="32400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조사설계서</a:t>
            </a:r>
            <a:r>
              <a:rPr kumimoji="1" lang="en-US" altLang="ko-KR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 </a:t>
            </a:r>
            <a:r>
              <a:rPr kumimoji="1" lang="ko-KR" altLang="en-US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실사계획서</a:t>
            </a:r>
            <a:r>
              <a:rPr kumimoji="1" lang="en-US" altLang="ko-KR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</a:t>
            </a:r>
            <a:br>
              <a:rPr kumimoji="1" lang="en-US" altLang="ko-KR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</a:br>
            <a:r>
              <a:rPr kumimoji="1" lang="ko-KR" altLang="en-US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설문지</a:t>
            </a:r>
            <a:r>
              <a:rPr kumimoji="1" lang="en-US" altLang="ko-KR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 </a:t>
            </a:r>
            <a:r>
              <a:rPr kumimoji="1" lang="ko-KR" altLang="en-US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고객명단 전달</a:t>
            </a:r>
          </a:p>
        </p:txBody>
      </p:sp>
      <p:cxnSp>
        <p:nvCxnSpPr>
          <p:cNvPr id="154" name="직선 화살표 연결선 153"/>
          <p:cNvCxnSpPr>
            <a:stCxn id="157" idx="2"/>
            <a:endCxn id="164" idx="0"/>
          </p:cNvCxnSpPr>
          <p:nvPr/>
        </p:nvCxnSpPr>
        <p:spPr>
          <a:xfrm>
            <a:off x="1946660" y="3855776"/>
            <a:ext cx="0" cy="155374"/>
          </a:xfrm>
          <a:prstGeom prst="straightConnector1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5" name="Shape 90"/>
          <p:cNvCxnSpPr>
            <a:stCxn id="153" idx="1"/>
            <a:endCxn id="157" idx="0"/>
          </p:cNvCxnSpPr>
          <p:nvPr/>
        </p:nvCxnSpPr>
        <p:spPr>
          <a:xfrm rot="10800000" flipV="1">
            <a:off x="1946661" y="3214402"/>
            <a:ext cx="1374007" cy="317374"/>
          </a:xfrm>
          <a:prstGeom prst="bentConnector2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56" name="직사각형 155"/>
          <p:cNvSpPr/>
          <p:nvPr/>
        </p:nvSpPr>
        <p:spPr>
          <a:xfrm>
            <a:off x="5656191" y="3531776"/>
            <a:ext cx="1939496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b="1" kern="0" spc="-5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협조 공문 </a:t>
            </a:r>
            <a:r>
              <a:rPr lang="ko-KR" altLang="en-US" sz="900" kern="0" spc="-5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전달 </a:t>
            </a:r>
            <a:r>
              <a:rPr lang="ko-KR" altLang="en-US" sz="900" kern="0" spc="-5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홈페이지 </a:t>
            </a:r>
            <a:r>
              <a:rPr lang="ko-KR" altLang="en-US" sz="900" kern="0" spc="-5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조사 시작 공지</a:t>
            </a:r>
          </a:p>
        </p:txBody>
      </p:sp>
      <p:sp>
        <p:nvSpPr>
          <p:cNvPr id="157" name="직사각형 156"/>
          <p:cNvSpPr/>
          <p:nvPr/>
        </p:nvSpPr>
        <p:spPr>
          <a:xfrm>
            <a:off x="976766" y="3531776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고객명단 정리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표본 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추출</a:t>
            </a:r>
            <a:endParaRPr lang="en-US" altLang="ko-KR" sz="900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58" name="직사각형 157"/>
          <p:cNvSpPr/>
          <p:nvPr/>
        </p:nvSpPr>
        <p:spPr>
          <a:xfrm>
            <a:off x="3321075" y="3531776"/>
            <a:ext cx="1939496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기관 협조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요청</a:t>
            </a:r>
            <a:r>
              <a:rPr lang="en-US" altLang="ko-KR" sz="900" b="1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/>
            </a:r>
            <a:br>
              <a:rPr lang="en-US" altLang="ko-KR" sz="900" b="1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</a:br>
            <a:r>
              <a:rPr lang="en-US" altLang="ko-KR" sz="900" b="1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(</a:t>
            </a: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협조 공문</a:t>
            </a:r>
            <a:r>
              <a:rPr lang="en-US" altLang="ko-KR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, </a:t>
            </a: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조사 공지 등</a:t>
            </a:r>
            <a:r>
              <a:rPr lang="en-US" altLang="ko-KR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)</a:t>
            </a:r>
            <a:endParaRPr lang="ko-KR" altLang="en-US" sz="900" b="1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61" name="직사각형 160"/>
          <p:cNvSpPr/>
          <p:nvPr/>
        </p:nvSpPr>
        <p:spPr>
          <a:xfrm>
            <a:off x="976766" y="4490524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고객명단</a:t>
            </a:r>
            <a:r>
              <a:rPr lang="en-US" altLang="ko-KR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·</a:t>
            </a:r>
            <a:r>
              <a:rPr lang="ko-KR" altLang="en-US" sz="900" kern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설문지 할당</a:t>
            </a:r>
            <a:endParaRPr lang="en-US" altLang="ko-KR" sz="900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62" name="직사각형 161"/>
          <p:cNvSpPr/>
          <p:nvPr/>
        </p:nvSpPr>
        <p:spPr>
          <a:xfrm>
            <a:off x="5656178" y="4011150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n-ea"/>
              </a:rPr>
              <a:t>실사 시작 확인</a:t>
            </a:r>
          </a:p>
        </p:txBody>
      </p:sp>
      <p:sp>
        <p:nvSpPr>
          <p:cNvPr id="163" name="직사각형 162"/>
          <p:cNvSpPr/>
          <p:nvPr/>
        </p:nvSpPr>
        <p:spPr>
          <a:xfrm>
            <a:off x="3320667" y="4011150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n-ea"/>
              </a:rPr>
              <a:t>실사 준비 확인 </a:t>
            </a:r>
            <a:r>
              <a:rPr lang="ko-KR" altLang="en-US" sz="900" kern="0" dirty="0" smtClean="0">
                <a:gradFill>
                  <a:gsLst>
                    <a:gs pos="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n-ea"/>
              </a:rPr>
              <a:t>및 실사 </a:t>
            </a:r>
            <a:r>
              <a:rPr lang="ko-KR" altLang="en-US" sz="900" kern="0" dirty="0">
                <a:gradFill>
                  <a:gsLst>
                    <a:gs pos="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n-ea"/>
              </a:rPr>
              <a:t>준비 </a:t>
            </a:r>
            <a:r>
              <a:rPr lang="ko-KR" altLang="en-US" sz="900" b="1" kern="0" dirty="0">
                <a:gradFill>
                  <a:gsLst>
                    <a:gs pos="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n-ea"/>
              </a:rPr>
              <a:t>기관</a:t>
            </a:r>
            <a:r>
              <a:rPr lang="ko-KR" altLang="en-US" sz="900" kern="0" dirty="0">
                <a:gradFill>
                  <a:gsLst>
                    <a:gs pos="0">
                      <a:schemeClr val="tx1">
                        <a:lumMod val="85000"/>
                        <a:lumOff val="15000"/>
                      </a:schemeClr>
                    </a:gs>
                    <a:gs pos="100000">
                      <a:schemeClr val="tx1">
                        <a:lumMod val="85000"/>
                        <a:lumOff val="15000"/>
                      </a:schemeClr>
                    </a:gs>
                  </a:gsLst>
                  <a:lin ang="5400000" scaled="1"/>
                </a:gradFill>
                <a:latin typeface="+mn-ea"/>
              </a:rPr>
              <a:t> 보고</a:t>
            </a:r>
          </a:p>
        </p:txBody>
      </p:sp>
      <p:sp>
        <p:nvSpPr>
          <p:cNvPr id="164" name="직사각형 163"/>
          <p:cNvSpPr/>
          <p:nvPr/>
        </p:nvSpPr>
        <p:spPr>
          <a:xfrm>
            <a:off x="976766" y="4011150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표본 추출 결과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등 실사 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준비 </a:t>
            </a: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주간사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 보고</a:t>
            </a:r>
            <a:endParaRPr lang="en-US" altLang="ko-KR" sz="900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cxnSp>
        <p:nvCxnSpPr>
          <p:cNvPr id="167" name="직선 화살표 연결선 166"/>
          <p:cNvCxnSpPr>
            <a:stCxn id="163" idx="3"/>
            <a:endCxn id="162" idx="1"/>
          </p:cNvCxnSpPr>
          <p:nvPr/>
        </p:nvCxnSpPr>
        <p:spPr>
          <a:xfrm>
            <a:off x="5260455" y="4173150"/>
            <a:ext cx="395723" cy="0"/>
          </a:xfrm>
          <a:prstGeom prst="straightConnector1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8" name="직사각형 167"/>
          <p:cNvSpPr/>
          <p:nvPr/>
        </p:nvSpPr>
        <p:spPr>
          <a:xfrm>
            <a:off x="3320667" y="4969898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컨택 현황 확인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</a:t>
            </a:r>
            <a:r>
              <a:rPr lang="ko-KR" altLang="en-US" sz="900" b="1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기관 </a:t>
            </a: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보고</a:t>
            </a:r>
            <a:endParaRPr lang="en-US" altLang="ko-KR" sz="900" b="1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69" name="직사각형 168"/>
          <p:cNvSpPr/>
          <p:nvPr/>
        </p:nvSpPr>
        <p:spPr>
          <a:xfrm>
            <a:off x="5656178" y="4969898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컨택 현황 확인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피드백</a:t>
            </a:r>
            <a:endParaRPr lang="ko-KR" altLang="en-US" sz="900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0" name="직사각형 169"/>
          <p:cNvSpPr/>
          <p:nvPr/>
        </p:nvSpPr>
        <p:spPr>
          <a:xfrm>
            <a:off x="976766" y="4969898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고객 </a:t>
            </a:r>
            <a:r>
              <a:rPr lang="ko-KR" altLang="en-US" sz="900" b="1" kern="0" dirty="0" err="1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컨택</a:t>
            </a: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</a:t>
            </a:r>
            <a:r>
              <a:rPr lang="ko-KR" altLang="en-US" sz="900" kern="0" dirty="0" err="1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컨택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 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현황 </a:t>
            </a: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주간사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 보고</a:t>
            </a:r>
          </a:p>
        </p:txBody>
      </p:sp>
      <p:cxnSp>
        <p:nvCxnSpPr>
          <p:cNvPr id="173" name="직선 화살표 연결선 172"/>
          <p:cNvCxnSpPr>
            <a:stCxn id="164" idx="2"/>
            <a:endCxn id="161" idx="0"/>
          </p:cNvCxnSpPr>
          <p:nvPr/>
        </p:nvCxnSpPr>
        <p:spPr>
          <a:xfrm>
            <a:off x="1946660" y="4335150"/>
            <a:ext cx="0" cy="155374"/>
          </a:xfrm>
          <a:prstGeom prst="straightConnector1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4" name="직선 화살표 연결선 173"/>
          <p:cNvCxnSpPr>
            <a:stCxn id="161" idx="2"/>
            <a:endCxn id="170" idx="0"/>
          </p:cNvCxnSpPr>
          <p:nvPr/>
        </p:nvCxnSpPr>
        <p:spPr>
          <a:xfrm>
            <a:off x="1946660" y="4814524"/>
            <a:ext cx="0" cy="155374"/>
          </a:xfrm>
          <a:prstGeom prst="straightConnector1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75" name="직사각형 174"/>
          <p:cNvSpPr/>
          <p:nvPr/>
        </p:nvSpPr>
        <p:spPr>
          <a:xfrm>
            <a:off x="3320667" y="5779467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실사 현황 확인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</a:t>
            </a:r>
            <a:r>
              <a:rPr lang="ko-KR" altLang="en-US" sz="900" b="1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기관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 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보고</a:t>
            </a:r>
            <a:endParaRPr lang="en-US" altLang="ko-KR" sz="900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6" name="직사각형 175"/>
          <p:cNvSpPr/>
          <p:nvPr/>
        </p:nvSpPr>
        <p:spPr>
          <a:xfrm>
            <a:off x="5656178" y="5779467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실사 현황 확인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피드백</a:t>
            </a:r>
            <a:endParaRPr lang="ko-KR" altLang="en-US" sz="900" kern="0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77" name="직사각형 176"/>
          <p:cNvSpPr/>
          <p:nvPr/>
        </p:nvSpPr>
        <p:spPr>
          <a:xfrm>
            <a:off x="976766" y="5779467"/>
            <a:ext cx="1939788" cy="324000"/>
          </a:xfrm>
          <a:prstGeom prst="rect">
            <a:avLst/>
          </a:prstGeom>
          <a:solidFill>
            <a:sysClr val="window" lastClr="FFFFFF"/>
          </a:solidFill>
          <a:ln w="9525" cap="flat" cmpd="sng" algn="ctr">
            <a:solidFill>
              <a:schemeClr val="bg1">
                <a:lumMod val="85000"/>
              </a:schemeClr>
            </a:solidFill>
            <a:prstDash val="sysDash"/>
            <a:miter lim="800000"/>
            <a:headEnd/>
            <a:tailEnd/>
          </a:ln>
          <a:effectLst>
            <a:innerShdw blurRad="25400">
              <a:prstClr val="black">
                <a:alpha val="29000"/>
              </a:prstClr>
            </a:innerShdw>
          </a:effectLst>
        </p:spPr>
        <p:txBody>
          <a:bodyPr wrap="square" lIns="0" tIns="0" rIns="0" bIns="0" rtlCol="0" anchor="ctr" anchorCtr="0">
            <a:noAutofit/>
          </a:bodyPr>
          <a:lstStyle/>
          <a:p>
            <a:pPr algn="ctr" defTabSz="914127" latinLnBrk="0">
              <a:lnSpc>
                <a:spcPct val="120000"/>
              </a:lnSpc>
              <a:spcBef>
                <a:spcPts val="200"/>
              </a:spcBef>
              <a:spcAft>
                <a:spcPts val="200"/>
              </a:spcAft>
              <a:buClr>
                <a:srgbClr val="8B8F9E"/>
              </a:buClr>
              <a:buSzPct val="100000"/>
              <a:buFont typeface="Arial" pitchFamily="34" charset="0"/>
              <a:buNone/>
              <a:tabLst>
                <a:tab pos="801688" algn="l"/>
                <a:tab pos="1079500" algn="l"/>
              </a:tabLst>
            </a:pP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실사 진행 </a:t>
            </a:r>
            <a:r>
              <a:rPr lang="ko-KR" altLang="en-US" sz="900" kern="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및 실사 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현황 </a:t>
            </a:r>
            <a:r>
              <a:rPr lang="ko-KR" altLang="en-US" sz="900" b="1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주간사</a:t>
            </a:r>
            <a:r>
              <a:rPr lang="ko-KR" altLang="en-US" sz="900" kern="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 보고</a:t>
            </a:r>
          </a:p>
        </p:txBody>
      </p:sp>
      <p:grpSp>
        <p:nvGrpSpPr>
          <p:cNvPr id="7" name="그룹 19"/>
          <p:cNvGrpSpPr/>
          <p:nvPr/>
        </p:nvGrpSpPr>
        <p:grpSpPr>
          <a:xfrm>
            <a:off x="2917586" y="4128696"/>
            <a:ext cx="409814" cy="1863547"/>
            <a:chOff x="2803286" y="4128696"/>
            <a:chExt cx="281312" cy="1863547"/>
          </a:xfrm>
        </p:grpSpPr>
        <p:cxnSp>
          <p:nvCxnSpPr>
            <p:cNvPr id="165" name="직선 화살표 연결선 164"/>
            <p:cNvCxnSpPr/>
            <p:nvPr/>
          </p:nvCxnSpPr>
          <p:spPr>
            <a:xfrm flipH="1">
              <a:off x="2803287" y="4128696"/>
              <a:ext cx="273640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6" name="직선 화살표 연결선 165"/>
            <p:cNvCxnSpPr/>
            <p:nvPr/>
          </p:nvCxnSpPr>
          <p:spPr>
            <a:xfrm>
              <a:off x="2803286" y="4225286"/>
              <a:ext cx="278755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1" name="직선 화살표 연결선 170"/>
            <p:cNvCxnSpPr/>
            <p:nvPr/>
          </p:nvCxnSpPr>
          <p:spPr>
            <a:xfrm flipH="1">
              <a:off x="2803287" y="5086080"/>
              <a:ext cx="281311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2" name="직선 화살표 연결선 171"/>
            <p:cNvCxnSpPr/>
            <p:nvPr/>
          </p:nvCxnSpPr>
          <p:spPr>
            <a:xfrm>
              <a:off x="2803286" y="5182671"/>
              <a:ext cx="281312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8" name="직선 화살표 연결선 177"/>
            <p:cNvCxnSpPr/>
            <p:nvPr/>
          </p:nvCxnSpPr>
          <p:spPr>
            <a:xfrm flipH="1">
              <a:off x="2803287" y="5895653"/>
              <a:ext cx="276198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79" name="직선 화살표 연결선 178"/>
            <p:cNvCxnSpPr/>
            <p:nvPr/>
          </p:nvCxnSpPr>
          <p:spPr>
            <a:xfrm>
              <a:off x="2803286" y="5992243"/>
              <a:ext cx="276199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cxnSp>
        <p:nvCxnSpPr>
          <p:cNvPr id="180" name="직선 화살표 연결선 179"/>
          <p:cNvCxnSpPr/>
          <p:nvPr/>
        </p:nvCxnSpPr>
        <p:spPr>
          <a:xfrm>
            <a:off x="1880147" y="5293897"/>
            <a:ext cx="0" cy="485571"/>
          </a:xfrm>
          <a:prstGeom prst="straightConnector1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81" name="직선 화살표 연결선 180"/>
          <p:cNvCxnSpPr>
            <a:endCxn id="158" idx="0"/>
          </p:cNvCxnSpPr>
          <p:nvPr/>
        </p:nvCxnSpPr>
        <p:spPr>
          <a:xfrm>
            <a:off x="4290559" y="3389102"/>
            <a:ext cx="264" cy="142674"/>
          </a:xfrm>
          <a:prstGeom prst="straightConnector1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82" name="Shape 178"/>
          <p:cNvCxnSpPr>
            <a:stCxn id="183" idx="1"/>
            <a:endCxn id="177" idx="2"/>
          </p:cNvCxnSpPr>
          <p:nvPr/>
        </p:nvCxnSpPr>
        <p:spPr>
          <a:xfrm rot="10800000">
            <a:off x="1946661" y="6103467"/>
            <a:ext cx="1373879" cy="246550"/>
          </a:xfrm>
          <a:prstGeom prst="bentConnector2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rgbClr val="B00000"/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3" name="직사각형 182"/>
          <p:cNvSpPr/>
          <p:nvPr/>
        </p:nvSpPr>
        <p:spPr>
          <a:xfrm>
            <a:off x="3320539" y="6188017"/>
            <a:ext cx="1939788" cy="3240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실사 모니터링 및 기관 이슈 관리</a:t>
            </a:r>
            <a:endParaRPr kumimoji="1" lang="en-US" altLang="ko-KR" sz="9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cxnSp>
        <p:nvCxnSpPr>
          <p:cNvPr id="184" name="Shape 183"/>
          <p:cNvCxnSpPr>
            <a:stCxn id="185" idx="1"/>
            <a:endCxn id="170" idx="2"/>
          </p:cNvCxnSpPr>
          <p:nvPr/>
        </p:nvCxnSpPr>
        <p:spPr>
          <a:xfrm rot="10800000">
            <a:off x="1946661" y="5293898"/>
            <a:ext cx="1373879" cy="246544"/>
          </a:xfrm>
          <a:prstGeom prst="bentConnector2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rgbClr val="B00000"/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85" name="직사각형 184"/>
          <p:cNvSpPr/>
          <p:nvPr/>
        </p:nvSpPr>
        <p:spPr>
          <a:xfrm>
            <a:off x="3320539" y="5378442"/>
            <a:ext cx="1939788" cy="3240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9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컨택 모니터링</a:t>
            </a:r>
            <a:endParaRPr kumimoji="1" lang="en-US" altLang="ko-KR" sz="9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grpSp>
        <p:nvGrpSpPr>
          <p:cNvPr id="8" name="그룹 21"/>
          <p:cNvGrpSpPr/>
          <p:nvPr/>
        </p:nvGrpSpPr>
        <p:grpSpPr>
          <a:xfrm>
            <a:off x="5254328" y="3649322"/>
            <a:ext cx="397172" cy="2361971"/>
            <a:chOff x="5152728" y="3649322"/>
            <a:chExt cx="298470" cy="2361971"/>
          </a:xfrm>
        </p:grpSpPr>
        <p:cxnSp>
          <p:nvCxnSpPr>
            <p:cNvPr id="159" name="직선 화살표 연결선 158"/>
            <p:cNvCxnSpPr/>
            <p:nvPr/>
          </p:nvCxnSpPr>
          <p:spPr>
            <a:xfrm flipH="1">
              <a:off x="5153435" y="3649322"/>
              <a:ext cx="286379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60" name="직선 화살표 연결선 159"/>
            <p:cNvCxnSpPr/>
            <p:nvPr/>
          </p:nvCxnSpPr>
          <p:spPr>
            <a:xfrm>
              <a:off x="5158549" y="3745912"/>
              <a:ext cx="281263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6" name="직선 화살표 연결선 185"/>
            <p:cNvCxnSpPr/>
            <p:nvPr/>
          </p:nvCxnSpPr>
          <p:spPr>
            <a:xfrm flipH="1">
              <a:off x="5152728" y="5105852"/>
              <a:ext cx="289641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7" name="직선 화살표 연결선 186"/>
            <p:cNvCxnSpPr/>
            <p:nvPr/>
          </p:nvCxnSpPr>
          <p:spPr>
            <a:xfrm>
              <a:off x="5152728" y="5202441"/>
              <a:ext cx="289641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8" name="직선 화살표 연결선 187"/>
            <p:cNvCxnSpPr/>
            <p:nvPr/>
          </p:nvCxnSpPr>
          <p:spPr>
            <a:xfrm flipH="1">
              <a:off x="5161105" y="5914702"/>
              <a:ext cx="281263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89" name="직선 화살표 연결선 188"/>
            <p:cNvCxnSpPr/>
            <p:nvPr/>
          </p:nvCxnSpPr>
          <p:spPr>
            <a:xfrm>
              <a:off x="5158549" y="6011293"/>
              <a:ext cx="292649" cy="0"/>
            </a:xfrm>
            <a:prstGeom prst="straightConnector1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sp>
        <p:nvSpPr>
          <p:cNvPr id="190" name="설명선 1(강조선) 189"/>
          <p:cNvSpPr/>
          <p:nvPr/>
        </p:nvSpPr>
        <p:spPr>
          <a:xfrm>
            <a:off x="5400467" y="6188017"/>
            <a:ext cx="1727771" cy="324000"/>
          </a:xfrm>
          <a:prstGeom prst="accentCallout1">
            <a:avLst>
              <a:gd name="adj1" fmla="val 50027"/>
              <a:gd name="adj2" fmla="val -355"/>
              <a:gd name="adj3" fmla="val 50845"/>
              <a:gd name="adj4" fmla="val -8671"/>
            </a:avLst>
          </a:prstGeom>
          <a:noFill/>
          <a:ln w="19050">
            <a:solidFill>
              <a:srgbClr val="8000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4114" tIns="43324" rIns="34114" bIns="43324" rtlCol="0" anchor="ctr"/>
          <a:lstStyle/>
          <a:p>
            <a:r>
              <a:rPr lang="ko-KR" altLang="en-US" sz="900" dirty="0" smtClean="0">
                <a:gradFill>
                  <a:gsLst>
                    <a:gs pos="100000">
                      <a:srgbClr val="B00000"/>
                    </a:gs>
                    <a:gs pos="0">
                      <a:srgbClr val="B00000"/>
                    </a:gs>
                  </a:gsLst>
                  <a:lin ang="3600000" scaled="0"/>
                </a:gradFill>
                <a:latin typeface="+mj-ea"/>
                <a:ea typeface="+mj-ea"/>
              </a:rPr>
              <a:t>부정적 이슈 발생 시</a:t>
            </a:r>
            <a:r>
              <a:rPr lang="en-US" altLang="ko-KR" sz="900" dirty="0" smtClean="0">
                <a:gradFill>
                  <a:gsLst>
                    <a:gs pos="100000">
                      <a:srgbClr val="B00000"/>
                    </a:gs>
                    <a:gs pos="0">
                      <a:srgbClr val="B00000"/>
                    </a:gs>
                  </a:gsLst>
                  <a:lin ang="3600000" scaled="0"/>
                </a:gradFill>
                <a:latin typeface="+mj-ea"/>
                <a:ea typeface="+mj-ea"/>
              </a:rPr>
              <a:t/>
            </a:r>
            <a:br>
              <a:rPr lang="en-US" altLang="ko-KR" sz="900" dirty="0" smtClean="0">
                <a:gradFill>
                  <a:gsLst>
                    <a:gs pos="100000">
                      <a:srgbClr val="B00000"/>
                    </a:gs>
                    <a:gs pos="0">
                      <a:srgbClr val="B00000"/>
                    </a:gs>
                  </a:gsLst>
                  <a:lin ang="3600000" scaled="0"/>
                </a:gradFill>
                <a:latin typeface="+mj-ea"/>
                <a:ea typeface="+mj-ea"/>
              </a:rPr>
            </a:br>
            <a:r>
              <a:rPr lang="ko-KR" altLang="en-US" sz="900" dirty="0" smtClean="0">
                <a:gradFill>
                  <a:gsLst>
                    <a:gs pos="100000">
                      <a:srgbClr val="B00000"/>
                    </a:gs>
                    <a:gs pos="0">
                      <a:srgbClr val="B00000"/>
                    </a:gs>
                  </a:gsLst>
                  <a:lin ang="3600000" scaled="0"/>
                </a:gradFill>
                <a:latin typeface="+mj-ea"/>
                <a:ea typeface="+mj-ea"/>
              </a:rPr>
              <a:t>협의 하에 조사 일시 중지</a:t>
            </a:r>
            <a:endParaRPr lang="ko-KR" altLang="en-US" sz="900" dirty="0">
              <a:gradFill>
                <a:gsLst>
                  <a:gs pos="100000">
                    <a:srgbClr val="B00000"/>
                  </a:gs>
                  <a:gs pos="0">
                    <a:srgbClr val="B00000"/>
                  </a:gs>
                </a:gsLst>
                <a:lin ang="3600000" scaled="0"/>
              </a:gradFill>
              <a:latin typeface="+mj-ea"/>
              <a:ea typeface="+mj-ea"/>
            </a:endParaRPr>
          </a:p>
        </p:txBody>
      </p:sp>
      <p:grpSp>
        <p:nvGrpSpPr>
          <p:cNvPr id="9" name="그룹 158"/>
          <p:cNvGrpSpPr/>
          <p:nvPr/>
        </p:nvGrpSpPr>
        <p:grpSpPr>
          <a:xfrm>
            <a:off x="7905058" y="2902760"/>
            <a:ext cx="2192399" cy="246221"/>
            <a:chOff x="5849494" y="2219206"/>
            <a:chExt cx="2521376" cy="246221"/>
          </a:xfrm>
        </p:grpSpPr>
        <p:cxnSp>
          <p:nvCxnSpPr>
            <p:cNvPr id="193" name="직선 연결선 192"/>
            <p:cNvCxnSpPr/>
            <p:nvPr/>
          </p:nvCxnSpPr>
          <p:spPr>
            <a:xfrm>
              <a:off x="5849494" y="2464455"/>
              <a:ext cx="2521376" cy="0"/>
            </a:xfrm>
            <a:prstGeom prst="line">
              <a:avLst/>
            </a:prstGeom>
            <a:noFill/>
            <a:ln w="1270" cap="flat" cmpd="sng" algn="ctr">
              <a:solidFill>
                <a:schemeClr val="bg1">
                  <a:lumMod val="75000"/>
                </a:schemeClr>
              </a:solidFill>
              <a:prstDash val="solid"/>
              <a:tailEnd type="none"/>
            </a:ln>
            <a:effectLst/>
          </p:spPr>
        </p:cxnSp>
        <p:sp>
          <p:nvSpPr>
            <p:cNvPr id="194" name="TextBox 193"/>
            <p:cNvSpPr txBox="1"/>
            <p:nvPr/>
          </p:nvSpPr>
          <p:spPr>
            <a:xfrm>
              <a:off x="5974861" y="2219206"/>
              <a:ext cx="2269428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b="1" dirty="0">
                  <a:gradFill>
                    <a:gsLst>
                      <a:gs pos="19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협조 공문</a:t>
              </a:r>
            </a:p>
          </p:txBody>
        </p:sp>
      </p:grpSp>
      <p:pic>
        <p:nvPicPr>
          <p:cNvPr id="195" name="Picture 1" descr="C:\Users\user\Desktop\업무유형안내샘플\20111011_국방기술품질원_협조요청공문(KIIR).jpg"/>
          <p:cNvPicPr>
            <a:picLocks noChangeAspect="1" noChangeArrowheads="1"/>
          </p:cNvPicPr>
          <p:nvPr/>
        </p:nvPicPr>
        <p:blipFill>
          <a:blip r:embed="rId2" cstate="screen">
            <a:grayscl/>
          </a:blip>
          <a:srcRect/>
          <a:stretch>
            <a:fillRect/>
          </a:stretch>
        </p:blipFill>
        <p:spPr bwMode="auto">
          <a:xfrm>
            <a:off x="8114324" y="3326524"/>
            <a:ext cx="831600" cy="1176836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  <a:effectLst>
            <a:innerShdw blurRad="38100">
              <a:prstClr val="black">
                <a:alpha val="65000"/>
              </a:prstClr>
            </a:innerShdw>
          </a:effectLst>
        </p:spPr>
      </p:pic>
      <p:sp>
        <p:nvSpPr>
          <p:cNvPr id="196" name="TextBox 195"/>
          <p:cNvSpPr txBox="1"/>
          <p:nvPr/>
        </p:nvSpPr>
        <p:spPr>
          <a:xfrm>
            <a:off x="9153264" y="3325075"/>
            <a:ext cx="91667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대상자</a:t>
            </a:r>
            <a:endParaRPr lang="en-US" altLang="ko-KR" sz="900" dirty="0">
              <a:gradFill>
                <a:gsLst>
                  <a:gs pos="19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  <a:p>
            <a:r>
              <a:rPr lang="en-US" altLang="ko-KR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기간</a:t>
            </a:r>
            <a:endParaRPr lang="en-US" altLang="ko-KR" sz="900" dirty="0">
              <a:gradFill>
                <a:gsLst>
                  <a:gs pos="19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  <a:p>
            <a:r>
              <a:rPr lang="en-US" altLang="ko-KR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방법</a:t>
            </a:r>
            <a:endParaRPr lang="en-US" altLang="ko-KR" sz="900" dirty="0">
              <a:gradFill>
                <a:gsLst>
                  <a:gs pos="19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  <a:p>
            <a:r>
              <a:rPr lang="en-US" altLang="ko-KR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목적</a:t>
            </a:r>
            <a:endParaRPr lang="en-US" altLang="ko-KR" sz="900" dirty="0">
              <a:gradFill>
                <a:gsLst>
                  <a:gs pos="19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  <a:p>
            <a:r>
              <a:rPr lang="en-US" altLang="ko-KR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업체</a:t>
            </a:r>
            <a:endParaRPr lang="en-US" altLang="ko-KR" sz="900" dirty="0">
              <a:gradFill>
                <a:gsLst>
                  <a:gs pos="19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  <a:p>
            <a:r>
              <a:rPr lang="en-US" altLang="ko-KR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- </a:t>
            </a:r>
            <a:r>
              <a:rPr lang="ko-KR" altLang="en-US" sz="900" dirty="0">
                <a:gradFill>
                  <a:gsLst>
                    <a:gs pos="19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고객 문의처</a:t>
            </a:r>
            <a:endParaRPr lang="en-US" altLang="ko-KR" sz="900" dirty="0">
              <a:gradFill>
                <a:gsLst>
                  <a:gs pos="19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10" name="그룹 158"/>
          <p:cNvGrpSpPr/>
          <p:nvPr/>
        </p:nvGrpSpPr>
        <p:grpSpPr>
          <a:xfrm>
            <a:off x="7905058" y="4858560"/>
            <a:ext cx="2192399" cy="246221"/>
            <a:chOff x="5849494" y="2219206"/>
            <a:chExt cx="2521376" cy="246221"/>
          </a:xfrm>
        </p:grpSpPr>
        <p:cxnSp>
          <p:nvCxnSpPr>
            <p:cNvPr id="198" name="직선 연결선 197"/>
            <p:cNvCxnSpPr/>
            <p:nvPr/>
          </p:nvCxnSpPr>
          <p:spPr>
            <a:xfrm>
              <a:off x="5849494" y="2464455"/>
              <a:ext cx="2521376" cy="0"/>
            </a:xfrm>
            <a:prstGeom prst="line">
              <a:avLst/>
            </a:prstGeom>
            <a:noFill/>
            <a:ln w="1270" cap="flat" cmpd="sng" algn="ctr">
              <a:solidFill>
                <a:schemeClr val="bg1">
                  <a:lumMod val="75000"/>
                </a:schemeClr>
              </a:solidFill>
              <a:prstDash val="solid"/>
              <a:tailEnd type="none"/>
            </a:ln>
            <a:effectLst/>
          </p:spPr>
        </p:cxnSp>
        <p:sp>
          <p:nvSpPr>
            <p:cNvPr id="199" name="TextBox 198"/>
            <p:cNvSpPr txBox="1"/>
            <p:nvPr/>
          </p:nvSpPr>
          <p:spPr>
            <a:xfrm>
              <a:off x="5974861" y="2219206"/>
              <a:ext cx="2269428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00" b="1" dirty="0">
                  <a:gradFill>
                    <a:gsLst>
                      <a:gs pos="19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  <a:latin typeface="+mj-ea"/>
                  <a:ea typeface="+mj-ea"/>
                </a:rPr>
                <a:t>현황 보고 양식</a:t>
              </a:r>
            </a:p>
          </p:txBody>
        </p:sp>
      </p:grpSp>
      <p:pic>
        <p:nvPicPr>
          <p:cNvPr id="200" name="Picture 2"/>
          <p:cNvPicPr>
            <a:picLocks noChangeAspect="1" noChangeArrowheads="1"/>
          </p:cNvPicPr>
          <p:nvPr/>
        </p:nvPicPr>
        <p:blipFill>
          <a:blip r:embed="rId3" cstate="print">
            <a:grayscl/>
          </a:blip>
          <a:srcRect/>
          <a:stretch>
            <a:fillRect/>
          </a:stretch>
        </p:blipFill>
        <p:spPr bwMode="auto">
          <a:xfrm>
            <a:off x="8014067" y="5277879"/>
            <a:ext cx="2001197" cy="1286048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  <a:effectLst>
            <a:innerShdw blurRad="38100">
              <a:prstClr val="black">
                <a:alpha val="65000"/>
              </a:prstClr>
            </a:innerShdw>
          </a:effectLst>
        </p:spPr>
      </p:pic>
      <p:pic>
        <p:nvPicPr>
          <p:cNvPr id="201" name="그림 20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7785739" y="3527886"/>
            <a:ext cx="1389772" cy="462020"/>
          </a:xfrm>
          <a:prstGeom prst="rect">
            <a:avLst/>
          </a:prstGeom>
        </p:spPr>
      </p:pic>
      <p:pic>
        <p:nvPicPr>
          <p:cNvPr id="202" name="그림 20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8305844" y="5637701"/>
            <a:ext cx="1389772" cy="462020"/>
          </a:xfrm>
          <a:prstGeom prst="rect">
            <a:avLst/>
          </a:prstGeom>
        </p:spPr>
      </p:pic>
      <p:sp>
        <p:nvSpPr>
          <p:cNvPr id="75" name="텍스트 개체 틀 2"/>
          <p:cNvSpPr txBox="1">
            <a:spLocks/>
          </p:cNvSpPr>
          <p:nvPr/>
        </p:nvSpPr>
        <p:spPr>
          <a:xfrm>
            <a:off x="352424" y="792163"/>
            <a:ext cx="10046443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실사 관리 프로세스</a:t>
            </a:r>
            <a:endParaRPr lang="en-US" altLang="ko-KR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실사진행 가이드를 바탕으로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프로세스를 철저하게 관리하고 실사 진행 중 발생할 수 있는 고객불만을 사전에 방지함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pic>
        <p:nvPicPr>
          <p:cNvPr id="76" name="그림 75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pSp>
        <p:nvGrpSpPr>
          <p:cNvPr id="11" name="그룹 24"/>
          <p:cNvGrpSpPr/>
          <p:nvPr/>
        </p:nvGrpSpPr>
        <p:grpSpPr>
          <a:xfrm>
            <a:off x="249630" y="1797486"/>
            <a:ext cx="1164605" cy="336738"/>
            <a:chOff x="249630" y="1760495"/>
            <a:chExt cx="1164605" cy="336738"/>
          </a:xfrm>
        </p:grpSpPr>
        <p:sp>
          <p:nvSpPr>
            <p:cNvPr id="79" name="직사각형 78"/>
            <p:cNvSpPr/>
            <p:nvPr/>
          </p:nvSpPr>
          <p:spPr>
            <a:xfrm>
              <a:off x="298224" y="1760495"/>
              <a:ext cx="1116011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수행 프로세스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80" name="이등변 삼각형 79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77" name="TextBox 76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</p:spTree>
    <p:extLst>
      <p:ext uri="{BB962C8B-B14F-4D97-AF65-F5344CB8AC3E}">
        <p14:creationId xmlns:p14="http://schemas.microsoft.com/office/powerpoint/2010/main" xmlns="" val="42908683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" name="그림 62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pSp>
        <p:nvGrpSpPr>
          <p:cNvPr id="3" name="그룹 67"/>
          <p:cNvGrpSpPr/>
          <p:nvPr/>
        </p:nvGrpSpPr>
        <p:grpSpPr>
          <a:xfrm>
            <a:off x="497778" y="2731940"/>
            <a:ext cx="7954560" cy="710243"/>
            <a:chOff x="544658" y="2298186"/>
            <a:chExt cx="7878579" cy="710243"/>
          </a:xfrm>
        </p:grpSpPr>
        <p:grpSp>
          <p:nvGrpSpPr>
            <p:cNvPr id="4" name="그룹 57"/>
            <p:cNvGrpSpPr/>
            <p:nvPr/>
          </p:nvGrpSpPr>
          <p:grpSpPr>
            <a:xfrm>
              <a:off x="544658" y="2298186"/>
              <a:ext cx="2520000" cy="710243"/>
              <a:chOff x="2404813" y="3045046"/>
              <a:chExt cx="2520000" cy="383954"/>
            </a:xfrm>
          </p:grpSpPr>
          <p:sp>
            <p:nvSpPr>
              <p:cNvPr id="77" name="자유형 76"/>
              <p:cNvSpPr/>
              <p:nvPr/>
            </p:nvSpPr>
            <p:spPr>
              <a:xfrm>
                <a:off x="2404813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65000"/>
                  </a:schemeClr>
                </a:fgClr>
                <a:bgClr>
                  <a:schemeClr val="bg1">
                    <a:lumMod val="50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3248673" y="3112236"/>
                <a:ext cx="832279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Phase Ⅰ: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bg1"/>
                        </a:gs>
                        <a:gs pos="100000">
                          <a:schemeClr val="bg1"/>
                        </a:gs>
                      </a:gsLst>
                      <a:lin ang="5400000" scaled="0"/>
                    </a:gradFill>
                    <a:latin typeface="+mn-ea"/>
                  </a:rPr>
                  <a:t>조사설계</a:t>
                </a:r>
              </a:p>
            </p:txBody>
          </p:sp>
        </p:grpSp>
        <p:grpSp>
          <p:nvGrpSpPr>
            <p:cNvPr id="5" name="그룹 58"/>
            <p:cNvGrpSpPr/>
            <p:nvPr/>
          </p:nvGrpSpPr>
          <p:grpSpPr>
            <a:xfrm>
              <a:off x="3223948" y="2298186"/>
              <a:ext cx="2520000" cy="710243"/>
              <a:chOff x="4309969" y="3045046"/>
              <a:chExt cx="2520000" cy="383954"/>
            </a:xfrm>
          </p:grpSpPr>
          <p:sp>
            <p:nvSpPr>
              <p:cNvPr id="75" name="평행 사변형 74"/>
              <p:cNvSpPr/>
              <p:nvPr/>
            </p:nvSpPr>
            <p:spPr>
              <a:xfrm>
                <a:off x="4309969" y="3045046"/>
                <a:ext cx="2520000" cy="383954"/>
              </a:xfrm>
              <a:prstGeom prst="parallelogram">
                <a:avLst>
                  <a:gd name="adj" fmla="val 40226"/>
                </a:avLst>
              </a:pr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76" name="직사각형 75"/>
              <p:cNvSpPr/>
              <p:nvPr/>
            </p:nvSpPr>
            <p:spPr>
              <a:xfrm>
                <a:off x="5156972" y="3112236"/>
                <a:ext cx="825995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Ⅱ:</a:t>
                </a:r>
              </a:p>
              <a:p>
                <a:pPr lvl="0" algn="ctr"/>
                <a:r>
                  <a:rPr kumimoji="1" lang="ko-KR" altLang="en-US" sz="1200" b="1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실사관리</a:t>
                </a:r>
                <a:endParaRPr kumimoji="1" lang="ko-KR" altLang="en-US" sz="12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</a:endParaRPr>
              </a:p>
            </p:txBody>
          </p:sp>
        </p:grpSp>
        <p:grpSp>
          <p:nvGrpSpPr>
            <p:cNvPr id="6" name="그룹 59"/>
            <p:cNvGrpSpPr/>
            <p:nvPr/>
          </p:nvGrpSpPr>
          <p:grpSpPr>
            <a:xfrm>
              <a:off x="5903237" y="2298186"/>
              <a:ext cx="2520000" cy="710243"/>
              <a:chOff x="5798737" y="3045046"/>
              <a:chExt cx="2520000" cy="383954"/>
            </a:xfrm>
          </p:grpSpPr>
          <p:sp>
            <p:nvSpPr>
              <p:cNvPr id="72" name="자유형 71"/>
              <p:cNvSpPr/>
              <p:nvPr/>
            </p:nvSpPr>
            <p:spPr>
              <a:xfrm flipH="1" flipV="1">
                <a:off x="5798737" y="3045046"/>
                <a:ext cx="2520000" cy="383954"/>
              </a:xfrm>
              <a:custGeom>
                <a:avLst/>
                <a:gdLst>
                  <a:gd name="connsiteX0" fmla="*/ 0 w 2070100"/>
                  <a:gd name="connsiteY0" fmla="*/ 0 h 508188"/>
                  <a:gd name="connsiteX1" fmla="*/ 965247 w 2070100"/>
                  <a:gd name="connsiteY1" fmla="*/ 0 h 508188"/>
                  <a:gd name="connsiteX2" fmla="*/ 1625600 w 2070100"/>
                  <a:gd name="connsiteY2" fmla="*/ 0 h 508188"/>
                  <a:gd name="connsiteX3" fmla="*/ 2070100 w 2070100"/>
                  <a:gd name="connsiteY3" fmla="*/ 0 h 508188"/>
                  <a:gd name="connsiteX4" fmla="*/ 1765253 w 2070100"/>
                  <a:gd name="connsiteY4" fmla="*/ 508188 h 508188"/>
                  <a:gd name="connsiteX5" fmla="*/ 1625600 w 2070100"/>
                  <a:gd name="connsiteY5" fmla="*/ 508188 h 508188"/>
                  <a:gd name="connsiteX6" fmla="*/ 660400 w 2070100"/>
                  <a:gd name="connsiteY6" fmla="*/ 508188 h 508188"/>
                  <a:gd name="connsiteX7" fmla="*/ 0 w 2070100"/>
                  <a:gd name="connsiteY7" fmla="*/ 508188 h 50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0100" h="508188">
                    <a:moveTo>
                      <a:pt x="0" y="0"/>
                    </a:moveTo>
                    <a:lnTo>
                      <a:pt x="965247" y="0"/>
                    </a:lnTo>
                    <a:lnTo>
                      <a:pt x="1625600" y="0"/>
                    </a:lnTo>
                    <a:lnTo>
                      <a:pt x="2070100" y="0"/>
                    </a:lnTo>
                    <a:lnTo>
                      <a:pt x="1765253" y="508188"/>
                    </a:lnTo>
                    <a:lnTo>
                      <a:pt x="1625600" y="508188"/>
                    </a:lnTo>
                    <a:lnTo>
                      <a:pt x="660400" y="508188"/>
                    </a:lnTo>
                    <a:lnTo>
                      <a:pt x="0" y="508188"/>
                    </a:lnTo>
                    <a:close/>
                  </a:path>
                </a:pathLst>
              </a:custGeom>
              <a:pattFill prst="ltUpDiag">
                <a:fgClr>
                  <a:schemeClr val="bg1">
                    <a:lumMod val="9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t">
                <a:noAutofit/>
              </a:bodyPr>
              <a:lstStyle/>
              <a:p>
                <a:pPr algn="ctr"/>
                <a:endParaRPr kumimoji="1" lang="ko-KR" altLang="en-US" sz="1200" b="1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>
                          <a:lumMod val="75000"/>
                          <a:lumOff val="25000"/>
                        </a:schemeClr>
                      </a:gs>
                    </a:gsLst>
                    <a:lin ang="5400000" scaled="0"/>
                  </a:gradFill>
                  <a:latin typeface="+mn-ea"/>
                </a:endParaRPr>
              </a:p>
            </p:txBody>
          </p:sp>
          <p:sp>
            <p:nvSpPr>
              <p:cNvPr id="73" name="직사각형 72"/>
              <p:cNvSpPr/>
              <p:nvPr/>
            </p:nvSpPr>
            <p:spPr>
              <a:xfrm>
                <a:off x="6362072" y="3112236"/>
                <a:ext cx="1393331" cy="2495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/>
                <a:r>
                  <a:rPr kumimoji="1" lang="en-US" altLang="ko-KR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Phase  Ⅲ:</a:t>
                </a:r>
              </a:p>
              <a:p>
                <a:pPr lvl="0" algn="ctr"/>
                <a:r>
                  <a:rPr kumimoji="1" lang="ko-KR" altLang="en-US" sz="1200" b="1" dirty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</a:rPr>
                  <a:t>데이터 처리 및 검증</a:t>
                </a:r>
              </a:p>
            </p:txBody>
          </p:sp>
        </p:grpSp>
      </p:grpSp>
      <p:grpSp>
        <p:nvGrpSpPr>
          <p:cNvPr id="7" name="그룹 24"/>
          <p:cNvGrpSpPr/>
          <p:nvPr/>
        </p:nvGrpSpPr>
        <p:grpSpPr>
          <a:xfrm>
            <a:off x="249630" y="1797486"/>
            <a:ext cx="1164605" cy="336738"/>
            <a:chOff x="249630" y="1760495"/>
            <a:chExt cx="1164605" cy="336738"/>
          </a:xfrm>
        </p:grpSpPr>
        <p:sp>
          <p:nvSpPr>
            <p:cNvPr id="66" name="직사각형 65"/>
            <p:cNvSpPr/>
            <p:nvPr/>
          </p:nvSpPr>
          <p:spPr>
            <a:xfrm>
              <a:off x="298224" y="1760495"/>
              <a:ext cx="1116011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수행 프로세스</a:t>
              </a:r>
              <a:endParaRPr lang="ko-KR" altLang="en-US" sz="1300" b="1" dirty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67" name="이등변 삼각형 66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조사 수행 프레임</a:t>
            </a:r>
            <a:endParaRPr lang="ko-KR" altLang="en-US" dirty="0"/>
          </a:p>
        </p:txBody>
      </p:sp>
      <p:sp>
        <p:nvSpPr>
          <p:cNvPr id="47" name="직사각형 46"/>
          <p:cNvSpPr/>
          <p:nvPr/>
        </p:nvSpPr>
        <p:spPr>
          <a:xfrm>
            <a:off x="427093" y="3395676"/>
            <a:ext cx="8108668" cy="2859981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75000"/>
              </a:schemeClr>
            </a:solidFill>
          </a:ln>
          <a:effectLst>
            <a:outerShdw blurRad="50800" dist="254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t"/>
          <a:lstStyle/>
          <a:p>
            <a:pPr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90000"/>
            </a:pPr>
            <a:endParaRPr lang="en-US" altLang="ko-KR" sz="900" dirty="0">
              <a:gradFill>
                <a:gsLst>
                  <a:gs pos="83000">
                    <a:schemeClr val="tx1">
                      <a:lumMod val="75000"/>
                      <a:lumOff val="25000"/>
                    </a:schemeClr>
                  </a:gs>
                  <a:gs pos="100000">
                    <a:schemeClr val="tx1">
                      <a:lumMod val="75000"/>
                      <a:lumOff val="25000"/>
                    </a:schemeClr>
                  </a:gs>
                </a:gsLst>
                <a:lin ang="5400000" scaled="1"/>
              </a:gradFill>
            </a:endParaRPr>
          </a:p>
        </p:txBody>
      </p:sp>
      <p:pic>
        <p:nvPicPr>
          <p:cNvPr id="48" name="그림 47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rot="16200000" flipH="1">
            <a:off x="8607905" y="4236214"/>
            <a:ext cx="581094" cy="593726"/>
          </a:xfrm>
          <a:prstGeom prst="rect">
            <a:avLst/>
          </a:prstGeom>
        </p:spPr>
      </p:pic>
      <p:grpSp>
        <p:nvGrpSpPr>
          <p:cNvPr id="8" name="그룹 71"/>
          <p:cNvGrpSpPr/>
          <p:nvPr/>
        </p:nvGrpSpPr>
        <p:grpSpPr>
          <a:xfrm>
            <a:off x="435228" y="2451033"/>
            <a:ext cx="8102435" cy="180001"/>
            <a:chOff x="2176942" y="2451033"/>
            <a:chExt cx="8102435" cy="180001"/>
          </a:xfrm>
        </p:grpSpPr>
        <p:cxnSp>
          <p:nvCxnSpPr>
            <p:cNvPr id="50" name="직선 연결선 49"/>
            <p:cNvCxnSpPr/>
            <p:nvPr/>
          </p:nvCxnSpPr>
          <p:spPr>
            <a:xfrm>
              <a:off x="2181225" y="2541030"/>
              <a:ext cx="8096250" cy="0"/>
            </a:xfrm>
            <a:prstGeom prst="line">
              <a:avLst/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4000">
                  <a:schemeClr val="bg1">
                    <a:lumMod val="75000"/>
                  </a:schemeClr>
                </a:gs>
                <a:gs pos="19000">
                  <a:schemeClr val="bg1">
                    <a:lumMod val="7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5400000" scaled="1"/>
              <a:tileRect/>
            </a:gradFill>
            <a:ln w="15875">
              <a:solidFill>
                <a:schemeClr val="bg1">
                  <a:lumMod val="75000"/>
                </a:schemeClr>
              </a:solidFill>
              <a:headEnd type="arrow" w="sm" len="sm"/>
              <a:tailEnd type="arrow" w="sm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3" name="TextBox 52"/>
            <p:cNvSpPr txBox="1"/>
            <p:nvPr/>
          </p:nvSpPr>
          <p:spPr>
            <a:xfrm>
              <a:off x="5954304" y="2454357"/>
              <a:ext cx="550093" cy="169277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algn="ctr">
                <a:defRPr sz="1100">
                  <a:solidFill>
                    <a:schemeClr val="tx1">
                      <a:lumMod val="65000"/>
                      <a:lumOff val="35000"/>
                    </a:schemeClr>
                  </a:solidFill>
                  <a:latin typeface="+mj-ea"/>
                  <a:ea typeface="+mj-ea"/>
                </a:defRPr>
              </a:lvl1pPr>
            </a:lstStyle>
            <a:p>
              <a:r>
                <a:rPr lang="ko-KR" altLang="en-US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</a:rPr>
                <a:t>주간사</a:t>
              </a:r>
            </a:p>
          </p:txBody>
        </p:sp>
        <p:cxnSp>
          <p:nvCxnSpPr>
            <p:cNvPr id="55" name="직선 연결선 54"/>
            <p:cNvCxnSpPr/>
            <p:nvPr/>
          </p:nvCxnSpPr>
          <p:spPr>
            <a:xfrm>
              <a:off x="2176942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/>
            <p:cNvCxnSpPr/>
            <p:nvPr/>
          </p:nvCxnSpPr>
          <p:spPr>
            <a:xfrm>
              <a:off x="10279377" y="2451033"/>
              <a:ext cx="0" cy="18000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72"/>
          <p:cNvGrpSpPr/>
          <p:nvPr/>
        </p:nvGrpSpPr>
        <p:grpSpPr>
          <a:xfrm>
            <a:off x="9255516" y="2451033"/>
            <a:ext cx="1021242" cy="3804624"/>
            <a:chOff x="412750" y="2451033"/>
            <a:chExt cx="1021242" cy="3804624"/>
          </a:xfrm>
        </p:grpSpPr>
        <p:sp>
          <p:nvSpPr>
            <p:cNvPr id="33" name="직사각형 32"/>
            <p:cNvSpPr/>
            <p:nvPr/>
          </p:nvSpPr>
          <p:spPr>
            <a:xfrm>
              <a:off x="413386" y="2833400"/>
              <a:ext cx="1020571" cy="3422257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데이터</a:t>
              </a:r>
              <a:endParaRPr kumimoji="1" lang="en-US" altLang="ko-KR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처리 및</a:t>
              </a:r>
              <a:endParaRPr kumimoji="1" lang="en-US" altLang="ko-KR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데이터 </a:t>
              </a:r>
              <a:endParaRPr kumimoji="1" lang="en-US" altLang="ko-KR" sz="12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  <a:p>
              <a:pPr algn="ctr"/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전달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grpSp>
          <p:nvGrpSpPr>
            <p:cNvPr id="10" name="그룹 70"/>
            <p:cNvGrpSpPr/>
            <p:nvPr/>
          </p:nvGrpSpPr>
          <p:grpSpPr>
            <a:xfrm>
              <a:off x="412750" y="2451033"/>
              <a:ext cx="1021242" cy="185703"/>
              <a:chOff x="412750" y="2451033"/>
              <a:chExt cx="1021242" cy="185703"/>
            </a:xfrm>
          </p:grpSpPr>
          <p:cxnSp>
            <p:nvCxnSpPr>
              <p:cNvPr id="51" name="직선 연결선 50"/>
              <p:cNvCxnSpPr/>
              <p:nvPr/>
            </p:nvCxnSpPr>
            <p:spPr>
              <a:xfrm>
                <a:off x="412750" y="2541030"/>
                <a:ext cx="1018381" cy="0"/>
              </a:xfrm>
              <a:prstGeom prst="line">
                <a:avLst/>
              </a:pr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4000">
                    <a:schemeClr val="bg1">
                      <a:lumMod val="75000"/>
                    </a:schemeClr>
                  </a:gs>
                  <a:gs pos="19000">
                    <a:schemeClr val="bg1">
                      <a:lumMod val="75000"/>
                    </a:schemeClr>
                  </a:gs>
                  <a:gs pos="100000">
                    <a:schemeClr val="bg1">
                      <a:lumMod val="50000"/>
                    </a:schemeClr>
                  </a:gs>
                </a:gsLst>
                <a:lin ang="5400000" scaled="1"/>
                <a:tileRect/>
              </a:gradFill>
              <a:ln w="15875">
                <a:solidFill>
                  <a:schemeClr val="bg1">
                    <a:lumMod val="75000"/>
                  </a:schemeClr>
                </a:solidFill>
                <a:headEnd type="arrow" w="sm" len="sm"/>
                <a:tailEnd type="arrow" w="sm" len="sm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sp>
            <p:nvSpPr>
              <p:cNvPr id="52" name="TextBox 51"/>
              <p:cNvSpPr txBox="1"/>
              <p:nvPr/>
            </p:nvSpPr>
            <p:spPr>
              <a:xfrm>
                <a:off x="606874" y="2456736"/>
                <a:ext cx="648000" cy="180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ko-KR" altLang="en-US" sz="1100" dirty="0" smtClean="0">
                    <a:gradFill>
                      <a:gsLst>
                        <a:gs pos="0">
                          <a:schemeClr val="tx1"/>
                        </a:gs>
                        <a:gs pos="100000">
                          <a:schemeClr val="tx1"/>
                        </a:gs>
                      </a:gsLst>
                      <a:lin ang="5400000" scaled="0"/>
                    </a:gradFill>
                    <a:latin typeface="+mj-ea"/>
                    <a:ea typeface="+mj-ea"/>
                  </a:rPr>
                  <a:t>실사업체</a:t>
                </a:r>
                <a:endParaRPr lang="ko-KR" altLang="en-US" sz="110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j-ea"/>
                  <a:ea typeface="+mj-ea"/>
                </a:endParaRPr>
              </a:p>
            </p:txBody>
          </p:sp>
          <p:cxnSp>
            <p:nvCxnSpPr>
              <p:cNvPr id="54" name="직선 연결선 53"/>
              <p:cNvCxnSpPr/>
              <p:nvPr/>
            </p:nvCxnSpPr>
            <p:spPr>
              <a:xfrm>
                <a:off x="419063" y="2451033"/>
                <a:ext cx="0" cy="180001"/>
              </a:xfrm>
              <a:prstGeom prst="line">
                <a:avLst/>
              </a:prstGeom>
              <a:ln w="12700">
                <a:solidFill>
                  <a:schemeClr val="bg1">
                    <a:lumMod val="75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직선 연결선 56"/>
              <p:cNvCxnSpPr/>
              <p:nvPr/>
            </p:nvCxnSpPr>
            <p:spPr>
              <a:xfrm>
                <a:off x="1433992" y="2451033"/>
                <a:ext cx="0" cy="180001"/>
              </a:xfrm>
              <a:prstGeom prst="line">
                <a:avLst/>
              </a:prstGeom>
              <a:ln w="12700">
                <a:solidFill>
                  <a:schemeClr val="bg1">
                    <a:lumMod val="75000"/>
                  </a:schemeClr>
                </a:solidFill>
                <a:prstDash val="solid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004595461"/>
              </p:ext>
            </p:extLst>
          </p:nvPr>
        </p:nvGraphicFramePr>
        <p:xfrm>
          <a:off x="2415971" y="3505298"/>
          <a:ext cx="3966828" cy="26105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3414"/>
                <a:gridCol w="1983414"/>
              </a:tblGrid>
              <a:tr h="306516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13)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데이터 처리 준비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14) </a:t>
                      </a: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데이터 검증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04000">
                <a:tc>
                  <a:txBody>
                    <a:bodyPr/>
                    <a:lstStyle/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전산 담당자 워크숍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전산 담당자 워크숍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진행</a:t>
                      </a: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데이터 처리</a:t>
                      </a:r>
                      <a:r>
                        <a:rPr lang="en-US" altLang="ko-KR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(DP: Data Processing) </a:t>
                      </a: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가이드 작성 및 전달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전산처리 가이드 제시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>
                                  <a:lumMod val="75000"/>
                                  <a:lumOff val="25000"/>
                                </a:schemeClr>
                              </a:gs>
                              <a:gs pos="100000">
                                <a:schemeClr val="tx1">
                                  <a:lumMod val="75000"/>
                                  <a:lumOff val="25000"/>
                                </a:schemeClr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>
                                  <a:lumMod val="75000"/>
                                  <a:lumOff val="25000"/>
                                </a:schemeClr>
                              </a:gs>
                              <a:gs pos="100000">
                                <a:schemeClr val="tx1">
                                  <a:lumMod val="75000"/>
                                  <a:lumOff val="25000"/>
                                </a:schemeClr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>
                                  <a:lumMod val="75000"/>
                                  <a:lumOff val="25000"/>
                                </a:schemeClr>
                              </a:gs>
                              <a:gs pos="100000">
                                <a:schemeClr val="tx1">
                                  <a:lumMod val="75000"/>
                                  <a:lumOff val="25000"/>
                                </a:schemeClr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&lt;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데이터 처리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rgbClr val="B00000"/>
                              </a:gs>
                              <a:gs pos="100000">
                                <a:srgbClr val="B00000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&gt;</a:t>
                      </a:r>
                    </a:p>
                    <a:p>
                      <a:pPr marL="177800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endParaRPr lang="en-US" altLang="ko-KR" sz="1000" b="1" kern="1200" dirty="0" smtClean="0">
                        <a:gradFill>
                          <a:gsLst>
                            <a:gs pos="83000">
                              <a:schemeClr val="tx1">
                                <a:lumMod val="75000"/>
                                <a:lumOff val="25000"/>
                              </a:schemeClr>
                            </a:gs>
                            <a:gs pos="100000">
                              <a:schemeClr val="tx1">
                                <a:lumMod val="75000"/>
                                <a:lumOff val="25000"/>
                              </a:schemeClr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108000" marB="3600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검증 가이드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실사업체 검증 가이드 제시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QC, </a:t>
                      </a:r>
                      <a:r>
                        <a:rPr lang="ko-KR" altLang="en-US" sz="1000" b="0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검증콜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등</a:t>
                      </a:r>
                      <a:endParaRPr lang="ko-KR" altLang="en-US" sz="1000" b="1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lvl="1" indent="-92075" algn="l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Wingdings" pitchFamily="2" charset="2"/>
                        <a:buChar char="§"/>
                      </a:pPr>
                      <a:r>
                        <a:rPr lang="ko-KR" altLang="en-US" sz="1000" b="1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주간사</a:t>
                      </a:r>
                      <a: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검증</a:t>
                      </a:r>
                      <a:br>
                        <a:rPr lang="ko-KR" altLang="en-US" sz="1000" b="1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주간사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검증 체계 수립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검증 기준 마련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1000" b="0" kern="1200" dirty="0" err="1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주간사</a:t>
                      </a: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자체 검증 실시</a:t>
                      </a:r>
                      <a:b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ko-KR" altLang="en-US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   </a:t>
                      </a:r>
                      <a:r>
                        <a:rPr lang="en-US" altLang="ko-KR" sz="10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n-lt"/>
                          <a:ea typeface="+mn-ea"/>
                          <a:cs typeface="+mn-cs"/>
                        </a:rPr>
                        <a:t>(Happy Call)</a:t>
                      </a:r>
                    </a:p>
                  </a:txBody>
                  <a:tcPr marL="36000" marR="36000" marT="108000" marB="36000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11" name="그룹 58"/>
          <p:cNvGrpSpPr/>
          <p:nvPr/>
        </p:nvGrpSpPr>
        <p:grpSpPr>
          <a:xfrm>
            <a:off x="4317893" y="3586144"/>
            <a:ext cx="162000" cy="161144"/>
            <a:chOff x="3405760" y="3505180"/>
            <a:chExt cx="162000" cy="161144"/>
          </a:xfrm>
        </p:grpSpPr>
        <p:sp>
          <p:nvSpPr>
            <p:cNvPr id="60" name="타원 59"/>
            <p:cNvSpPr/>
            <p:nvPr/>
          </p:nvSpPr>
          <p:spPr>
            <a:xfrm>
              <a:off x="3405760" y="3505180"/>
              <a:ext cx="162000" cy="1611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1" name="직선 연결선 60"/>
            <p:cNvCxnSpPr>
              <a:endCxn id="60" idx="6"/>
            </p:cNvCxnSpPr>
            <p:nvPr/>
          </p:nvCxnSpPr>
          <p:spPr>
            <a:xfrm flipV="1">
              <a:off x="3486760" y="3585752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/>
            <p:cNvCxnSpPr>
              <a:stCxn id="60" idx="0"/>
            </p:cNvCxnSpPr>
            <p:nvPr/>
          </p:nvCxnSpPr>
          <p:spPr>
            <a:xfrm>
              <a:off x="3486760" y="3505180"/>
              <a:ext cx="81000" cy="80572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직사각형 73"/>
          <p:cNvSpPr/>
          <p:nvPr/>
        </p:nvSpPr>
        <p:spPr>
          <a:xfrm>
            <a:off x="412750" y="6370938"/>
            <a:ext cx="9866313" cy="355300"/>
          </a:xfrm>
          <a:prstGeom prst="rect">
            <a:avLst/>
          </a:prstGeom>
          <a:pattFill prst="ltUpDiag">
            <a:fgClr>
              <a:srgbClr val="960000"/>
            </a:fgClr>
            <a:bgClr>
              <a:srgbClr val="7E0000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2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실사업체 검증</a:t>
            </a:r>
            <a:r>
              <a:rPr kumimoji="1" lang="en-US" altLang="ko-KR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, </a:t>
            </a:r>
            <a:r>
              <a:rPr kumimoji="1" lang="ko-KR" altLang="en-US" sz="12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주간사 검증 </a:t>
            </a:r>
            <a:r>
              <a:rPr kumimoji="1" lang="en-US" altLang="ko-KR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2</a:t>
            </a:r>
            <a:r>
              <a:rPr kumimoji="1" lang="ko-KR" altLang="en-US" sz="1200" b="1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단계 프로세스를 통해 신뢰할 수 있는 데이터를 산출합니다</a:t>
            </a:r>
            <a:r>
              <a:rPr kumimoji="1" lang="en-US" altLang="ko-KR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.</a:t>
            </a:r>
          </a:p>
        </p:txBody>
      </p:sp>
      <p:sp>
        <p:nvSpPr>
          <p:cNvPr id="59" name="텍스트 개체 틀 2"/>
          <p:cNvSpPr txBox="1">
            <a:spLocks/>
          </p:cNvSpPr>
          <p:nvPr/>
        </p:nvSpPr>
        <p:spPr>
          <a:xfrm>
            <a:off x="352424" y="792163"/>
            <a:ext cx="10046443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데이터 처리 및 검증 프로세스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  <a:defRPr/>
            </a:pP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실사업체 검증’ → ‘</a:t>
            </a:r>
            <a:r>
              <a:rPr lang="ko-KR" altLang="en-US" sz="1200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주간사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검증’의 신속하고 체계적인 검증 절차를 거쳐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수집된 데이터의 신뢰성을 확보함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</p:spTree>
    <p:extLst>
      <p:ext uri="{BB962C8B-B14F-4D97-AF65-F5344CB8AC3E}">
        <p14:creationId xmlns:p14="http://schemas.microsoft.com/office/powerpoint/2010/main" xmlns="" val="23086663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조사 수행 프레임</a:t>
            </a:r>
            <a:endParaRPr lang="ko-KR" altLang="en-US" dirty="0"/>
          </a:p>
        </p:txBody>
      </p:sp>
      <p:sp>
        <p:nvSpPr>
          <p:cNvPr id="59" name="텍스트 개체 틀 2"/>
          <p:cNvSpPr txBox="1">
            <a:spLocks/>
          </p:cNvSpPr>
          <p:nvPr/>
        </p:nvSpPr>
        <p:spPr>
          <a:xfrm>
            <a:off x="352424" y="792163"/>
            <a:ext cx="10046443" cy="199285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마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추진 일정</a:t>
            </a:r>
            <a:endParaRPr lang="en-US" altLang="ko-KR" sz="120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8157635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개요</a:t>
            </a:r>
          </a:p>
        </p:txBody>
      </p:sp>
      <p:graphicFrame>
        <p:nvGraphicFramePr>
          <p:cNvPr id="7" name="표 6"/>
          <p:cNvGraphicFramePr>
            <a:graphicFrameLocks noGrp="1"/>
          </p:cNvGraphicFramePr>
          <p:nvPr/>
        </p:nvGraphicFramePr>
        <p:xfrm>
          <a:off x="1021136" y="1365779"/>
          <a:ext cx="8626955" cy="475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92753"/>
                <a:gridCol w="3834202"/>
              </a:tblGrid>
              <a:tr h="39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Tx/>
                        <a:buNone/>
                      </a:pP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추진 내용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415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kumimoji="1" lang="ko-KR" altLang="en-US" sz="12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일 정</a:t>
                      </a:r>
                      <a:endParaRPr kumimoji="1" lang="ko-KR" altLang="en-US" sz="12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고객만족도 조사 주간사업자 선정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2015. 9. 2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실사 담당 기관 선정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(1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차 서면평가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2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차 제안발표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2015. 9. 3 ~ 2015. 9. 16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 대상 사전 설명회 개최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2015. 9. 16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업무유형 선정</a:t>
                      </a: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고객명단 취합 등 조사 설계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2015. 9. 10 ~ 2015.</a:t>
                      </a:r>
                      <a:r>
                        <a:rPr lang="en-US" altLang="ko-KR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11. 18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실사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2015. 11. 18 ~ 2016. 1. 6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진행현황 연구회 중간보고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2015. 12. 3 (1</a:t>
                      </a:r>
                      <a:r>
                        <a:rPr lang="ko-KR" altLang="en-US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차</a:t>
                      </a: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), 12.</a:t>
                      </a:r>
                      <a:r>
                        <a:rPr lang="en-US" altLang="ko-KR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8 (2</a:t>
                      </a:r>
                      <a:r>
                        <a:rPr lang="ko-KR" altLang="en-US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차</a:t>
                      </a:r>
                      <a:r>
                        <a:rPr lang="en-US" altLang="ko-KR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), 12. 28 (3</a:t>
                      </a:r>
                      <a:r>
                        <a:rPr lang="ko-KR" altLang="en-US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차</a:t>
                      </a:r>
                      <a:r>
                        <a:rPr lang="en-US" altLang="ko-KR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데이터 검증 및 정량조사 결과 분석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2016. 1. 4</a:t>
                      </a:r>
                      <a:r>
                        <a:rPr lang="en-US" altLang="ko-KR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~ 2016. 1. 14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국무조정실 종합보고서 제출 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2016.</a:t>
                      </a:r>
                      <a:r>
                        <a:rPr lang="en-US" altLang="ko-KR" sz="1100" kern="12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1. 29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내부직원 만족도 조사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2016. 2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기관별 최종보고서 작성 및 제출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en-US" altLang="ko-KR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2016. 3. ~ 2016. 4.</a:t>
                      </a:r>
                      <a:endParaRPr lang="en-US" altLang="ko-KR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  <a:buFont typeface="Arial" pitchFamily="34" charset="0"/>
                        <a:buChar char="•"/>
                      </a:pPr>
                      <a:r>
                        <a:rPr kumimoji="1" lang="en-US" altLang="ko-KR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1" lang="ko-KR" altLang="en-US" sz="11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기관별 최종 설명회 개최</a:t>
                      </a:r>
                      <a:endParaRPr kumimoji="1" lang="ko-KR" altLang="en-US" sz="11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68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-92075" algn="ctr" defTabSz="914400" rtl="0" eaLnBrk="1" fontAlgn="ctr" latinLnBrk="0" hangingPunct="1">
                        <a:lnSpc>
                          <a:spcPct val="9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Tx/>
                        <a:buNone/>
                      </a:pPr>
                      <a:r>
                        <a:rPr lang="ko-KR" altLang="en-US" sz="110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기관별 별도 협의 일에 따름</a:t>
                      </a:r>
                      <a:endParaRPr lang="ko-KR" altLang="en-US" sz="110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72000" marR="68300" marT="72000" marB="72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23086663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920750" y="2660643"/>
            <a:ext cx="7466788" cy="615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altLang="ko-KR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ⅴ. </a:t>
            </a:r>
            <a:r>
              <a:rPr lang="ko-KR" altLang="en-US" sz="4000" b="1" dirty="0" smtClean="0">
                <a:gradFill>
                  <a:gsLst>
                    <a:gs pos="56000">
                      <a:schemeClr val="bg1"/>
                    </a:gs>
                    <a:gs pos="100000">
                      <a:schemeClr val="bg1"/>
                    </a:gs>
                  </a:gsLst>
                  <a:lin ang="162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j-ea"/>
                <a:ea typeface="+mj-ea"/>
                <a:cs typeface="+mj-cs"/>
              </a:rPr>
              <a:t>국무조정실 고객만족도 조사 결과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6243782" y="3694546"/>
            <a:ext cx="2268570" cy="19543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조사 개요 요약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표본 현황</a:t>
            </a:r>
            <a:endParaRPr lang="en-US" altLang="ko-KR" sz="1600" dirty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조사 결과 종합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조사 결과 상세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업무유형별 결과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  <a:p>
            <a:pPr marL="342900" indent="-342900">
              <a:spcBef>
                <a:spcPts val="300"/>
              </a:spcBef>
              <a:spcAft>
                <a:spcPts val="300"/>
              </a:spcAft>
              <a:buAutoNum type="arabicPeriod"/>
            </a:pPr>
            <a:r>
              <a:rPr lang="ko-KR" altLang="en-US" sz="1600" dirty="0" smtClean="0">
                <a:gradFill>
                  <a:gsLst>
                    <a:gs pos="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tx1">
                        <a:lumMod val="50000"/>
                        <a:lumOff val="5000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rPr>
              <a:t>고객군별 결과 분석</a:t>
            </a:r>
            <a:endParaRPr lang="en-US" altLang="ko-KR" sz="1600" dirty="0" smtClean="0"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5400000" scaled="1"/>
              </a:gra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1. </a:t>
            </a:r>
            <a:r>
              <a:rPr lang="ko-KR" altLang="en-US" dirty="0" smtClean="0"/>
              <a:t>조사 개요 요약</a:t>
            </a:r>
            <a:endParaRPr lang="ko-KR" altLang="en-US" dirty="0"/>
          </a:p>
        </p:txBody>
      </p:sp>
      <p:graphicFrame>
        <p:nvGraphicFramePr>
          <p:cNvPr id="5" name="Group 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27089412"/>
              </p:ext>
            </p:extLst>
          </p:nvPr>
        </p:nvGraphicFramePr>
        <p:xfrm>
          <a:off x="976846" y="1702590"/>
          <a:ext cx="8694000" cy="4683960"/>
        </p:xfrm>
        <a:graphic>
          <a:graphicData uri="http://schemas.openxmlformats.org/drawingml/2006/table">
            <a:tbl>
              <a:tblPr/>
              <a:tblGrid>
                <a:gridCol w="2359513"/>
                <a:gridCol w="6334487"/>
              </a:tblGrid>
              <a:tr h="432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4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구 분</a:t>
                      </a:r>
                    </a:p>
                  </a:txBody>
                  <a:tcPr marL="64770" marR="64770" marT="0" marB="3600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400" b="1" kern="0" spc="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내 용</a:t>
                      </a:r>
                      <a:endParaRPr lang="ko-KR" altLang="en-US" sz="1400" kern="0" spc="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64770" marR="6477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조사 업체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주간업체 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㈜</a:t>
                      </a:r>
                      <a:r>
                        <a:rPr lang="ko-KR" altLang="en-US" sz="1000" b="0" i="0" u="none" strike="noStrike" kern="1200" spc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리서치랩</a:t>
                      </a:r>
                      <a:endParaRPr lang="ko-KR" altLang="en-US" sz="10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  <a:p>
                      <a:pPr marL="0" marR="0" indent="0" algn="l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실사업체 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000" b="0" i="0" u="none" strike="noStrike" kern="1200" spc="0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공동실사단</a:t>
                      </a:r>
                      <a:endParaRPr lang="ko-KR" altLang="en-US" sz="10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조사 대상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2014</a:t>
                      </a:r>
                      <a:r>
                        <a:rPr lang="ko-KR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년 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월부터 </a:t>
                      </a: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</a:t>
                      </a:r>
                      <a:r>
                        <a:rPr lang="ko-KR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년 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월까지 최근 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년간 각 조사대상 기관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(27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개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이 제공하는 서비스를 경험한 고객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조사 방법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구조화된 설문지를 이용한 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1:1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개별면접조사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온라인 조사</a:t>
                      </a:r>
                    </a:p>
                    <a:p>
                      <a:pPr marL="45720" marR="0" indent="-45720" algn="l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건축도시공간연구소의 정보제공서비스와 </a:t>
                      </a: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KDI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국제정책대학원의 외국인 졸업생은 온라인 조사 실시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endParaRPr lang="ko-KR" altLang="en-US" sz="10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조사 지역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전국 시도 및 해외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조사 기간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2015. 11. 18</a:t>
                      </a:r>
                      <a:r>
                        <a:rPr lang="en-US" altLang="en-US" sz="1000" b="0" i="0" u="none" strike="noStrike" kern="1200" spc="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~ 2016. 1. 6</a:t>
                      </a:r>
                      <a:endParaRPr lang="en-US" altLang="en-US" sz="10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적용 모델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KCSI-EHS(Korean </a:t>
                      </a:r>
                      <a:r>
                        <a:rPr lang="en-US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Customer Satisfaction Index </a:t>
                      </a:r>
                      <a:r>
                        <a:rPr lang="en-US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– Economics, Humanities</a:t>
                      </a:r>
                      <a:r>
                        <a:rPr lang="en-US" altLang="en-US" sz="1000" b="0" i="0" u="none" strike="noStrike" kern="1200" spc="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and Social sciences</a:t>
                      </a:r>
                      <a:r>
                        <a:rPr lang="en-US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endParaRPr lang="en-US" altLang="en-US" sz="10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표본추출방법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무작위 추출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en-US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Random Sampling)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표본 크기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6,053</a:t>
                      </a:r>
                      <a:r>
                        <a:rPr lang="ko-KR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명</a:t>
                      </a:r>
                      <a:endParaRPr lang="ko-KR" altLang="en-US" sz="10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  <a:p>
                      <a:pPr marL="0" marR="0" indent="0" algn="l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기관 당 평균 </a:t>
                      </a: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224.2</a:t>
                      </a:r>
                      <a:r>
                        <a:rPr lang="ko-KR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명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전년 기관 당 평균 </a:t>
                      </a: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223.8</a:t>
                      </a:r>
                      <a:r>
                        <a:rPr lang="ko-KR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명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대비 </a:t>
                      </a: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0.4</a:t>
                      </a:r>
                      <a:r>
                        <a:rPr lang="ko-KR" altLang="en-US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명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증가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  <a:endParaRPr lang="ko-KR" altLang="en-US" sz="10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신뢰 수준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부처전체 </a:t>
                      </a: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95.0%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신뢰수준에서 표본오차 </a:t>
                      </a:r>
                      <a:r>
                        <a:rPr lang="en-US" altLang="ko-KR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±</a:t>
                      </a:r>
                      <a:r>
                        <a:rPr lang="en-US" altLang="ko-KR" sz="10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1.1%p </a:t>
                      </a: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수준</a:t>
                      </a:r>
                    </a:p>
                    <a:p>
                      <a:pPr marL="0" marR="0" indent="0" algn="l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i="0" u="none" strike="noStrike" kern="1200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개별 기관 고객만족도 점수의 신뢰구간은 개별 기관의 표본설계에 따름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4157711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그림 2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sp>
        <p:nvSpPr>
          <p:cNvPr id="8" name="직사각형 7"/>
          <p:cNvSpPr/>
          <p:nvPr/>
        </p:nvSpPr>
        <p:spPr>
          <a:xfrm>
            <a:off x="6769100" y="2217857"/>
            <a:ext cx="3327400" cy="321848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100" b="1" dirty="0" err="1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표본수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4490564" y="2217857"/>
            <a:ext cx="2049936" cy="321848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>
                <a:lumMod val="8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kumimoji="1" lang="ko-KR" altLang="en-US" sz="11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업무유형 </a:t>
            </a:r>
            <a:r>
              <a:rPr kumimoji="1" lang="en-US" altLang="ko-KR" sz="11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(</a:t>
            </a:r>
            <a:r>
              <a:rPr kumimoji="1" lang="ko-KR" altLang="en-US" sz="11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기관수</a:t>
            </a:r>
            <a:r>
              <a:rPr kumimoji="1" lang="en-US" altLang="ko-KR" sz="11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)</a:t>
            </a:r>
            <a:endParaRPr kumimoji="1" lang="ko-KR" altLang="en-US" sz="11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9" name="Group 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78935092"/>
              </p:ext>
            </p:extLst>
          </p:nvPr>
        </p:nvGraphicFramePr>
        <p:xfrm>
          <a:off x="4424432" y="2485012"/>
          <a:ext cx="5794568" cy="3992400"/>
        </p:xfrm>
        <a:graphic>
          <a:graphicData uri="http://schemas.openxmlformats.org/drawingml/2006/table">
            <a:tbl>
              <a:tblPr>
                <a:effectLst>
                  <a:outerShdw blurRad="50800" dist="25400" dir="16200000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1798568"/>
                <a:gridCol w="3996000"/>
              </a:tblGrid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연구과제 수행 서비스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  -</a:t>
                      </a:r>
                      <a:r>
                        <a:rPr lang="en-US" altLang="ko-KR" sz="1200" b="0" kern="1200" baseline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</a:t>
                      </a:r>
                      <a:r>
                        <a:rPr lang="ko-KR" altLang="en-US" sz="1200" b="0" kern="1200" baseline="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기본연구</a:t>
                      </a:r>
                      <a:endParaRPr lang="ko-KR" altLang="en-US" sz="1200" b="0" kern="1200" dirty="0" smtClean="0">
                        <a:gradFill>
                          <a:gsLst>
                            <a:gs pos="8300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1"/>
                        </a:gradFill>
                        <a:latin typeface="+mj-lt"/>
                        <a:ea typeface="+mj-ea"/>
                        <a:cs typeface="+mj-cs"/>
                      </a:endParaRP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  - </a:t>
                      </a:r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수탁연구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  - </a:t>
                      </a:r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위탁</a:t>
                      </a:r>
                      <a:r>
                        <a:rPr lang="en-US" altLang="ko-KR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/</a:t>
                      </a:r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공동연구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교육훈련 서비스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정보제공 서비스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육성 및 촉진 서비스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자격시험 주관 서비스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4436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+mj-lt"/>
                          <a:ea typeface="+mj-ea"/>
                          <a:cs typeface="+mj-cs"/>
                        </a:rPr>
                        <a:t> 운영 지원 서비스</a:t>
                      </a:r>
                    </a:p>
                  </a:txBody>
                  <a:tcPr marL="9525" marR="9525" marT="9525" marB="0" anchor="ctr">
                    <a:lnL cap="flat"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1800000" scaled="0"/>
                        </a:gradFill>
                        <a:effectLst/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T="71983" marB="71983" anchor="ctr" horzOverflow="overflow">
                    <a:lnL>
                      <a:noFill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0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3627852161"/>
              </p:ext>
            </p:extLst>
          </p:nvPr>
        </p:nvGraphicFramePr>
        <p:xfrm>
          <a:off x="6733657" y="2504322"/>
          <a:ext cx="3454400" cy="39918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2. </a:t>
            </a:r>
            <a:r>
              <a:rPr lang="ko-KR" altLang="en-US" dirty="0" smtClean="0"/>
              <a:t>표본 현황</a:t>
            </a:r>
            <a:endParaRPr lang="ko-KR" alt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3375965" y="2682175"/>
            <a:ext cx="791961" cy="210605"/>
          </a:xfrm>
          <a:prstGeom prst="rect">
            <a:avLst/>
          </a:prstGeom>
          <a:noFill/>
        </p:spPr>
        <p:txBody>
          <a:bodyPr wrap="square" lIns="86649" tIns="43324" rIns="86649" bIns="43324" rtlCol="0">
            <a:spAutoFit/>
          </a:bodyPr>
          <a:lstStyle/>
          <a:p>
            <a:pPr algn="r"/>
            <a:r>
              <a:rPr lang="en-US" altLang="ko-KR" sz="800" dirty="0">
                <a:solidFill>
                  <a:prstClr val="black"/>
                </a:solidFill>
              </a:rPr>
              <a:t>(</a:t>
            </a:r>
            <a:r>
              <a:rPr lang="ko-KR" altLang="en-US" sz="800" dirty="0">
                <a:solidFill>
                  <a:prstClr val="black"/>
                </a:solidFill>
              </a:rPr>
              <a:t>단위</a:t>
            </a:r>
            <a:r>
              <a:rPr lang="en-US" altLang="ko-KR" sz="800" dirty="0">
                <a:solidFill>
                  <a:prstClr val="black"/>
                </a:solidFill>
              </a:rPr>
              <a:t>: </a:t>
            </a:r>
            <a:r>
              <a:rPr lang="ko-KR" altLang="en-US" sz="800" dirty="0">
                <a:solidFill>
                  <a:prstClr val="black"/>
                </a:solidFill>
              </a:rPr>
              <a:t>명</a:t>
            </a:r>
            <a:r>
              <a:rPr lang="en-US" altLang="ko-KR" sz="800" dirty="0">
                <a:solidFill>
                  <a:prstClr val="black"/>
                </a:solidFill>
              </a:rPr>
              <a:t>)</a:t>
            </a:r>
            <a:endParaRPr lang="ko-KR" altLang="en-US" sz="800" dirty="0">
              <a:solidFill>
                <a:prstClr val="black"/>
              </a:solidFill>
            </a:endParaRPr>
          </a:p>
        </p:txBody>
      </p:sp>
      <p:grpSp>
        <p:nvGrpSpPr>
          <p:cNvPr id="3" name="그룹 37"/>
          <p:cNvGrpSpPr/>
          <p:nvPr/>
        </p:nvGrpSpPr>
        <p:grpSpPr>
          <a:xfrm>
            <a:off x="457211" y="2210932"/>
            <a:ext cx="3725693" cy="4257963"/>
            <a:chOff x="424657" y="2918691"/>
            <a:chExt cx="2942658" cy="4257963"/>
          </a:xfrm>
        </p:grpSpPr>
        <p:sp>
          <p:nvSpPr>
            <p:cNvPr id="21" name="직사각형 20"/>
            <p:cNvSpPr/>
            <p:nvPr/>
          </p:nvSpPr>
          <p:spPr>
            <a:xfrm>
              <a:off x="525125" y="2918691"/>
              <a:ext cx="2713375" cy="356499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국무조정실 </a:t>
              </a:r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전체 </a:t>
              </a:r>
              <a:r>
                <a:rPr kumimoji="1" lang="ko-KR" altLang="en-US" sz="1200" b="1" dirty="0" err="1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표본수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424657" y="3192779"/>
              <a:ext cx="2942658" cy="398387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 marL="171450" indent="-17145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</a:pPr>
              <a:endParaRPr lang="en-US" altLang="ko-KR" sz="9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</p:grpSp>
      <p:graphicFrame>
        <p:nvGraphicFramePr>
          <p:cNvPr id="23" name="차트 22"/>
          <p:cNvGraphicFramePr/>
          <p:nvPr>
            <p:extLst>
              <p:ext uri="{D42A27DB-BD31-4B8C-83A1-F6EECF244321}">
                <p14:modId xmlns:p14="http://schemas.microsoft.com/office/powerpoint/2010/main" xmlns="" val="997192391"/>
              </p:ext>
            </p:extLst>
          </p:nvPr>
        </p:nvGraphicFramePr>
        <p:xfrm>
          <a:off x="584200" y="2466021"/>
          <a:ext cx="3434443" cy="39929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9" name="텍스트 개체 틀 2"/>
          <p:cNvSpPr txBox="1">
            <a:spLocks/>
          </p:cNvSpPr>
          <p:nvPr/>
        </p:nvSpPr>
        <p:spPr>
          <a:xfrm>
            <a:off x="352424" y="792163"/>
            <a:ext cx="10046443" cy="807913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국무조정실 고객만족도조사 표본 현황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국무조정실 소속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기관 전체의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 고객만족도 조사 표본 수는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6,053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명이며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정부 고객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조사 완료 표본 수는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1,651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명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연 고객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의 조사 완료 표본수는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4,402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명임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.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5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상세업무별로는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기본연구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의 조사 완료 표본 수가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1,495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명으로 가장 많음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.</a:t>
            </a:r>
            <a:endParaRPr lang="en-US" altLang="ko-KR" sz="120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9457896" y="1746913"/>
            <a:ext cx="900000" cy="27295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ko-KR" altLang="en-US" sz="1050" dirty="0" smtClean="0">
                <a:solidFill>
                  <a:schemeClr val="tx1"/>
                </a:solidFill>
                <a:latin typeface="나눔바른고딕" pitchFamily="50" charset="-127"/>
                <a:ea typeface="나눔바른고딕" pitchFamily="50" charset="-127"/>
              </a:rPr>
              <a:t>단위 </a:t>
            </a:r>
            <a:r>
              <a:rPr lang="en-US" altLang="ko-KR" sz="1050" dirty="0" smtClean="0">
                <a:solidFill>
                  <a:schemeClr val="tx1"/>
                </a:solidFill>
                <a:latin typeface="나눔바른고딕" pitchFamily="50" charset="-127"/>
                <a:ea typeface="나눔바른고딕" pitchFamily="50" charset="-127"/>
              </a:rPr>
              <a:t>: </a:t>
            </a:r>
            <a:r>
              <a:rPr lang="ko-KR" altLang="en-US" sz="1050" dirty="0" smtClean="0">
                <a:solidFill>
                  <a:schemeClr val="tx1"/>
                </a:solidFill>
                <a:latin typeface="나눔바른고딕" pitchFamily="50" charset="-127"/>
                <a:ea typeface="나눔바른고딕" pitchFamily="50" charset="-127"/>
              </a:rPr>
              <a:t>명</a:t>
            </a:r>
            <a:endParaRPr lang="ko-KR" altLang="en-US" sz="1050" dirty="0">
              <a:solidFill>
                <a:schemeClr val="tx1"/>
              </a:solidFill>
              <a:latin typeface="나눔바른고딕" pitchFamily="50" charset="-127"/>
              <a:ea typeface="나눔바른고딕" pitchFamily="50" charset="-127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4157711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그림 3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28390" t="23687" r="61986" b="25410"/>
          <a:stretch/>
        </p:blipFill>
        <p:spPr>
          <a:xfrm>
            <a:off x="2662788" y="2756849"/>
            <a:ext cx="514350" cy="2881952"/>
          </a:xfrm>
          <a:prstGeom prst="rect">
            <a:avLst/>
          </a:prstGeom>
        </p:spPr>
      </p:pic>
      <p:pic>
        <p:nvPicPr>
          <p:cNvPr id="30" name="그림 29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28390" t="23687" r="61986" b="25410"/>
          <a:stretch/>
        </p:blipFill>
        <p:spPr>
          <a:xfrm>
            <a:off x="4640813" y="3248168"/>
            <a:ext cx="514350" cy="2390632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28390" t="23687" r="61986" b="25410"/>
          <a:stretch/>
        </p:blipFill>
        <p:spPr>
          <a:xfrm>
            <a:off x="6656938" y="2552131"/>
            <a:ext cx="514350" cy="3086670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3.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결과 종합</a:t>
            </a:r>
          </a:p>
        </p:txBody>
      </p:sp>
      <p:grpSp>
        <p:nvGrpSpPr>
          <p:cNvPr id="3" name="그룹 24"/>
          <p:cNvGrpSpPr/>
          <p:nvPr/>
        </p:nvGrpSpPr>
        <p:grpSpPr>
          <a:xfrm>
            <a:off x="249630" y="1797486"/>
            <a:ext cx="2095949" cy="336738"/>
            <a:chOff x="249630" y="1760495"/>
            <a:chExt cx="2095949" cy="336738"/>
          </a:xfrm>
        </p:grpSpPr>
        <p:sp>
          <p:nvSpPr>
            <p:cNvPr id="26" name="직사각형 25"/>
            <p:cNvSpPr/>
            <p:nvPr/>
          </p:nvSpPr>
          <p:spPr>
            <a:xfrm>
              <a:off x="298224" y="1760495"/>
              <a:ext cx="2047355" cy="292388"/>
            </a:xfrm>
            <a:prstGeom prst="rect">
              <a:avLst/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95000"/>
                  <a:lumOff val="5000"/>
                </a:schemeClr>
              </a:bgClr>
            </a:pattFill>
            <a:ln>
              <a:noFill/>
            </a:ln>
            <a:effectLst>
              <a:outerShdw dist="50800" dir="10800000" algn="r" rotWithShape="0">
                <a:srgbClr val="C00000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pAutoFit/>
            </a:bodyPr>
            <a:lstStyle/>
            <a:p>
              <a:r>
                <a:rPr lang="ko-KR" altLang="en-US" sz="1300" b="1" dirty="0" smtClean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국무조정실 </a:t>
              </a:r>
              <a:r>
                <a:rPr lang="ko-KR" altLang="en-US" sz="1300" b="1" dirty="0">
                  <a:gradFill>
                    <a:gsLst>
                      <a:gs pos="8300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</a:rPr>
                <a:t>고객만족도 점수</a:t>
              </a:r>
            </a:p>
          </p:txBody>
        </p:sp>
        <p:sp>
          <p:nvSpPr>
            <p:cNvPr id="27" name="이등변 삼각형 26"/>
            <p:cNvSpPr/>
            <p:nvPr/>
          </p:nvSpPr>
          <p:spPr>
            <a:xfrm flipH="1" flipV="1">
              <a:off x="249630" y="2051514"/>
              <a:ext cx="48027" cy="45719"/>
            </a:xfrm>
            <a:prstGeom prst="triangle">
              <a:avLst>
                <a:gd name="adj" fmla="val 0"/>
              </a:avLst>
            </a:prstGeom>
            <a:solidFill>
              <a:srgbClr val="6C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1224509266"/>
              </p:ext>
            </p:extLst>
          </p:nvPr>
        </p:nvGraphicFramePr>
        <p:xfrm>
          <a:off x="2337139" y="2295766"/>
          <a:ext cx="6017534" cy="39428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cxnSp>
        <p:nvCxnSpPr>
          <p:cNvPr id="33" name="직선 화살표 연결선 32"/>
          <p:cNvCxnSpPr/>
          <p:nvPr/>
        </p:nvCxnSpPr>
        <p:spPr>
          <a:xfrm>
            <a:off x="3647621" y="3730171"/>
            <a:ext cx="1349829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headEnd type="arrow" w="sm" len="sm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/>
          <p:cNvSpPr/>
          <p:nvPr/>
        </p:nvSpPr>
        <p:spPr>
          <a:xfrm>
            <a:off x="3997329" y="3647363"/>
            <a:ext cx="650412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36000" tIns="0" rIns="36000" bIns="0">
            <a:spAutoFit/>
          </a:bodyPr>
          <a:lstStyle/>
          <a:p>
            <a:pPr algn="ctr"/>
            <a:r>
              <a: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GAP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3.1</a:t>
            </a:r>
            <a:endParaRPr lang="en-US" altLang="ko-KR" sz="12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cxnSp>
        <p:nvCxnSpPr>
          <p:cNvPr id="35" name="직선 화살표 연결선 34"/>
          <p:cNvCxnSpPr/>
          <p:nvPr/>
        </p:nvCxnSpPr>
        <p:spPr>
          <a:xfrm>
            <a:off x="5666921" y="3730171"/>
            <a:ext cx="1349829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headEnd type="arrow" w="sm" len="sm"/>
            <a:tailEnd type="arrow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/>
          <p:cNvSpPr/>
          <p:nvPr/>
        </p:nvSpPr>
        <p:spPr>
          <a:xfrm>
            <a:off x="6016629" y="3647363"/>
            <a:ext cx="650412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36000" tIns="0" rIns="36000" bIns="0">
            <a:spAutoFit/>
          </a:bodyPr>
          <a:lstStyle/>
          <a:p>
            <a:pPr algn="ctr"/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GAP 4.9</a:t>
            </a:r>
            <a:endParaRPr lang="en-US" altLang="ko-KR" sz="1200" dirty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</a:endParaRPr>
          </a:p>
        </p:txBody>
      </p:sp>
      <p:grpSp>
        <p:nvGrpSpPr>
          <p:cNvPr id="4" name="그룹 38"/>
          <p:cNvGrpSpPr/>
          <p:nvPr/>
        </p:nvGrpSpPr>
        <p:grpSpPr>
          <a:xfrm>
            <a:off x="3686175" y="5079938"/>
            <a:ext cx="3324225" cy="184666"/>
            <a:chOff x="3667125" y="5079938"/>
            <a:chExt cx="3324225" cy="184666"/>
          </a:xfrm>
        </p:grpSpPr>
        <p:cxnSp>
          <p:nvCxnSpPr>
            <p:cNvPr id="37" name="직선 화살표 연결선 36"/>
            <p:cNvCxnSpPr/>
            <p:nvPr/>
          </p:nvCxnSpPr>
          <p:spPr>
            <a:xfrm>
              <a:off x="3667125" y="5162746"/>
              <a:ext cx="3324225" cy="0"/>
            </a:xfrm>
            <a:prstGeom prst="straightConnector1">
              <a:avLst/>
            </a:prstGeom>
            <a:ln w="12700">
              <a:solidFill>
                <a:schemeClr val="tx1">
                  <a:lumMod val="75000"/>
                  <a:lumOff val="25000"/>
                </a:schemeClr>
              </a:solidFill>
              <a:headEnd type="arrow" w="sm" len="sm"/>
              <a:tailEnd type="arrow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직사각형 37"/>
            <p:cNvSpPr/>
            <p:nvPr/>
          </p:nvSpPr>
          <p:spPr>
            <a:xfrm>
              <a:off x="4996094" y="5079938"/>
              <a:ext cx="650412" cy="1846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</p:spPr>
          <p:txBody>
            <a:bodyPr wrap="square" lIns="36000" tIns="0" rIns="36000" bIns="0">
              <a:spAutoFit/>
            </a:bodyPr>
            <a:lstStyle/>
            <a:p>
              <a:pPr algn="ctr"/>
              <a:r>
                <a:rPr lang="en-US" altLang="ko-KR" sz="1200" dirty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GAP </a:t>
              </a:r>
              <a:r>
                <a:rPr lang="en-US" altLang="ko-KR" sz="1200" dirty="0" smtClean="0">
                  <a:gradFill>
                    <a:gsLst>
                      <a:gs pos="8300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1"/>
                  </a:gradFill>
                </a:rPr>
                <a:t>1.8</a:t>
              </a:r>
              <a:endParaRPr lang="en-US" altLang="ko-KR" sz="12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21" name="텍스트 개체 틀 2"/>
          <p:cNvSpPr txBox="1">
            <a:spLocks/>
          </p:cNvSpPr>
          <p:nvPr/>
        </p:nvSpPr>
        <p:spPr>
          <a:xfrm>
            <a:off x="352424" y="792163"/>
            <a:ext cx="10046443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고객만족도 점수 결과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7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국무조정실 전체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기관의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점이며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정부 고객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82.7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산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학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·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연 고객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87.6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나눔바른고딕"/>
                <a:ea typeface="나눔바른고딕"/>
              </a:rPr>
              <a:t>.</a:t>
            </a:r>
            <a:endParaRPr lang="en-US" altLang="ko-KR" sz="1200" dirty="0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19964355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그림 4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pSp>
        <p:nvGrpSpPr>
          <p:cNvPr id="3" name="그룹 37"/>
          <p:cNvGrpSpPr/>
          <p:nvPr/>
        </p:nvGrpSpPr>
        <p:grpSpPr>
          <a:xfrm>
            <a:off x="419100" y="1973118"/>
            <a:ext cx="9842500" cy="4982163"/>
            <a:chOff x="424657" y="2918691"/>
            <a:chExt cx="2942658" cy="3920315"/>
          </a:xfrm>
        </p:grpSpPr>
        <p:sp>
          <p:nvSpPr>
            <p:cNvPr id="71" name="직사각형 70"/>
            <p:cNvSpPr/>
            <p:nvPr/>
          </p:nvSpPr>
          <p:spPr>
            <a:xfrm>
              <a:off x="525125" y="2918691"/>
              <a:ext cx="2713375" cy="356499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고객만족도 점수 연도별 추이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424657" y="3162160"/>
              <a:ext cx="2942658" cy="367684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 marL="171450" indent="-17145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</a:pPr>
              <a:endParaRPr lang="en-US" altLang="ko-KR" sz="9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3.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결과 종합</a:t>
            </a:r>
          </a:p>
        </p:txBody>
      </p:sp>
      <p:graphicFrame>
        <p:nvGraphicFramePr>
          <p:cNvPr id="69" name="차트 68"/>
          <p:cNvGraphicFramePr/>
          <p:nvPr>
            <p:extLst>
              <p:ext uri="{D42A27DB-BD31-4B8C-83A1-F6EECF244321}">
                <p14:modId xmlns:p14="http://schemas.microsoft.com/office/powerpoint/2010/main" xmlns="" val="2293623405"/>
              </p:ext>
            </p:extLst>
          </p:nvPr>
        </p:nvGraphicFramePr>
        <p:xfrm>
          <a:off x="546100" y="2467897"/>
          <a:ext cx="9545638" cy="4891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4" name="그룹 51"/>
          <p:cNvGrpSpPr/>
          <p:nvPr/>
        </p:nvGrpSpPr>
        <p:grpSpPr>
          <a:xfrm>
            <a:off x="1355420" y="6124405"/>
            <a:ext cx="481976" cy="292408"/>
            <a:chOff x="847138" y="3268628"/>
            <a:chExt cx="522057" cy="292408"/>
          </a:xfrm>
        </p:grpSpPr>
        <p:sp>
          <p:nvSpPr>
            <p:cNvPr id="83" name="AutoShape 238"/>
            <p:cNvSpPr>
              <a:spLocks noChangeAspect="1" noChangeArrowheads="1"/>
            </p:cNvSpPr>
            <p:nvPr/>
          </p:nvSpPr>
          <p:spPr bwMode="auto">
            <a:xfrm>
              <a:off x="847138" y="3268628"/>
              <a:ext cx="522057" cy="292408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84" name="TextBox 83"/>
            <p:cNvSpPr txBox="1"/>
            <p:nvPr/>
          </p:nvSpPr>
          <p:spPr bwMode="auto">
            <a:xfrm>
              <a:off x="980550" y="3379000"/>
              <a:ext cx="255238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+0.8</a:t>
              </a:r>
              <a:endParaRPr lang="en-US" altLang="ko-KR" sz="9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grpSp>
        <p:nvGrpSpPr>
          <p:cNvPr id="5" name="그룹 51"/>
          <p:cNvGrpSpPr/>
          <p:nvPr/>
        </p:nvGrpSpPr>
        <p:grpSpPr>
          <a:xfrm>
            <a:off x="8779993" y="6124405"/>
            <a:ext cx="481976" cy="292408"/>
            <a:chOff x="847138" y="3268628"/>
            <a:chExt cx="522057" cy="292408"/>
          </a:xfrm>
        </p:grpSpPr>
        <p:sp>
          <p:nvSpPr>
            <p:cNvPr id="104" name="AutoShape 238"/>
            <p:cNvSpPr>
              <a:spLocks noChangeAspect="1" noChangeArrowheads="1"/>
            </p:cNvSpPr>
            <p:nvPr/>
          </p:nvSpPr>
          <p:spPr bwMode="auto">
            <a:xfrm>
              <a:off x="847138" y="3268628"/>
              <a:ext cx="522057" cy="292408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105" name="TextBox 104"/>
            <p:cNvSpPr txBox="1"/>
            <p:nvPr/>
          </p:nvSpPr>
          <p:spPr bwMode="auto">
            <a:xfrm>
              <a:off x="980549" y="3379000"/>
              <a:ext cx="255238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+0.9</a:t>
              </a:r>
              <a:endParaRPr lang="en-US" altLang="ko-KR" sz="9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grpSp>
        <p:nvGrpSpPr>
          <p:cNvPr id="6" name="그룹 84"/>
          <p:cNvGrpSpPr/>
          <p:nvPr/>
        </p:nvGrpSpPr>
        <p:grpSpPr>
          <a:xfrm>
            <a:off x="5597792" y="6125213"/>
            <a:ext cx="482400" cy="291600"/>
            <a:chOff x="11323413" y="4466785"/>
            <a:chExt cx="482400" cy="291600"/>
          </a:xfrm>
        </p:grpSpPr>
        <p:sp>
          <p:nvSpPr>
            <p:cNvPr id="107" name="AutoShape 238"/>
            <p:cNvSpPr>
              <a:spLocks noChangeAspect="1" noChangeArrowheads="1"/>
            </p:cNvSpPr>
            <p:nvPr/>
          </p:nvSpPr>
          <p:spPr bwMode="auto">
            <a:xfrm rot="10800000">
              <a:off x="11323413" y="4466785"/>
              <a:ext cx="482400" cy="291600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108" name="TextBox 107"/>
            <p:cNvSpPr txBox="1"/>
            <p:nvPr/>
          </p:nvSpPr>
          <p:spPr bwMode="auto">
            <a:xfrm>
              <a:off x="11447278" y="4535780"/>
              <a:ext cx="235642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-1.6</a:t>
              </a:r>
            </a:p>
          </p:txBody>
        </p:sp>
      </p:grpSp>
      <p:sp>
        <p:nvSpPr>
          <p:cNvPr id="44" name="텍스트 개체 틀 2"/>
          <p:cNvSpPr txBox="1">
            <a:spLocks/>
          </p:cNvSpPr>
          <p:nvPr/>
        </p:nvSpPr>
        <p:spPr>
          <a:xfrm>
            <a:off x="352424" y="792163"/>
            <a:ext cx="10046443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나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부처 전체 점수 연도별 추이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국무조정실 소관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기관 전체의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점임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 </a:t>
            </a:r>
            <a:r>
              <a:rPr lang="ko-KR" altLang="en-US" sz="1200" dirty="0" err="1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기획재정부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 등급 분류 상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양호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등급에 해당함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7" name="그룹 51"/>
          <p:cNvGrpSpPr/>
          <p:nvPr/>
        </p:nvGrpSpPr>
        <p:grpSpPr>
          <a:xfrm>
            <a:off x="2416013" y="6124405"/>
            <a:ext cx="481976" cy="292408"/>
            <a:chOff x="847138" y="3268628"/>
            <a:chExt cx="522057" cy="292408"/>
          </a:xfrm>
        </p:grpSpPr>
        <p:sp>
          <p:nvSpPr>
            <p:cNvPr id="41" name="AutoShape 238"/>
            <p:cNvSpPr>
              <a:spLocks noChangeAspect="1" noChangeArrowheads="1"/>
            </p:cNvSpPr>
            <p:nvPr/>
          </p:nvSpPr>
          <p:spPr bwMode="auto">
            <a:xfrm>
              <a:off x="847138" y="3268628"/>
              <a:ext cx="522057" cy="292408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42" name="TextBox 41"/>
            <p:cNvSpPr txBox="1"/>
            <p:nvPr/>
          </p:nvSpPr>
          <p:spPr bwMode="auto">
            <a:xfrm>
              <a:off x="1071706" y="3379000"/>
              <a:ext cx="72925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-</a:t>
              </a:r>
              <a:endParaRPr lang="en-US" altLang="ko-KR" sz="9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grpSp>
        <p:nvGrpSpPr>
          <p:cNvPr id="8" name="그룹 51"/>
          <p:cNvGrpSpPr/>
          <p:nvPr/>
        </p:nvGrpSpPr>
        <p:grpSpPr>
          <a:xfrm>
            <a:off x="3476606" y="6124405"/>
            <a:ext cx="481976" cy="292408"/>
            <a:chOff x="847138" y="3268628"/>
            <a:chExt cx="522057" cy="292408"/>
          </a:xfrm>
        </p:grpSpPr>
        <p:sp>
          <p:nvSpPr>
            <p:cNvPr id="45" name="AutoShape 238"/>
            <p:cNvSpPr>
              <a:spLocks noChangeAspect="1" noChangeArrowheads="1"/>
            </p:cNvSpPr>
            <p:nvPr/>
          </p:nvSpPr>
          <p:spPr bwMode="auto">
            <a:xfrm>
              <a:off x="847138" y="3268628"/>
              <a:ext cx="522057" cy="292408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46" name="TextBox 45"/>
            <p:cNvSpPr txBox="1"/>
            <p:nvPr/>
          </p:nvSpPr>
          <p:spPr bwMode="auto">
            <a:xfrm>
              <a:off x="980551" y="3379000"/>
              <a:ext cx="255238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+0.9</a:t>
              </a:r>
              <a:endParaRPr lang="en-US" altLang="ko-KR" sz="9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grpSp>
        <p:nvGrpSpPr>
          <p:cNvPr id="9" name="그룹 51"/>
          <p:cNvGrpSpPr/>
          <p:nvPr/>
        </p:nvGrpSpPr>
        <p:grpSpPr>
          <a:xfrm>
            <a:off x="4537199" y="6124405"/>
            <a:ext cx="481976" cy="292408"/>
            <a:chOff x="847138" y="3268628"/>
            <a:chExt cx="522057" cy="292408"/>
          </a:xfrm>
        </p:grpSpPr>
        <p:sp>
          <p:nvSpPr>
            <p:cNvPr id="49" name="AutoShape 238"/>
            <p:cNvSpPr>
              <a:spLocks noChangeAspect="1" noChangeArrowheads="1"/>
            </p:cNvSpPr>
            <p:nvPr/>
          </p:nvSpPr>
          <p:spPr bwMode="auto">
            <a:xfrm>
              <a:off x="847138" y="3268628"/>
              <a:ext cx="522057" cy="292408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50" name="TextBox 49"/>
            <p:cNvSpPr txBox="1"/>
            <p:nvPr/>
          </p:nvSpPr>
          <p:spPr bwMode="auto">
            <a:xfrm>
              <a:off x="980551" y="3379000"/>
              <a:ext cx="255238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+1.8</a:t>
              </a:r>
              <a:endParaRPr lang="en-US" altLang="ko-KR" sz="9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grpSp>
        <p:nvGrpSpPr>
          <p:cNvPr id="10" name="그룹 51"/>
          <p:cNvGrpSpPr/>
          <p:nvPr/>
        </p:nvGrpSpPr>
        <p:grpSpPr>
          <a:xfrm>
            <a:off x="6658809" y="6124405"/>
            <a:ext cx="481976" cy="292408"/>
            <a:chOff x="847138" y="3268628"/>
            <a:chExt cx="522057" cy="292408"/>
          </a:xfrm>
        </p:grpSpPr>
        <p:sp>
          <p:nvSpPr>
            <p:cNvPr id="52" name="AutoShape 238"/>
            <p:cNvSpPr>
              <a:spLocks noChangeAspect="1" noChangeArrowheads="1"/>
            </p:cNvSpPr>
            <p:nvPr/>
          </p:nvSpPr>
          <p:spPr bwMode="auto">
            <a:xfrm>
              <a:off x="847138" y="3268628"/>
              <a:ext cx="522057" cy="292408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53" name="TextBox 52"/>
            <p:cNvSpPr txBox="1"/>
            <p:nvPr/>
          </p:nvSpPr>
          <p:spPr bwMode="auto">
            <a:xfrm>
              <a:off x="980551" y="3379000"/>
              <a:ext cx="255238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+1.1</a:t>
              </a:r>
              <a:endParaRPr lang="en-US" altLang="ko-KR" sz="9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grpSp>
        <p:nvGrpSpPr>
          <p:cNvPr id="11" name="그룹 51"/>
          <p:cNvGrpSpPr/>
          <p:nvPr/>
        </p:nvGrpSpPr>
        <p:grpSpPr>
          <a:xfrm>
            <a:off x="7719402" y="6124405"/>
            <a:ext cx="481976" cy="292408"/>
            <a:chOff x="847138" y="3268628"/>
            <a:chExt cx="522057" cy="292408"/>
          </a:xfrm>
        </p:grpSpPr>
        <p:sp>
          <p:nvSpPr>
            <p:cNvPr id="55" name="AutoShape 238"/>
            <p:cNvSpPr>
              <a:spLocks noChangeAspect="1" noChangeArrowheads="1"/>
            </p:cNvSpPr>
            <p:nvPr/>
          </p:nvSpPr>
          <p:spPr bwMode="auto">
            <a:xfrm>
              <a:off x="847138" y="3268628"/>
              <a:ext cx="522057" cy="292408"/>
            </a:xfrm>
            <a:prstGeom prst="upArrow">
              <a:avLst>
                <a:gd name="adj1" fmla="val 61662"/>
                <a:gd name="adj2" fmla="val 50000"/>
              </a:avLst>
            </a:prstGeom>
            <a:pattFill prst="ltUpDiag">
              <a:fgClr>
                <a:schemeClr val="tx1">
                  <a:lumMod val="65000"/>
                  <a:lumOff val="35000"/>
                </a:schemeClr>
              </a:fgClr>
              <a:bgClr>
                <a:schemeClr val="tx1">
                  <a:lumMod val="75000"/>
                  <a:lumOff val="25000"/>
                </a:schemeClr>
              </a:bgClr>
            </a:pattFill>
            <a:ln w="15875">
              <a:solidFill>
                <a:schemeClr val="bg1"/>
              </a:solidFill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altLang="ko-KR" dirty="0"/>
            </a:p>
          </p:txBody>
        </p:sp>
        <p:sp>
          <p:nvSpPr>
            <p:cNvPr id="56" name="TextBox 55"/>
            <p:cNvSpPr txBox="1"/>
            <p:nvPr/>
          </p:nvSpPr>
          <p:spPr bwMode="auto">
            <a:xfrm>
              <a:off x="980551" y="3379000"/>
              <a:ext cx="255238" cy="1384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rtlCol="0">
              <a:spAutoFit/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accent1">
                    <a:lumMod val="75000"/>
                  </a:schemeClr>
                </a:contourClr>
              </a:sp3d>
            </a:bodyPr>
            <a:lstStyle/>
            <a:p>
              <a:pPr marL="177800" indent="-177800" algn="ctr" defTabSz="872282" latinLnBrk="0">
                <a:buSzPct val="110000"/>
              </a:pPr>
              <a:r>
                <a:rPr lang="en-US" altLang="ko-KR" sz="900" dirty="0" smtClean="0">
                  <a:solidFill>
                    <a:schemeClr val="bg1"/>
                  </a:solidFill>
                  <a:latin typeface="+mj-ea"/>
                  <a:ea typeface="+mj-ea"/>
                </a:rPr>
                <a:t>+0.2</a:t>
              </a:r>
              <a:endParaRPr lang="en-US" altLang="ko-KR" sz="9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sp>
        <p:nvSpPr>
          <p:cNvPr id="57" name="TextBox 56"/>
          <p:cNvSpPr txBox="1"/>
          <p:nvPr/>
        </p:nvSpPr>
        <p:spPr>
          <a:xfrm>
            <a:off x="450376" y="6987653"/>
            <a:ext cx="98263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 smtClean="0"/>
              <a:t>※ </a:t>
            </a:r>
            <a:r>
              <a:rPr lang="ko-KR" altLang="en-US" sz="1200" dirty="0" smtClean="0"/>
              <a:t>조사 모델이 </a:t>
            </a:r>
            <a:r>
              <a:rPr lang="en-US" altLang="ko-KR" sz="1200" dirty="0" smtClean="0"/>
              <a:t>2007</a:t>
            </a:r>
            <a:r>
              <a:rPr lang="ko-KR" altLang="en-US" sz="1200" dirty="0" smtClean="0"/>
              <a:t>년</a:t>
            </a:r>
            <a:r>
              <a:rPr lang="en-US" altLang="ko-KR" sz="1200" dirty="0" smtClean="0"/>
              <a:t>~2014</a:t>
            </a:r>
            <a:r>
              <a:rPr lang="ko-KR" altLang="en-US" sz="1200" dirty="0" smtClean="0"/>
              <a:t>년에는 </a:t>
            </a:r>
            <a:r>
              <a:rPr lang="en-US" altLang="ko-KR" sz="1200" dirty="0" smtClean="0"/>
              <a:t>KCSI-ST</a:t>
            </a:r>
            <a:r>
              <a:rPr lang="ko-KR" altLang="en-US" sz="1200" dirty="0" smtClean="0"/>
              <a:t>이었으며</a:t>
            </a:r>
            <a:r>
              <a:rPr lang="en-US" altLang="ko-KR" sz="1200" dirty="0" smtClean="0"/>
              <a:t>, 2015</a:t>
            </a:r>
            <a:r>
              <a:rPr lang="ko-KR" altLang="en-US" sz="1200" dirty="0" smtClean="0"/>
              <a:t>년에는 </a:t>
            </a:r>
            <a:r>
              <a:rPr lang="en-US" altLang="ko-KR" sz="1200" dirty="0" smtClean="0"/>
              <a:t>KCSI-EHS</a:t>
            </a:r>
            <a:r>
              <a:rPr lang="ko-KR" altLang="en-US" sz="1200" dirty="0" smtClean="0"/>
              <a:t>로 변경됨</a:t>
            </a:r>
            <a:r>
              <a:rPr lang="en-US" altLang="ko-KR" sz="1200" dirty="0" smtClean="0"/>
              <a:t>. 2014</a:t>
            </a:r>
            <a:r>
              <a:rPr lang="ko-KR" altLang="en-US" sz="1200" dirty="0" smtClean="0"/>
              <a:t>년 이전과 </a:t>
            </a:r>
            <a:r>
              <a:rPr lang="en-US" altLang="ko-KR" sz="1200" dirty="0" smtClean="0"/>
              <a:t>2015</a:t>
            </a:r>
            <a:r>
              <a:rPr lang="ko-KR" altLang="en-US" sz="1200" dirty="0" smtClean="0"/>
              <a:t>년 점수 비교 시</a:t>
            </a:r>
            <a:r>
              <a:rPr lang="en-US" altLang="ko-KR" sz="1200" dirty="0" smtClean="0"/>
              <a:t>, </a:t>
            </a:r>
            <a:r>
              <a:rPr lang="ko-KR" altLang="en-US" sz="1200" dirty="0" smtClean="0"/>
              <a:t>활용에 유의해야 함</a:t>
            </a:r>
            <a:r>
              <a:rPr lang="en-US" altLang="ko-KR" sz="1200" dirty="0" smtClean="0"/>
              <a:t>.</a:t>
            </a:r>
            <a:endParaRPr lang="ko-KR" altLang="en-US" sz="1200" dirty="0"/>
          </a:p>
        </p:txBody>
      </p:sp>
      <p:sp>
        <p:nvSpPr>
          <p:cNvPr id="35" name="TextBox 34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19964355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3. </a:t>
            </a:r>
            <a:r>
              <a:rPr lang="ko-KR" altLang="en-US" dirty="0" smtClean="0"/>
              <a:t>조사 결과 종합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884858"/>
          </a:xfrm>
        </p:spPr>
        <p:txBody>
          <a:bodyPr/>
          <a:lstStyle/>
          <a:p>
            <a:pPr lvl="0"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전년 대비 고객만족도 비교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defRPr/>
            </a:pPr>
            <a:r>
              <a:rPr lang="ko-KR" altLang="en-US" dirty="0">
                <a:latin typeface="+mn-ea"/>
              </a:rPr>
              <a:t>전년 대비 </a:t>
            </a:r>
            <a:r>
              <a:rPr lang="ko-KR" altLang="en-US" dirty="0" smtClean="0">
                <a:latin typeface="+mn-ea"/>
              </a:rPr>
              <a:t>고객만족</a:t>
            </a:r>
            <a:r>
              <a:rPr lang="ko-KR" altLang="en-US" dirty="0">
                <a:latin typeface="+mn-ea"/>
              </a:rPr>
              <a:t>도</a:t>
            </a:r>
            <a:r>
              <a:rPr lang="ko-KR" altLang="en-US" dirty="0" smtClean="0">
                <a:latin typeface="+mn-ea"/>
              </a:rPr>
              <a:t>가 </a:t>
            </a:r>
            <a:r>
              <a:rPr lang="ko-KR" altLang="en-US" dirty="0">
                <a:latin typeface="+mn-ea"/>
              </a:rPr>
              <a:t>상승한 기관은 </a:t>
            </a:r>
            <a:r>
              <a:rPr lang="en-US" altLang="ko-KR" dirty="0" smtClean="0">
                <a:latin typeface="+mn-ea"/>
              </a:rPr>
              <a:t>18</a:t>
            </a:r>
            <a:r>
              <a:rPr lang="ko-KR" altLang="en-US" dirty="0" smtClean="0">
                <a:latin typeface="+mn-ea"/>
              </a:rPr>
              <a:t>개</a:t>
            </a:r>
            <a:r>
              <a:rPr lang="en-US" altLang="ko-KR" dirty="0">
                <a:latin typeface="+mn-ea"/>
              </a:rPr>
              <a:t>, </a:t>
            </a:r>
            <a:r>
              <a:rPr lang="ko-KR" altLang="en-US" dirty="0">
                <a:latin typeface="+mn-ea"/>
              </a:rPr>
              <a:t>하락한 기관은 </a:t>
            </a:r>
            <a:r>
              <a:rPr lang="en-US" altLang="ko-KR" dirty="0">
                <a:latin typeface="+mn-ea"/>
              </a:rPr>
              <a:t>4</a:t>
            </a:r>
            <a:r>
              <a:rPr lang="ko-KR" altLang="en-US" dirty="0" smtClean="0">
                <a:latin typeface="+mn-ea"/>
              </a:rPr>
              <a:t>개임</a:t>
            </a:r>
            <a:r>
              <a:rPr lang="en-US" altLang="ko-KR" dirty="0">
                <a:latin typeface="+mn-ea"/>
              </a:rPr>
              <a:t>.</a:t>
            </a: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defRPr/>
            </a:pPr>
            <a:r>
              <a:rPr lang="ko-KR" altLang="en-US" dirty="0">
                <a:latin typeface="+mn-ea"/>
              </a:rPr>
              <a:t>최고점</a:t>
            </a:r>
            <a:r>
              <a:rPr lang="en-US" altLang="ko-KR" dirty="0" smtClean="0">
                <a:latin typeface="+mn-ea"/>
              </a:rPr>
              <a:t>(90.3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과 최저점</a:t>
            </a:r>
            <a:r>
              <a:rPr lang="en-US" altLang="ko-KR" dirty="0" smtClean="0">
                <a:latin typeface="+mn-ea"/>
              </a:rPr>
              <a:t>(75.5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 smtClean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은 각각 전년 대비 </a:t>
            </a:r>
            <a:r>
              <a:rPr lang="en-US" altLang="ko-KR" dirty="0" smtClean="0">
                <a:latin typeface="+mn-ea"/>
              </a:rPr>
              <a:t>1.0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>
                <a:latin typeface="+mn-ea"/>
              </a:rPr>
              <a:t>, </a:t>
            </a:r>
            <a:r>
              <a:rPr lang="en-US" altLang="ko-KR" dirty="0" smtClean="0">
                <a:latin typeface="+mn-ea"/>
              </a:rPr>
              <a:t>1.5</a:t>
            </a:r>
            <a:r>
              <a:rPr lang="ko-KR" altLang="en-US" dirty="0" smtClean="0">
                <a:latin typeface="+mn-ea"/>
              </a:rPr>
              <a:t>점 </a:t>
            </a:r>
            <a:r>
              <a:rPr lang="ko-KR" altLang="en-US" dirty="0">
                <a:latin typeface="+mn-ea"/>
              </a:rPr>
              <a:t>상승함</a:t>
            </a:r>
            <a:r>
              <a:rPr lang="en-US" altLang="ko-KR" dirty="0">
                <a:latin typeface="+mn-ea"/>
              </a:rPr>
              <a:t>.</a:t>
            </a:r>
          </a:p>
          <a:p>
            <a:pPr marL="171450" lvl="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2"/>
              </a:buBlip>
              <a:defRPr/>
            </a:pPr>
            <a:r>
              <a:rPr lang="ko-KR" altLang="en-US" dirty="0">
                <a:latin typeface="+mn-ea"/>
              </a:rPr>
              <a:t>최고점과 최저점의 차이는 </a:t>
            </a:r>
            <a:r>
              <a:rPr lang="en-US" altLang="ko-KR" dirty="0" smtClean="0">
                <a:latin typeface="+mn-ea"/>
              </a:rPr>
              <a:t>14.8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smtClean="0">
                <a:latin typeface="+mn-ea"/>
              </a:rPr>
              <a:t>2014</a:t>
            </a:r>
            <a:r>
              <a:rPr lang="ko-KR" altLang="en-US" dirty="0" smtClean="0">
                <a:latin typeface="+mn-ea"/>
              </a:rPr>
              <a:t>년 </a:t>
            </a:r>
            <a:r>
              <a:rPr lang="en-US" altLang="ko-KR" dirty="0" smtClean="0">
                <a:latin typeface="+mn-ea"/>
              </a:rPr>
              <a:t>15.2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>
                <a:latin typeface="+mn-ea"/>
              </a:rPr>
              <a:t>)</a:t>
            </a:r>
            <a:r>
              <a:rPr lang="ko-KR" altLang="en-US" dirty="0">
                <a:latin typeface="+mn-ea"/>
              </a:rPr>
              <a:t>으로 전년대비 차이가 소폭 </a:t>
            </a:r>
            <a:r>
              <a:rPr lang="ko-KR" altLang="en-US" dirty="0" smtClean="0">
                <a:latin typeface="+mn-ea"/>
              </a:rPr>
              <a:t>줄어듦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aphicFrame>
        <p:nvGraphicFramePr>
          <p:cNvPr id="6" name="Group 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27089412"/>
              </p:ext>
            </p:extLst>
          </p:nvPr>
        </p:nvGraphicFramePr>
        <p:xfrm>
          <a:off x="976846" y="2480526"/>
          <a:ext cx="8694000" cy="3685740"/>
        </p:xfrm>
        <a:graphic>
          <a:graphicData uri="http://schemas.openxmlformats.org/drawingml/2006/table">
            <a:tbl>
              <a:tblPr/>
              <a:tblGrid>
                <a:gridCol w="2173500"/>
                <a:gridCol w="2173500"/>
                <a:gridCol w="2173500"/>
                <a:gridCol w="2173500"/>
              </a:tblGrid>
              <a:tr h="432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구 분</a:t>
                      </a:r>
                    </a:p>
                  </a:txBody>
                  <a:tcPr marL="64770" marR="64770" marT="0" marB="3600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6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2014</a:t>
                      </a:r>
                      <a:r>
                        <a:rPr lang="ko-KR" altLang="en-US" sz="16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년</a:t>
                      </a:r>
                    </a:p>
                  </a:txBody>
                  <a:tcPr marL="64770" marR="6477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6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2015</a:t>
                      </a:r>
                      <a:r>
                        <a:rPr lang="ko-KR" altLang="en-US" sz="16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년</a:t>
                      </a:r>
                    </a:p>
                  </a:txBody>
                  <a:tcPr marL="64770" marR="6477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1" kern="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전년 대비</a:t>
                      </a:r>
                      <a:endParaRPr lang="ko-KR" altLang="en-US" sz="1600" b="1" kern="0" spc="0" dirty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</a:endParaRPr>
                    </a:p>
                  </a:txBody>
                  <a:tcPr marL="64770" marR="6477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전체 기관 수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27</a:t>
                      </a:r>
                      <a:r>
                        <a:rPr lang="ko-KR" altLang="en-US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개 기관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base" latinLnBrk="0" hangingPunct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27</a:t>
                      </a:r>
                      <a:r>
                        <a:rPr lang="ko-KR" altLang="en-US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개 기관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</a:t>
                      </a:r>
                      <a:endParaRPr lang="ko-KR" altLang="en-US" sz="14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상승한 기관수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13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18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▲ </a:t>
                      </a:r>
                      <a:r>
                        <a:rPr lang="en-US" altLang="ko-KR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</a:t>
                      </a:r>
                      <a:endParaRPr lang="ko-KR" altLang="en-US" sz="14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하락한 기관수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13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▽ </a:t>
                      </a:r>
                      <a:r>
                        <a:rPr lang="en-US" altLang="ko-KR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</a:t>
                      </a:r>
                      <a:endParaRPr lang="ko-KR" altLang="en-US" sz="14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동일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▽ </a:t>
                      </a:r>
                      <a:r>
                        <a:rPr lang="en-US" altLang="ko-KR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</a:t>
                      </a:r>
                      <a:endParaRPr lang="ko-KR" altLang="en-US" sz="14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최고점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89.3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90.3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en-US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▲ 1.0</a:t>
                      </a:r>
                      <a:endParaRPr lang="en-US" altLang="en-US" sz="14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최저점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74.0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75.5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en-US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▲ 1.5</a:t>
                      </a:r>
                      <a:endParaRPr lang="en-US" altLang="en-US" sz="14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최고점 </a:t>
                      </a:r>
                      <a:r>
                        <a:rPr lang="en-US" altLang="ko-KR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6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최저점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15.2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14.8</a:t>
                      </a:r>
                      <a:endParaRPr lang="ko-KR" altLang="en-US" sz="14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en-US" sz="1400" b="0" i="0" u="none" strike="noStrike" kern="1200" spc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▽ 0.4</a:t>
                      </a:r>
                      <a:endParaRPr lang="en-US" altLang="en-US" sz="1400" b="0" i="0" u="none" strike="noStrike" kern="1200" spc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그림 2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00075"/>
            <a:ext cx="10363200" cy="5584495"/>
          </a:xfrm>
          <a:prstGeom prst="rect">
            <a:avLst/>
          </a:prstGeom>
        </p:spPr>
      </p:pic>
      <p:grpSp>
        <p:nvGrpSpPr>
          <p:cNvPr id="3" name="그룹 32"/>
          <p:cNvGrpSpPr/>
          <p:nvPr/>
        </p:nvGrpSpPr>
        <p:grpSpPr>
          <a:xfrm>
            <a:off x="7109031" y="2312716"/>
            <a:ext cx="3096000" cy="3871872"/>
            <a:chOff x="6440279" y="2312716"/>
            <a:chExt cx="3240000" cy="3871872"/>
          </a:xfrm>
        </p:grpSpPr>
        <p:sp>
          <p:nvSpPr>
            <p:cNvPr id="13" name="직사각형 12"/>
            <p:cNvSpPr/>
            <p:nvPr/>
          </p:nvSpPr>
          <p:spPr>
            <a:xfrm>
              <a:off x="6620279" y="2312716"/>
              <a:ext cx="2880000" cy="342531"/>
            </a:xfrm>
            <a:prstGeom prst="rect">
              <a:avLst/>
            </a:prstGeom>
            <a:pattFill prst="ltUpDiag">
              <a:fgClr>
                <a:srgbClr val="960000"/>
              </a:fgClr>
              <a:bgClr>
                <a:srgbClr val="7E0000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KCSI-EHS </a:t>
              </a:r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점수 분포</a:t>
              </a:r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(2015</a:t>
              </a:r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년</a:t>
              </a:r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)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28" name="직사각형 27"/>
            <p:cNvSpPr/>
            <p:nvPr/>
          </p:nvSpPr>
          <p:spPr>
            <a:xfrm>
              <a:off x="6440279" y="2580988"/>
              <a:ext cx="3240000" cy="36036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90000"/>
              </a:pPr>
              <a:endParaRPr lang="en-US" altLang="ko-KR" sz="900" dirty="0">
                <a:gradFill>
                  <a:gsLst>
                    <a:gs pos="83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3. </a:t>
            </a:r>
            <a:r>
              <a:rPr lang="ko-KR" altLang="en-US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</a:rPr>
              <a:t>조사 결과 종합</a:t>
            </a:r>
          </a:p>
        </p:txBody>
      </p:sp>
      <p:graphicFrame>
        <p:nvGraphicFramePr>
          <p:cNvPr id="15" name="표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77009787"/>
              </p:ext>
            </p:extLst>
          </p:nvPr>
        </p:nvGraphicFramePr>
        <p:xfrm>
          <a:off x="7149799" y="2552151"/>
          <a:ext cx="2988000" cy="3602988"/>
        </p:xfrm>
        <a:graphic>
          <a:graphicData uri="http://schemas.openxmlformats.org/drawingml/2006/table">
            <a:tbl>
              <a:tblPr/>
              <a:tblGrid>
                <a:gridCol w="576000"/>
                <a:gridCol w="2412000"/>
              </a:tblGrid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우수등급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양호등급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보통등급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미흡등급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19" name="Object 2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2778899001"/>
              </p:ext>
            </p:extLst>
          </p:nvPr>
        </p:nvGraphicFramePr>
        <p:xfrm>
          <a:off x="7724645" y="2579792"/>
          <a:ext cx="2442939" cy="3603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텍스트 개체 틀 2"/>
          <p:cNvSpPr txBox="1">
            <a:spLocks/>
          </p:cNvSpPr>
          <p:nvPr/>
        </p:nvSpPr>
        <p:spPr>
          <a:xfrm>
            <a:off x="352424" y="792163"/>
            <a:ext cx="10339389" cy="398571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라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고객만족도 점수 분포 현황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  <a:defRPr/>
            </a:pPr>
            <a:r>
              <a:rPr lang="en-US" altLang="ko-KR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27</a:t>
            </a:r>
            <a:r>
              <a:rPr lang="ko-KR" altLang="en-US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기관의 </a:t>
            </a:r>
            <a:r>
              <a:rPr lang="en-US" altLang="ko-KR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2015</a:t>
            </a:r>
            <a:r>
              <a:rPr lang="ko-KR" altLang="en-US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년도 고객만족도의 점수분포를 보면</a:t>
            </a:r>
            <a:r>
              <a:rPr lang="en-US" altLang="ko-KR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</a:t>
            </a:r>
            <a:r>
              <a:rPr lang="ko-KR" altLang="en-US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양호 등급에 해당하는 기관의 수가 </a:t>
            </a:r>
            <a:r>
              <a:rPr lang="en-US" altLang="ko-KR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18</a:t>
            </a:r>
            <a:r>
              <a:rPr lang="ko-KR" altLang="en-US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개로 가장 많음</a:t>
            </a:r>
            <a:r>
              <a:rPr lang="en-US" altLang="ko-KR" sz="1200" spc="-3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</p:txBody>
      </p:sp>
      <p:grpSp>
        <p:nvGrpSpPr>
          <p:cNvPr id="4" name="그룹 36"/>
          <p:cNvGrpSpPr/>
          <p:nvPr/>
        </p:nvGrpSpPr>
        <p:grpSpPr>
          <a:xfrm>
            <a:off x="3780125" y="2306901"/>
            <a:ext cx="3096000" cy="3877687"/>
            <a:chOff x="2905586" y="2238370"/>
            <a:chExt cx="3240000" cy="3877687"/>
          </a:xfrm>
        </p:grpSpPr>
        <p:sp>
          <p:nvSpPr>
            <p:cNvPr id="31" name="직사각형 30"/>
            <p:cNvSpPr/>
            <p:nvPr/>
          </p:nvSpPr>
          <p:spPr>
            <a:xfrm>
              <a:off x="3085586" y="2238370"/>
              <a:ext cx="2880000" cy="342000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KCSI-ST </a:t>
              </a:r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점수 분포 </a:t>
              </a:r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(2014</a:t>
              </a:r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년</a:t>
              </a:r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)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2905586" y="2512457"/>
              <a:ext cx="3240000" cy="36036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 marL="171450" indent="-17145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4"/>
                </a:buBlip>
              </a:pPr>
              <a:endParaRPr lang="en-US" altLang="ko-KR" sz="9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</p:grpSp>
      <p:grpSp>
        <p:nvGrpSpPr>
          <p:cNvPr id="5" name="그룹 37"/>
          <p:cNvGrpSpPr/>
          <p:nvPr/>
        </p:nvGrpSpPr>
        <p:grpSpPr>
          <a:xfrm>
            <a:off x="451218" y="2309173"/>
            <a:ext cx="3096000" cy="3877687"/>
            <a:chOff x="2905586" y="2238370"/>
            <a:chExt cx="3240000" cy="3877687"/>
          </a:xfrm>
        </p:grpSpPr>
        <p:sp>
          <p:nvSpPr>
            <p:cNvPr id="39" name="직사각형 38"/>
            <p:cNvSpPr/>
            <p:nvPr/>
          </p:nvSpPr>
          <p:spPr>
            <a:xfrm>
              <a:off x="3085586" y="2238370"/>
              <a:ext cx="2880000" cy="342000"/>
            </a:xfrm>
            <a:prstGeom prst="rect">
              <a:avLst/>
            </a:prstGeom>
            <a:pattFill prst="ltUpDiag">
              <a:fgClr>
                <a:schemeClr val="bg1">
                  <a:lumMod val="65000"/>
                </a:schemeClr>
              </a:fgClr>
              <a:bgClr>
                <a:schemeClr val="bg1">
                  <a:lumMod val="50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KCSI-ST </a:t>
              </a:r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점수 분포 </a:t>
              </a:r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(2013</a:t>
              </a:r>
              <a:r>
                <a:rPr kumimoji="1" lang="ko-KR" altLang="en-US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년</a:t>
              </a:r>
              <a:r>
                <a:rPr kumimoji="1" lang="en-US" altLang="ko-KR" sz="12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0"/>
                  </a:gradFill>
                  <a:latin typeface="+mn-ea"/>
                </a:rPr>
                <a:t>)</a:t>
              </a:r>
              <a:endParaRPr kumimoji="1" lang="ko-KR" altLang="en-US" sz="12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2905586" y="2512457"/>
              <a:ext cx="3240000" cy="36036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  <a:effectLst>
              <a:outerShdw blurRad="50800" dist="254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72000" rtlCol="0" anchor="t"/>
            <a:lstStyle/>
            <a:p>
              <a:pPr marL="171450" indent="-171450">
                <a:spcBef>
                  <a:spcPts val="300"/>
                </a:spcBef>
                <a:spcAft>
                  <a:spcPts val="300"/>
                </a:spcAft>
                <a:buClr>
                  <a:schemeClr val="tx1">
                    <a:lumMod val="75000"/>
                    <a:lumOff val="25000"/>
                  </a:schemeClr>
                </a:buClr>
                <a:buSzPct val="100000"/>
                <a:buBlip>
                  <a:blip r:embed="rId4"/>
                </a:buBlip>
              </a:pPr>
              <a:endParaRPr lang="en-US" altLang="ko-KR" sz="900" dirty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endParaRPr>
            </a:p>
          </p:txBody>
        </p:sp>
      </p:grpSp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77009787"/>
              </p:ext>
            </p:extLst>
          </p:nvPr>
        </p:nvGraphicFramePr>
        <p:xfrm>
          <a:off x="491962" y="2581721"/>
          <a:ext cx="2988000" cy="3602988"/>
        </p:xfrm>
        <a:graphic>
          <a:graphicData uri="http://schemas.openxmlformats.org/drawingml/2006/table">
            <a:tbl>
              <a:tblPr/>
              <a:tblGrid>
                <a:gridCol w="576000"/>
                <a:gridCol w="2412000"/>
              </a:tblGrid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우수등급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양호등급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보통등급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미흡등급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44" name="Object 2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2778899001"/>
              </p:ext>
            </p:extLst>
          </p:nvPr>
        </p:nvGraphicFramePr>
        <p:xfrm>
          <a:off x="1066808" y="2609362"/>
          <a:ext cx="2442939" cy="3603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5" name="표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77009787"/>
              </p:ext>
            </p:extLst>
          </p:nvPr>
        </p:nvGraphicFramePr>
        <p:xfrm>
          <a:off x="3808373" y="2581721"/>
          <a:ext cx="2988000" cy="3602988"/>
        </p:xfrm>
        <a:graphic>
          <a:graphicData uri="http://schemas.openxmlformats.org/drawingml/2006/table">
            <a:tbl>
              <a:tblPr/>
              <a:tblGrid>
                <a:gridCol w="576000"/>
                <a:gridCol w="2412000"/>
              </a:tblGrid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우수등급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양호등급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보통등급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007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 smtClean="0">
                          <a:gradFill>
                            <a:gsLst>
                              <a:gs pos="100000">
                                <a:schemeClr val="tx1"/>
                              </a:gs>
                              <a:gs pos="51000">
                                <a:schemeClr val="tx1"/>
                              </a:gs>
                            </a:gsLst>
                            <a:lin ang="1800000" scaled="0"/>
                          </a:gradFill>
                          <a:latin typeface="+mn-ea"/>
                          <a:ea typeface="+mn-ea"/>
                        </a:rPr>
                        <a:t>미흡등급</a:t>
                      </a:r>
                      <a:endParaRPr lang="ko-KR" altLang="en-US" sz="120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1050" b="1" i="0" u="none" strike="noStrike" dirty="0">
                        <a:gradFill>
                          <a:gsLst>
                            <a:gs pos="100000">
                              <a:schemeClr val="tx1"/>
                            </a:gs>
                            <a:gs pos="51000">
                              <a:schemeClr val="tx1"/>
                            </a:gs>
                          </a:gsLst>
                          <a:lin ang="1800000" scaled="0"/>
                        </a:gradFill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46" name="Object 2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2778899001"/>
              </p:ext>
            </p:extLst>
          </p:nvPr>
        </p:nvGraphicFramePr>
        <p:xfrm>
          <a:off x="4383219" y="2609362"/>
          <a:ext cx="2442939" cy="3603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14534914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" name="그림 102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920163"/>
            <a:ext cx="10363200" cy="5324437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4. </a:t>
            </a:r>
            <a:r>
              <a:rPr lang="ko-KR" altLang="en-US" dirty="0" smtClean="0"/>
              <a:t>조사 결과 상세</a:t>
            </a:r>
            <a:endParaRPr lang="ko-KR" altLang="en-US" dirty="0"/>
          </a:p>
        </p:txBody>
      </p:sp>
      <p:sp>
        <p:nvSpPr>
          <p:cNvPr id="78" name="텍스트 개체 틀 2"/>
          <p:cNvSpPr txBox="1">
            <a:spLocks/>
          </p:cNvSpPr>
          <p:nvPr/>
        </p:nvSpPr>
        <p:spPr>
          <a:xfrm>
            <a:off x="352424" y="792163"/>
            <a:ext cx="10046443" cy="884858"/>
          </a:xfrm>
          <a:prstGeom prst="rect">
            <a:avLst/>
          </a:prstGeom>
          <a:solidFill>
            <a:schemeClr val="bg1"/>
          </a:solidFill>
          <a:effectLst>
            <a:outerShdw dist="38100" dir="10800000" algn="r" rotWithShape="0">
              <a:srgbClr val="B00000"/>
            </a:outerShdw>
          </a:effectLst>
        </p:spPr>
        <p:txBody>
          <a:bodyPr vert="horz" wrap="square" lIns="36000" tIns="0" rIns="0" bIns="0" rtlCol="0">
            <a:spAutoFit/>
          </a:bodyPr>
          <a:lstStyle/>
          <a:p>
            <a:pPr lvl="0" defTabSz="1007943">
              <a:lnSpc>
                <a:spcPct val="90000"/>
              </a:lnSpc>
              <a:spcBef>
                <a:spcPct val="0"/>
              </a:spcBef>
              <a:defRPr/>
            </a:pP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국무조정실 전체 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  <a:latin typeface="+mj-lt"/>
                <a:ea typeface="+mj-ea"/>
                <a:cs typeface="+mj-cs"/>
              </a:rPr>
              <a:t>KCSI-EHS</a:t>
            </a:r>
            <a:endParaRPr lang="ko-KR" altLang="en-US" sz="1400" b="1" dirty="0" smtClean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  <a:latin typeface="+mj-lt"/>
              <a:ea typeface="+mj-ea"/>
              <a:cs typeface="+mj-cs"/>
            </a:endParaRP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  <a:defRPr/>
            </a:pP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국무조정실 소속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27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개 기관 전체 평균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KCSI-EHS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는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85.8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평가됨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  <a:defRPr/>
            </a:pP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서비스 품질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사회적 품질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87.0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</a:p>
          <a:p>
            <a:pPr marL="171450" lvl="0" indent="-171450" defTabSz="1007943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  <a:defRPr/>
            </a:pP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전반적 만족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 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중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, ‘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관계 만족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’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의 점수가 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86.3</a:t>
            </a:r>
            <a:r>
              <a:rPr lang="ko-KR" altLang="en-US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점으로 가장 높음</a:t>
            </a:r>
            <a:r>
              <a:rPr lang="en-US" altLang="ko-KR" sz="1200" dirty="0" smtClean="0">
                <a:gradFill>
                  <a:gsLst>
                    <a:gs pos="83000">
                      <a:schemeClr val="tx1"/>
                    </a:gs>
                    <a:gs pos="100000">
                      <a:schemeClr val="tx1"/>
                    </a:gs>
                  </a:gsLst>
                  <a:lin ang="5400000" scaled="1"/>
                </a:gradFill>
                <a:latin typeface="+mn-ea"/>
              </a:rPr>
              <a:t>.</a:t>
            </a:r>
            <a:endParaRPr lang="en-US" altLang="ko-KR" sz="1200" dirty="0" err="1" smtClean="0">
              <a:gradFill>
                <a:gsLst>
                  <a:gs pos="83000">
                    <a:schemeClr val="tx1"/>
                  </a:gs>
                  <a:gs pos="100000">
                    <a:schemeClr val="tx1"/>
                  </a:gs>
                </a:gsLst>
                <a:lin ang="5400000" scaled="1"/>
              </a:gradFill>
              <a:latin typeface="+mn-ea"/>
            </a:endParaRPr>
          </a:p>
        </p:txBody>
      </p:sp>
      <p:grpSp>
        <p:nvGrpSpPr>
          <p:cNvPr id="3" name="그룹 78"/>
          <p:cNvGrpSpPr/>
          <p:nvPr/>
        </p:nvGrpSpPr>
        <p:grpSpPr>
          <a:xfrm>
            <a:off x="4158368" y="2833054"/>
            <a:ext cx="2375076" cy="2108201"/>
            <a:chOff x="4158368" y="2695676"/>
            <a:chExt cx="2375076" cy="2108201"/>
          </a:xfrm>
        </p:grpSpPr>
        <p:pic>
          <p:nvPicPr>
            <p:cNvPr id="80" name="그림 79"/>
            <p:cNvPicPr>
              <a:picLocks noChangeAspect="1"/>
            </p:cNvPicPr>
            <p:nvPr/>
          </p:nvPicPr>
          <p:blipFill rotWithShape="1">
            <a:blip r:embed="rId4" cstate="print">
              <a:duotone>
                <a:prstClr val="black"/>
                <a:srgbClr val="FF0000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 l="25882" t="24696" r="30047" b="47417"/>
            <a:stretch/>
          </p:blipFill>
          <p:spPr>
            <a:xfrm>
              <a:off x="4279900" y="2695676"/>
              <a:ext cx="2133600" cy="2108201"/>
            </a:xfrm>
            <a:prstGeom prst="rect">
              <a:avLst/>
            </a:prstGeom>
          </p:spPr>
        </p:pic>
        <p:sp>
          <p:nvSpPr>
            <p:cNvPr id="82" name="모서리가 둥근 직사각형 81"/>
            <p:cNvSpPr/>
            <p:nvPr/>
          </p:nvSpPr>
          <p:spPr>
            <a:xfrm>
              <a:off x="4158368" y="3515081"/>
              <a:ext cx="2375076" cy="484542"/>
            </a:xfrm>
            <a:prstGeom prst="roundRect">
              <a:avLst>
                <a:gd name="adj" fmla="val 11006"/>
              </a:avLst>
            </a:prstGeom>
            <a:noFill/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scene3d>
                <a:camera prst="orthographicFront"/>
                <a:lightRig rig="threePt" dir="t"/>
              </a:scene3d>
              <a:sp3d>
                <a:bevelT w="0" h="0"/>
                <a:contourClr>
                  <a:schemeClr val="bg1"/>
                </a:contourClr>
              </a:sp3d>
            </a:bodyPr>
            <a:lstStyle/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KCSI-EHS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effectLst>
                    <a:outerShdw blurRad="63500" algn="ctr" rotWithShape="0">
                      <a:prstClr val="black">
                        <a:alpha val="38000"/>
                      </a:prstClr>
                    </a:outerShdw>
                  </a:effectLst>
                  <a:latin typeface="+mj-ea"/>
                  <a:ea typeface="+mj-ea"/>
                </a:rPr>
                <a:t>85.8</a:t>
              </a:r>
              <a:endParaRPr lang="en-US" altLang="ko-KR" sz="24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38000"/>
                    </a:prstClr>
                  </a:outerShdw>
                </a:effectLst>
                <a:latin typeface="+mj-ea"/>
                <a:ea typeface="+mj-ea"/>
              </a:endParaRPr>
            </a:p>
          </p:txBody>
        </p:sp>
      </p:grpSp>
      <p:cxnSp>
        <p:nvCxnSpPr>
          <p:cNvPr id="83" name="직선 연결선 82"/>
          <p:cNvCxnSpPr>
            <a:stCxn id="87" idx="3"/>
            <a:endCxn id="80" idx="1"/>
          </p:cNvCxnSpPr>
          <p:nvPr/>
        </p:nvCxnSpPr>
        <p:spPr>
          <a:xfrm>
            <a:off x="2500107" y="3884850"/>
            <a:ext cx="1779793" cy="2305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84" name="표 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16144560"/>
              </p:ext>
            </p:extLst>
          </p:nvPr>
        </p:nvGraphicFramePr>
        <p:xfrm>
          <a:off x="661001" y="2396683"/>
          <a:ext cx="1176704" cy="8096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5" name="직사각형 84"/>
          <p:cNvSpPr/>
          <p:nvPr/>
        </p:nvSpPr>
        <p:spPr>
          <a:xfrm>
            <a:off x="1727134" y="2358583"/>
            <a:ext cx="772973" cy="900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과정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86.2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86" name="표 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604269583"/>
              </p:ext>
            </p:extLst>
          </p:nvPr>
        </p:nvGraphicFramePr>
        <p:xfrm>
          <a:off x="661001" y="3576110"/>
          <a:ext cx="1176704" cy="64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87.3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84.0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7" name="직사각형 86"/>
          <p:cNvSpPr/>
          <p:nvPr/>
        </p:nvSpPr>
        <p:spPr>
          <a:xfrm>
            <a:off x="1727134" y="3560850"/>
            <a:ext cx="772973" cy="64800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결과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86.2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88" name="표 8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212121553"/>
              </p:ext>
            </p:extLst>
          </p:nvPr>
        </p:nvGraphicFramePr>
        <p:xfrm>
          <a:off x="661001" y="5042975"/>
          <a:ext cx="1176704" cy="3238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8352"/>
                <a:gridCol w="588352"/>
              </a:tblGrid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88.3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89" name="직사각형 88"/>
          <p:cNvSpPr/>
          <p:nvPr/>
        </p:nvSpPr>
        <p:spPr>
          <a:xfrm>
            <a:off x="1727134" y="4979918"/>
            <a:ext cx="772973" cy="427536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사회적 품질</a:t>
            </a:r>
            <a:endParaRPr kumimoji="1" lang="ko-KR" altLang="en-US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87.0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90" name="표 8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371572905"/>
              </p:ext>
            </p:extLst>
          </p:nvPr>
        </p:nvGraphicFramePr>
        <p:xfrm>
          <a:off x="8600370" y="30951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기관신뢰도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85.1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지속이용 의향도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86.8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91" name="직사각형 90"/>
          <p:cNvSpPr/>
          <p:nvPr/>
        </p:nvSpPr>
        <p:spPr>
          <a:xfrm>
            <a:off x="7737809" y="30951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미시적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85.8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92" name="표 9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56883935"/>
              </p:ext>
            </p:extLst>
          </p:nvPr>
        </p:nvGraphicFramePr>
        <p:xfrm>
          <a:off x="8600370" y="4200083"/>
          <a:ext cx="1472599" cy="4703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4008"/>
                <a:gridCol w="418591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설립목적 달성도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국가발전 기여도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93" name="직사각형 92"/>
          <p:cNvSpPr/>
          <p:nvPr/>
        </p:nvSpPr>
        <p:spPr>
          <a:xfrm>
            <a:off x="7737809" y="4200083"/>
            <a:ext cx="910968" cy="513170"/>
          </a:xfrm>
          <a:prstGeom prst="rect">
            <a:avLst/>
          </a:prstGeom>
          <a:pattFill prst="ltUp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000" b="1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거시적 성과</a:t>
            </a:r>
          </a:p>
          <a:p>
            <a:pPr algn="ctr"/>
            <a:r>
              <a:rPr kumimoji="1" lang="en-US" altLang="ko-KR" sz="1000" b="1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rPr>
              <a:t>86.6</a:t>
            </a:r>
            <a:endParaRPr kumimoji="1" lang="en-US" altLang="ko-KR" sz="1000" b="1" dirty="0"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+mn-ea"/>
            </a:endParaRPr>
          </a:p>
        </p:txBody>
      </p:sp>
      <p:graphicFrame>
        <p:nvGraphicFramePr>
          <p:cNvPr id="94" name="표 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332589136"/>
              </p:ext>
            </p:extLst>
          </p:nvPr>
        </p:nvGraphicFramePr>
        <p:xfrm>
          <a:off x="30253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절대만족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85.6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95" name="표 9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447457124"/>
              </p:ext>
            </p:extLst>
          </p:nvPr>
        </p:nvGraphicFramePr>
        <p:xfrm>
          <a:off x="4223385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상대만족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84.7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96" name="표 9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709970386"/>
              </p:ext>
            </p:extLst>
          </p:nvPr>
        </p:nvGraphicFramePr>
        <p:xfrm>
          <a:off x="5421418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감정만족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84.6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97" name="표 9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77538768"/>
              </p:ext>
            </p:extLst>
          </p:nvPr>
        </p:nvGraphicFramePr>
        <p:xfrm>
          <a:off x="6619452" y="6091105"/>
          <a:ext cx="1050078" cy="2351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590"/>
                <a:gridCol w="298488"/>
              </a:tblGrid>
              <a:tr h="23517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관계만족</a:t>
                      </a:r>
                      <a:endParaRPr lang="ko-KR" altLang="en-US" sz="1000" b="0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10800000" scaled="1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10800000" scaled="1"/>
                          </a:gradFill>
                          <a:latin typeface="+mn-ea"/>
                          <a:ea typeface="+mn-ea"/>
                          <a:cs typeface="+mn-cs"/>
                        </a:rPr>
                        <a:t>86.3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cxnSp>
        <p:nvCxnSpPr>
          <p:cNvPr id="98" name="꺾인 연결선 97"/>
          <p:cNvCxnSpPr>
            <a:stCxn id="94" idx="0"/>
            <a:endCxn id="97" idx="0"/>
          </p:cNvCxnSpPr>
          <p:nvPr/>
        </p:nvCxnSpPr>
        <p:spPr>
          <a:xfrm rot="5400000" flipH="1" flipV="1">
            <a:off x="5347441" y="4294055"/>
            <a:ext cx="12700" cy="35941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99" name="꺾인 연결선 98"/>
          <p:cNvCxnSpPr>
            <a:stCxn id="95" idx="0"/>
            <a:endCxn id="80" idx="2"/>
          </p:cNvCxnSpPr>
          <p:nvPr/>
        </p:nvCxnSpPr>
        <p:spPr>
          <a:xfrm rot="5400000" flipH="1" flipV="1">
            <a:off x="4472637" y="5217042"/>
            <a:ext cx="1149850" cy="598276"/>
          </a:xfrm>
          <a:prstGeom prst="bentConnector3">
            <a:avLst>
              <a:gd name="adj1" fmla="val 1935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0" name="꺾인 연결선 99"/>
          <p:cNvCxnSpPr>
            <a:stCxn id="96" idx="0"/>
            <a:endCxn id="80" idx="2"/>
          </p:cNvCxnSpPr>
          <p:nvPr/>
        </p:nvCxnSpPr>
        <p:spPr>
          <a:xfrm rot="16200000" flipV="1">
            <a:off x="5071654" y="5216301"/>
            <a:ext cx="1149850" cy="599757"/>
          </a:xfrm>
          <a:prstGeom prst="bentConnector3">
            <a:avLst>
              <a:gd name="adj1" fmla="val 19391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arrow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1" name="꺾인 연결선 100"/>
          <p:cNvCxnSpPr>
            <a:stCxn id="85" idx="3"/>
            <a:endCxn id="89" idx="3"/>
          </p:cNvCxnSpPr>
          <p:nvPr/>
        </p:nvCxnSpPr>
        <p:spPr>
          <a:xfrm>
            <a:off x="2500107" y="2808583"/>
            <a:ext cx="12700" cy="2385103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2" name="꺾인 연결선 101"/>
          <p:cNvCxnSpPr>
            <a:stCxn id="91" idx="1"/>
            <a:endCxn id="93" idx="1"/>
          </p:cNvCxnSpPr>
          <p:nvPr/>
        </p:nvCxnSpPr>
        <p:spPr>
          <a:xfrm rot="10800000" flipV="1">
            <a:off x="7737809" y="3351768"/>
            <a:ext cx="12700" cy="1104900"/>
          </a:xfrm>
          <a:prstGeom prst="bentConnector3">
            <a:avLst>
              <a:gd name="adj1" fmla="val 1800000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04" name="직선 연결선 103"/>
          <p:cNvCxnSpPr>
            <a:stCxn id="80" idx="3"/>
          </p:cNvCxnSpPr>
          <p:nvPr/>
        </p:nvCxnSpPr>
        <p:spPr>
          <a:xfrm>
            <a:off x="6413500" y="3887155"/>
            <a:ext cx="1096222" cy="0"/>
          </a:xfrm>
          <a:prstGeom prst="lin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4000">
                <a:schemeClr val="bg1">
                  <a:lumMod val="75000"/>
                </a:schemeClr>
              </a:gs>
              <a:gs pos="19000">
                <a:schemeClr val="bg1">
                  <a:lumMod val="75000"/>
                </a:schemeClr>
              </a:gs>
              <a:gs pos="100000">
                <a:schemeClr val="bg1">
                  <a:lumMod val="50000"/>
                </a:schemeClr>
              </a:gs>
            </a:gsLst>
            <a:lin ang="5400000" scaled="1"/>
            <a:tileRect/>
          </a:gradFill>
          <a:ln w="15875">
            <a:solidFill>
              <a:schemeClr val="bg1">
                <a:lumMod val="75000"/>
              </a:schemeClr>
            </a:solidFill>
            <a:tailEnd type="none" w="sm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5" name="직사각형 104"/>
          <p:cNvSpPr/>
          <p:nvPr/>
        </p:nvSpPr>
        <p:spPr>
          <a:xfrm>
            <a:off x="4886340" y="5248129"/>
            <a:ext cx="928884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1100" b="1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전반적 만족</a:t>
            </a: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85.2</a:t>
            </a:r>
            <a:endParaRPr kumimoji="1" lang="en-US" altLang="ko-KR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617414" y="5889472"/>
            <a:ext cx="107593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68661" indent="-168661" defTabSz="827447" latinLnBrk="0">
              <a:buSzPct val="110000"/>
            </a:pPr>
            <a:r>
              <a:rPr lang="en-US" altLang="ko-KR" sz="800" dirty="0" smtClean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 </a:t>
            </a:r>
            <a:r>
              <a:rPr lang="ko-KR" altLang="en-US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연구 관련 서비스</a:t>
            </a:r>
            <a:endParaRPr lang="en-US" altLang="ko-KR" sz="800" dirty="0">
              <a:gradFill>
                <a:gsLst>
                  <a:gs pos="417">
                    <a:srgbClr val="B00000"/>
                  </a:gs>
                  <a:gs pos="100000">
                    <a:srgbClr val="B00000"/>
                  </a:gs>
                </a:gsLst>
                <a:lin ang="16200000" scaled="1"/>
              </a:gradFill>
              <a:latin typeface="+mn-ea"/>
            </a:endParaRPr>
          </a:p>
          <a:p>
            <a:pPr marL="168661" indent="-168661" defTabSz="827447" latinLnBrk="0">
              <a:buSzPct val="110000"/>
            </a:pPr>
            <a:r>
              <a:rPr lang="en-US" altLang="ko-KR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** </a:t>
            </a:r>
            <a:r>
              <a:rPr lang="ko-KR" altLang="en-US" sz="800" dirty="0" err="1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비연구</a:t>
            </a:r>
            <a:r>
              <a:rPr lang="ko-KR" altLang="en-US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 지원 서비스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722918" y="2875348"/>
            <a:ext cx="46488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168661" indent="-168661" algn="r" defTabSz="827447" latinLnBrk="0">
              <a:buSzPct val="110000"/>
            </a:pPr>
            <a:r>
              <a:rPr lang="en-US" altLang="ko-KR" sz="800" dirty="0" smtClean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</a:t>
            </a:r>
            <a:endParaRPr lang="ko-KR" altLang="en-US" sz="800" dirty="0">
              <a:gradFill>
                <a:gsLst>
                  <a:gs pos="417">
                    <a:srgbClr val="B00000"/>
                  </a:gs>
                  <a:gs pos="100000">
                    <a:srgbClr val="B00000"/>
                  </a:gs>
                </a:gsLst>
                <a:lin ang="16200000" scaled="1"/>
              </a:gradFill>
              <a:latin typeface="+mn-ea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676432" y="3015842"/>
            <a:ext cx="92974" cy="1231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168661" indent="-168661" algn="r" defTabSz="827447" latinLnBrk="0">
              <a:buSzPct val="110000"/>
            </a:pPr>
            <a:r>
              <a:rPr lang="en-US" altLang="ko-KR" sz="800" dirty="0">
                <a:gradFill>
                  <a:gsLst>
                    <a:gs pos="417">
                      <a:srgbClr val="B00000"/>
                    </a:gs>
                    <a:gs pos="100000">
                      <a:srgbClr val="B00000"/>
                    </a:gs>
                  </a:gsLst>
                  <a:lin ang="16200000" scaled="1"/>
                </a:gradFill>
                <a:latin typeface="+mn-ea"/>
              </a:rPr>
              <a:t>**</a:t>
            </a:r>
            <a:endParaRPr lang="ko-KR" altLang="en-US" sz="800" dirty="0">
              <a:gradFill>
                <a:gsLst>
                  <a:gs pos="417">
                    <a:srgbClr val="B00000"/>
                  </a:gs>
                  <a:gs pos="100000">
                    <a:srgbClr val="B00000"/>
                  </a:gs>
                </a:gsLst>
                <a:lin ang="16200000" scaled="1"/>
              </a:gradFill>
              <a:latin typeface="+mn-ea"/>
            </a:endParaRPr>
          </a:p>
        </p:txBody>
      </p:sp>
      <p:sp>
        <p:nvSpPr>
          <p:cNvPr id="109" name="직사각형 108"/>
          <p:cNvSpPr/>
          <p:nvPr/>
        </p:nvSpPr>
        <p:spPr>
          <a:xfrm>
            <a:off x="3063915" y="3678230"/>
            <a:ext cx="792000" cy="398470"/>
          </a:xfrm>
          <a:prstGeom prst="rect">
            <a:avLst/>
          </a:prstGeom>
          <a:pattFill prst="ltUpDiag">
            <a:fgClr>
              <a:schemeClr val="tx1">
                <a:lumMod val="65000"/>
                <a:lumOff val="35000"/>
              </a:schemeClr>
            </a:fgClr>
            <a:bgClr>
              <a:schemeClr val="tx1">
                <a:lumMod val="75000"/>
                <a:lumOff val="25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서비스 품질</a:t>
            </a:r>
            <a:endParaRPr kumimoji="1" lang="en-US" altLang="ko-KR" sz="1100" b="1" dirty="0" smtClean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  <a:p>
            <a:pPr algn="ctr"/>
            <a:r>
              <a:rPr kumimoji="1" lang="en-US" altLang="ko-KR" sz="1100" b="1" dirty="0" smtClean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0"/>
                </a:gradFill>
                <a:latin typeface="+mn-ea"/>
              </a:rPr>
              <a:t>86.4</a:t>
            </a:r>
            <a:endParaRPr kumimoji="1" lang="ko-KR" altLang="en-US" sz="1100" b="1" dirty="0"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2886031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412746" y="1965584"/>
          <a:ext cx="9864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2808000"/>
                <a:gridCol w="3510000"/>
                <a:gridCol w="1404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품질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만족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성과 차원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6" name="직사각형 25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조사대상 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기관 전체 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4. </a:t>
            </a:r>
            <a:r>
              <a:rPr lang="ko-KR" altLang="en-US" dirty="0" smtClean="0"/>
              <a:t>조사 결과 상세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14014"/>
          </a:xfrm>
        </p:spPr>
        <p:txBody>
          <a:bodyPr/>
          <a:lstStyle/>
          <a:p>
            <a:r>
              <a:rPr lang="ko-KR" altLang="en-US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나</a:t>
            </a:r>
            <a:r>
              <a:rPr lang="en-US" altLang="ko-KR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전체 </a:t>
            </a:r>
            <a:r>
              <a:rPr lang="ko-KR" altLang="en-US" b="1" dirty="0" err="1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차원별</a:t>
            </a:r>
            <a:r>
              <a:rPr lang="ko-KR" altLang="en-US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ko-KR" altLang="en-US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>
                <a:latin typeface="+mn-ea"/>
              </a:rPr>
              <a:t>KCSI-EHS</a:t>
            </a:r>
            <a:r>
              <a:rPr lang="ko-KR" altLang="en-US" dirty="0">
                <a:latin typeface="+mn-ea"/>
              </a:rPr>
              <a:t>를 산출하는 </a:t>
            </a:r>
            <a:r>
              <a:rPr lang="en-US" altLang="ko-KR" dirty="0">
                <a:latin typeface="+mn-ea"/>
              </a:rPr>
              <a:t>'</a:t>
            </a:r>
            <a:r>
              <a:rPr lang="ko-KR" altLang="en-US" dirty="0">
                <a:latin typeface="+mn-ea"/>
              </a:rPr>
              <a:t>서비스 품질</a:t>
            </a:r>
            <a:r>
              <a:rPr lang="en-US" altLang="ko-KR" dirty="0">
                <a:latin typeface="+mn-ea"/>
              </a:rPr>
              <a:t>'</a:t>
            </a:r>
            <a:r>
              <a:rPr lang="ko-KR" altLang="en-US" dirty="0">
                <a:latin typeface="+mn-ea"/>
              </a:rPr>
              <a:t>과 </a:t>
            </a:r>
            <a:r>
              <a:rPr lang="en-US" altLang="ko-KR" dirty="0">
                <a:latin typeface="+mn-ea"/>
              </a:rPr>
              <a:t>'</a:t>
            </a:r>
            <a:r>
              <a:rPr lang="ko-KR" altLang="en-US" dirty="0">
                <a:latin typeface="+mn-ea"/>
              </a:rPr>
              <a:t>전반적 만족</a:t>
            </a:r>
            <a:r>
              <a:rPr lang="en-US" altLang="ko-KR" dirty="0">
                <a:latin typeface="+mn-ea"/>
              </a:rPr>
              <a:t>'</a:t>
            </a:r>
            <a:r>
              <a:rPr lang="ko-KR" altLang="en-US" dirty="0">
                <a:latin typeface="+mn-ea"/>
              </a:rPr>
              <a:t>의 점수가 </a:t>
            </a:r>
            <a:r>
              <a:rPr lang="ko-KR" altLang="en-US" dirty="0" smtClean="0">
                <a:latin typeface="+mn-ea"/>
              </a:rPr>
              <a:t>각각 </a:t>
            </a:r>
            <a:r>
              <a:rPr lang="en-US" altLang="ko-KR" dirty="0" smtClean="0">
                <a:latin typeface="+mn-ea"/>
              </a:rPr>
              <a:t>85.2</a:t>
            </a:r>
            <a:r>
              <a:rPr lang="ko-KR" altLang="en-US" dirty="0" smtClean="0">
                <a:latin typeface="+mn-ea"/>
              </a:rPr>
              <a:t>점으로 평가됨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성과 차원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거시적 성과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가 </a:t>
            </a:r>
            <a:r>
              <a:rPr lang="en-US" altLang="ko-KR" dirty="0" smtClean="0">
                <a:latin typeface="+mn-ea"/>
              </a:rPr>
              <a:t>86.6</a:t>
            </a:r>
            <a:r>
              <a:rPr lang="ko-KR" altLang="en-US" dirty="0" smtClean="0">
                <a:latin typeface="+mn-ea"/>
              </a:rPr>
              <a:t>점으로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미시적 성과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보다 </a:t>
            </a:r>
            <a:r>
              <a:rPr lang="en-US" altLang="ko-KR" dirty="0" smtClean="0">
                <a:latin typeface="+mn-ea"/>
              </a:rPr>
              <a:t>0.8</a:t>
            </a:r>
            <a:r>
              <a:rPr lang="ko-KR" altLang="en-US" dirty="0" smtClean="0">
                <a:latin typeface="+mn-ea"/>
              </a:rPr>
              <a:t>점 높게 나타남</a:t>
            </a:r>
            <a:r>
              <a:rPr lang="en-US" altLang="ko-KR" dirty="0" smtClean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909718566"/>
              </p:ext>
            </p:extLst>
          </p:nvPr>
        </p:nvGraphicFramePr>
        <p:xfrm>
          <a:off x="412749" y="5278299"/>
          <a:ext cx="9864000" cy="82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  <a:gridCol w="702000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서비스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전반적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미시적 성과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거시적 성과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절대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상대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감정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관계 만족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기관전체 평균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87.0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85.2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84.7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86.3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85.8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86.6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4169118290"/>
              </p:ext>
            </p:extLst>
          </p:nvPr>
        </p:nvGraphicFramePr>
        <p:xfrm>
          <a:off x="1866433" y="2244984"/>
          <a:ext cx="8424000" cy="3562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412746" y="1965584"/>
          <a:ext cx="9918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3852000"/>
                <a:gridCol w="3078000"/>
                <a:gridCol w="1548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과정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결과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사회적 품질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4. </a:t>
            </a:r>
            <a:r>
              <a:rPr lang="ko-KR" altLang="en-US" dirty="0" smtClean="0"/>
              <a:t>조사 결과 상세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14014"/>
          </a:xfrm>
        </p:spPr>
        <p:txBody>
          <a:bodyPr/>
          <a:lstStyle/>
          <a:p>
            <a:pPr latinLnBrk="0"/>
            <a:r>
              <a:rPr lang="ko-KR" altLang="en-US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다</a:t>
            </a:r>
            <a:r>
              <a:rPr lang="en-US" altLang="ko-KR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부처 </a:t>
            </a:r>
            <a:r>
              <a:rPr lang="ko-KR" altLang="en-US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전체 </a:t>
            </a:r>
            <a:r>
              <a:rPr lang="ko-KR" altLang="en-US" b="1" dirty="0" err="1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요인별</a:t>
            </a:r>
            <a:r>
              <a:rPr lang="ko-KR" altLang="en-US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</a:t>
            </a:r>
            <a:r>
              <a:rPr lang="ko-KR" altLang="en-US" b="1" dirty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분석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ko-KR" altLang="en-US" dirty="0" smtClean="0">
                <a:latin typeface="+mn-ea"/>
              </a:rPr>
              <a:t>‘사회적 품질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책임성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이 </a:t>
            </a:r>
            <a:r>
              <a:rPr lang="en-US" altLang="ko-KR" dirty="0" smtClean="0">
                <a:latin typeface="+mn-ea"/>
              </a:rPr>
              <a:t>88.3</a:t>
            </a:r>
            <a:r>
              <a:rPr lang="ko-KR" altLang="en-US" dirty="0" smtClean="0">
                <a:latin typeface="+mn-ea"/>
              </a:rPr>
              <a:t>점으로 가장 높게 나타남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3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결과 품질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지속성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이 </a:t>
            </a:r>
            <a:r>
              <a:rPr lang="en-US" altLang="ko-KR" dirty="0" smtClean="0">
                <a:latin typeface="+mn-ea"/>
              </a:rPr>
              <a:t>84.0</a:t>
            </a:r>
            <a:r>
              <a:rPr lang="ko-KR" altLang="en-US" dirty="0" smtClean="0">
                <a:latin typeface="+mn-ea"/>
              </a:rPr>
              <a:t>점으로 가장 낮게 나타남</a:t>
            </a:r>
            <a:r>
              <a:rPr lang="en-US" altLang="ko-KR" dirty="0" smtClean="0">
                <a:latin typeface="+mn-ea"/>
              </a:rPr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12750" y="1965584"/>
            <a:ext cx="1440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조사대상 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기관 전체 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24" name="표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909718566"/>
              </p:ext>
            </p:extLst>
          </p:nvPr>
        </p:nvGraphicFramePr>
        <p:xfrm>
          <a:off x="412749" y="5278299"/>
          <a:ext cx="9914400" cy="82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/>
                <a:gridCol w="770400"/>
                <a:gridCol w="770400"/>
                <a:gridCol w="770400"/>
                <a:gridCol w="770400"/>
                <a:gridCol w="770400"/>
                <a:gridCol w="770400"/>
                <a:gridCol w="770400"/>
                <a:gridCol w="770400"/>
                <a:gridCol w="770400"/>
                <a:gridCol w="770400"/>
                <a:gridCol w="770400"/>
              </a:tblGrid>
              <a:tr h="432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체계성</a:t>
                      </a: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소통성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공감성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편리성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전문성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err="1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활용성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책임성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-10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기관전체 평균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86.1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86.9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86.2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85.7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85.6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87.6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87.3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85.5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84.0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88.3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나눔바른고딕" panose="020B0603020101020101" pitchFamily="50" charset="-127"/>
                          <a:ea typeface="나눔바른고딕" panose="020B0603020101020101" pitchFamily="50" charset="-127"/>
                          <a:cs typeface="+mn-cs"/>
                        </a:rPr>
                        <a:t>85.9</a:t>
                      </a:r>
                    </a:p>
                  </a:txBody>
                  <a:tcPr marL="0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차트 11"/>
          <p:cNvGraphicFramePr/>
          <p:nvPr>
            <p:extLst>
              <p:ext uri="{D42A27DB-BD31-4B8C-83A1-F6EECF244321}">
                <p14:modId xmlns:p14="http://schemas.microsoft.com/office/powerpoint/2010/main" xmlns="" val="1754160629"/>
              </p:ext>
            </p:extLst>
          </p:nvPr>
        </p:nvGraphicFramePr>
        <p:xfrm>
          <a:off x="1857417" y="2341430"/>
          <a:ext cx="8496000" cy="3442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164111952"/>
              </p:ext>
            </p:extLst>
          </p:nvPr>
        </p:nvGraphicFramePr>
        <p:xfrm>
          <a:off x="401860" y="1965584"/>
          <a:ext cx="9900000" cy="33098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6000"/>
                <a:gridCol w="1098000"/>
                <a:gridCol w="4356000"/>
                <a:gridCol w="3240000"/>
              </a:tblGrid>
              <a:tr h="235671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kumimoji="1" lang="ko-KR" altLang="en-US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업무유형 및 상세업무별 </a:t>
                      </a:r>
                      <a:r>
                        <a:rPr kumimoji="1" lang="en-US" altLang="ko-KR" sz="1000" b="1" kern="120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74203">
                <a:tc vMerge="1"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ea"/>
                        <a:ea typeface="+mn-ea"/>
                      </a:endParaRPr>
                    </a:p>
                  </a:txBody>
                  <a:tcPr marL="84420" marR="8442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5. </a:t>
            </a:r>
            <a:r>
              <a:rPr lang="ko-KR" altLang="en-US" dirty="0" smtClean="0"/>
              <a:t>업무유형별 결과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업무유형별 전년 대비 </a:t>
            </a:r>
            <a:r>
              <a:rPr lang="ko-KR" altLang="en-US" sz="1400" b="1" dirty="0" err="1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차원별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 분석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연구과제 수행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상세업무 중</a:t>
            </a:r>
            <a:r>
              <a:rPr lang="en-US" altLang="ko-KR" dirty="0" smtClean="0">
                <a:latin typeface="+mn-ea"/>
              </a:rPr>
              <a:t>, ‘</a:t>
            </a:r>
            <a:r>
              <a:rPr lang="ko-KR" altLang="en-US" dirty="0" smtClean="0">
                <a:latin typeface="+mn-ea"/>
              </a:rPr>
              <a:t>위탁</a:t>
            </a:r>
            <a:r>
              <a:rPr lang="en-US" altLang="ko-KR" dirty="0" smtClean="0">
                <a:latin typeface="+mn-ea"/>
              </a:rPr>
              <a:t>/</a:t>
            </a:r>
            <a:r>
              <a:rPr lang="ko-KR" altLang="en-US" dirty="0" smtClean="0">
                <a:latin typeface="+mn-ea"/>
              </a:rPr>
              <a:t>공동연구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점수가 </a:t>
            </a:r>
            <a:r>
              <a:rPr lang="en-US" altLang="ko-KR" dirty="0" smtClean="0">
                <a:latin typeface="+mn-ea"/>
              </a:rPr>
              <a:t>88.5</a:t>
            </a:r>
            <a:r>
              <a:rPr lang="ko-KR" altLang="en-US" dirty="0" smtClean="0">
                <a:latin typeface="+mn-ea"/>
              </a:rPr>
              <a:t>점으로 가장 높으며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수탁연구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점수가 </a:t>
            </a:r>
            <a:r>
              <a:rPr lang="en-US" altLang="ko-KR" dirty="0" smtClean="0">
                <a:latin typeface="+mn-ea"/>
              </a:rPr>
              <a:t>82.2</a:t>
            </a:r>
            <a:r>
              <a:rPr lang="ko-KR" altLang="en-US" dirty="0" smtClean="0">
                <a:latin typeface="+mn-ea"/>
              </a:rPr>
              <a:t>점으로 가장 낮음</a:t>
            </a:r>
            <a:r>
              <a:rPr lang="en-US" altLang="ko-KR" dirty="0" smtClean="0">
                <a:latin typeface="+mn-ea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 smtClean="0">
                <a:latin typeface="+mn-ea"/>
              </a:rPr>
              <a:t>모든 업무유형 중</a:t>
            </a:r>
            <a:r>
              <a:rPr lang="en-US" altLang="ko-KR" dirty="0" smtClean="0">
                <a:latin typeface="+mn-ea"/>
              </a:rPr>
              <a:t>, ‘</a:t>
            </a:r>
            <a:r>
              <a:rPr lang="ko-KR" altLang="en-US" dirty="0" smtClean="0">
                <a:latin typeface="+mn-ea"/>
              </a:rPr>
              <a:t>교육훈련</a:t>
            </a:r>
            <a:r>
              <a:rPr lang="en-US" altLang="ko-KR" dirty="0" smtClean="0">
                <a:latin typeface="+mn-ea"/>
              </a:rPr>
              <a:t>’</a:t>
            </a:r>
            <a:r>
              <a:rPr lang="ko-KR" altLang="en-US" dirty="0" smtClean="0">
                <a:latin typeface="+mn-ea"/>
              </a:rPr>
              <a:t>의 점수가 </a:t>
            </a:r>
            <a:r>
              <a:rPr lang="en-US" altLang="ko-KR" dirty="0" smtClean="0">
                <a:latin typeface="+mn-ea"/>
              </a:rPr>
              <a:t>89.2</a:t>
            </a:r>
            <a:r>
              <a:rPr lang="ko-KR" altLang="en-US" dirty="0" smtClean="0">
                <a:latin typeface="+mn-ea"/>
              </a:rPr>
              <a:t>점으로 가장 높음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graphicFrame>
        <p:nvGraphicFramePr>
          <p:cNvPr id="39" name="차트 38"/>
          <p:cNvGraphicFramePr/>
          <p:nvPr>
            <p:extLst>
              <p:ext uri="{D42A27DB-BD31-4B8C-83A1-F6EECF244321}">
                <p14:modId xmlns:p14="http://schemas.microsoft.com/office/powerpoint/2010/main" xmlns="" val="3034707602"/>
              </p:ext>
            </p:extLst>
          </p:nvPr>
        </p:nvGraphicFramePr>
        <p:xfrm>
          <a:off x="1637734" y="2244984"/>
          <a:ext cx="8679973" cy="35752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2" name="직사각형 11"/>
          <p:cNvSpPr/>
          <p:nvPr/>
        </p:nvSpPr>
        <p:spPr>
          <a:xfrm>
            <a:off x="427264" y="1965584"/>
            <a:ext cx="1206000" cy="3422650"/>
          </a:xfrm>
          <a:prstGeom prst="rect">
            <a:avLst/>
          </a:prstGeom>
          <a:pattFill prst="ltUpDiag">
            <a:fgClr>
              <a:schemeClr val="bg1">
                <a:lumMod val="65000"/>
              </a:schemeClr>
            </a:fgClr>
            <a:bgClr>
              <a:schemeClr val="bg1">
                <a:lumMod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조사대상 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기관 전체 </a:t>
            </a:r>
            <a:endParaRPr kumimoji="1" lang="en-US" altLang="ko-KR" sz="1400" b="1" dirty="0" smtClean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/>
            <a:r>
              <a:rPr kumimoji="1" lang="ko-KR" altLang="en-US" sz="1400" b="1" dirty="0" smtClean="0">
                <a:gradFill>
                  <a:gsLst>
                    <a:gs pos="96243">
                      <a:schemeClr val="bg1"/>
                    </a:gs>
                    <a:gs pos="83000">
                      <a:schemeClr val="bg1"/>
                    </a:gs>
                  </a:gsLst>
                  <a:lin ang="5400000" scaled="1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점수</a:t>
            </a:r>
            <a:endParaRPr kumimoji="1" lang="ko-KR" altLang="en-US" sz="1400" b="1" dirty="0">
              <a:gradFill>
                <a:gsLst>
                  <a:gs pos="96243">
                    <a:schemeClr val="bg1"/>
                  </a:gs>
                  <a:gs pos="83000">
                    <a:schemeClr val="bg1"/>
                  </a:gs>
                </a:gsLst>
                <a:lin ang="5400000" scaled="1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909718566"/>
              </p:ext>
            </p:extLst>
          </p:nvPr>
        </p:nvGraphicFramePr>
        <p:xfrm>
          <a:off x="412749" y="5278299"/>
          <a:ext cx="9899997" cy="85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7317"/>
                <a:gridCol w="1086585"/>
                <a:gridCol w="1086585"/>
                <a:gridCol w="1086585"/>
                <a:gridCol w="1086585"/>
                <a:gridCol w="1086585"/>
                <a:gridCol w="1086585"/>
                <a:gridCol w="1086585"/>
                <a:gridCol w="1086585"/>
              </a:tblGrid>
              <a:tr h="216000">
                <a:tc rowSpan="2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KCSI-EHS</a:t>
                      </a:r>
                      <a:endParaRPr kumimoji="1" 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연구과제</a:t>
                      </a:r>
                      <a:endParaRPr kumimoji="1" lang="en-US" altLang="ko-KR" sz="1000" b="1" kern="1200" spc="0" dirty="0" smtClean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수행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교육훈련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정보제공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육성 및 촉진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16000">
                <a:tc vMerge="1"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기본연구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수탁연구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위탁</a:t>
                      </a: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공동연구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endParaRPr kumimoji="1" lang="ko-KR" altLang="en-US" sz="1000" b="1" kern="120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100" b="1" kern="1200" spc="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조사대상 기관전체 평균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나눔바른고딕"/>
                        </a:rPr>
                        <a:t>85.8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나눔바른고딕"/>
                        </a:rPr>
                        <a:t>86.0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나눔바른고딕"/>
                        </a:rPr>
                        <a:t>87.8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 smtClean="0">
                          <a:solidFill>
                            <a:srgbClr val="000000"/>
                          </a:solidFill>
                          <a:latin typeface="나눔바른고딕"/>
                        </a:rPr>
                        <a:t>82.2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나눔바른고딕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 smtClean="0">
                          <a:solidFill>
                            <a:srgbClr val="000000"/>
                          </a:solidFill>
                          <a:latin typeface="나눔바른고딕"/>
                        </a:rPr>
                        <a:t>88.5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나눔바른고딕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 smtClean="0">
                          <a:solidFill>
                            <a:srgbClr val="000000"/>
                          </a:solidFill>
                          <a:latin typeface="나눔바른고딕"/>
                        </a:rPr>
                        <a:t>89.2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latin typeface="나눔바른고딕"/>
                      </a:endParaRP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나눔바른고딕"/>
                        </a:rPr>
                        <a:t>84.9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latin typeface="나눔바른고딕"/>
                        </a:rPr>
                        <a:t>86.3 </a:t>
                      </a:r>
                    </a:p>
                  </a:txBody>
                  <a:tcPr marL="9525" marR="72000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6. </a:t>
            </a:r>
            <a:r>
              <a:rPr lang="ko-KR" altLang="en-US" dirty="0" smtClean="0"/>
              <a:t>고객군별 결과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398571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고객군별 고객만족도 비교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산</a:t>
            </a:r>
            <a:r>
              <a:rPr lang="en-US" altLang="ko-KR" dirty="0">
                <a:latin typeface="+mn-ea"/>
              </a:rPr>
              <a:t>·</a:t>
            </a:r>
            <a:r>
              <a:rPr lang="ko-KR" altLang="en-US" dirty="0">
                <a:latin typeface="+mn-ea"/>
              </a:rPr>
              <a:t>학</a:t>
            </a:r>
            <a:r>
              <a:rPr lang="en-US" altLang="ko-KR" dirty="0">
                <a:latin typeface="+mn-ea"/>
              </a:rPr>
              <a:t>·</a:t>
            </a:r>
            <a:r>
              <a:rPr lang="ko-KR" altLang="en-US" dirty="0">
                <a:latin typeface="+mn-ea"/>
              </a:rPr>
              <a:t>연 고객’의 </a:t>
            </a:r>
            <a:r>
              <a:rPr lang="en-US" altLang="ko-KR" dirty="0" smtClean="0">
                <a:latin typeface="+mn-ea"/>
              </a:rPr>
              <a:t>KCSI-EHS</a:t>
            </a:r>
            <a:r>
              <a:rPr lang="ko-KR" altLang="en-US" dirty="0" smtClean="0">
                <a:latin typeface="+mn-ea"/>
              </a:rPr>
              <a:t>가 </a:t>
            </a:r>
            <a:r>
              <a:rPr lang="en-US" altLang="ko-KR" dirty="0" smtClean="0">
                <a:latin typeface="+mn-ea"/>
              </a:rPr>
              <a:t>87.6</a:t>
            </a:r>
            <a:r>
              <a:rPr lang="ko-KR" altLang="en-US" dirty="0" smtClean="0">
                <a:latin typeface="+mn-ea"/>
              </a:rPr>
              <a:t>점으로 </a:t>
            </a:r>
            <a:r>
              <a:rPr lang="ko-KR" altLang="en-US" dirty="0">
                <a:latin typeface="+mn-ea"/>
              </a:rPr>
              <a:t>‘정부 고객</a:t>
            </a:r>
            <a:r>
              <a:rPr lang="en-US" altLang="ko-KR" dirty="0">
                <a:latin typeface="+mn-ea"/>
              </a:rPr>
              <a:t>(</a:t>
            </a:r>
            <a:r>
              <a:rPr lang="en-US" altLang="ko-KR" dirty="0" smtClean="0">
                <a:latin typeface="+mn-ea"/>
              </a:rPr>
              <a:t>82.7</a:t>
            </a:r>
            <a:r>
              <a:rPr lang="ko-KR" altLang="en-US" dirty="0" smtClean="0">
                <a:latin typeface="+mn-ea"/>
              </a:rPr>
              <a:t>점</a:t>
            </a:r>
            <a:r>
              <a:rPr lang="en-US" altLang="ko-KR" dirty="0">
                <a:latin typeface="+mn-ea"/>
              </a:rPr>
              <a:t>)’</a:t>
            </a:r>
            <a:r>
              <a:rPr lang="ko-KR" altLang="en-US" dirty="0">
                <a:latin typeface="+mn-ea"/>
              </a:rPr>
              <a:t>보다 </a:t>
            </a:r>
            <a:r>
              <a:rPr lang="en-US" altLang="ko-KR" dirty="0" smtClean="0">
                <a:latin typeface="+mn-ea"/>
              </a:rPr>
              <a:t>4.9</a:t>
            </a:r>
            <a:r>
              <a:rPr lang="ko-KR" altLang="en-US" dirty="0" smtClean="0">
                <a:latin typeface="+mn-ea"/>
              </a:rPr>
              <a:t>점 </a:t>
            </a:r>
            <a:r>
              <a:rPr lang="ko-KR" altLang="en-US" dirty="0">
                <a:latin typeface="+mn-ea"/>
              </a:rPr>
              <a:t>높게 나타남</a:t>
            </a:r>
            <a:r>
              <a:rPr lang="en-US" altLang="ko-KR" dirty="0" smtClean="0">
                <a:latin typeface="+mn-ea"/>
              </a:rPr>
              <a:t>.</a:t>
            </a:r>
            <a:endParaRPr lang="en-US" altLang="ko-KR" dirty="0">
              <a:latin typeface="+mn-ea"/>
            </a:endParaRPr>
          </a:p>
        </p:txBody>
      </p:sp>
      <p:graphicFrame>
        <p:nvGraphicFramePr>
          <p:cNvPr id="14" name="차트 13"/>
          <p:cNvGraphicFramePr/>
          <p:nvPr>
            <p:extLst>
              <p:ext uri="{D42A27DB-BD31-4B8C-83A1-F6EECF244321}">
                <p14:modId xmlns:p14="http://schemas.microsoft.com/office/powerpoint/2010/main" xmlns="" val="2143560415"/>
              </p:ext>
            </p:extLst>
          </p:nvPr>
        </p:nvGraphicFramePr>
        <p:xfrm>
          <a:off x="1351127" y="1903253"/>
          <a:ext cx="8927933" cy="33920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909718566"/>
              </p:ext>
            </p:extLst>
          </p:nvPr>
        </p:nvGraphicFramePr>
        <p:xfrm>
          <a:off x="461959" y="5278299"/>
          <a:ext cx="9817106" cy="909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2016"/>
                <a:gridCol w="995010"/>
                <a:gridCol w="995010"/>
                <a:gridCol w="995010"/>
                <a:gridCol w="995010"/>
                <a:gridCol w="995010"/>
                <a:gridCol w="995010"/>
                <a:gridCol w="995010"/>
                <a:gridCol w="995010"/>
                <a:gridCol w="995010"/>
              </a:tblGrid>
              <a:tr h="43200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구분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4420" marR="8442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2007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2008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2009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2010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2011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2012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2013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kumimoji="1" lang="en-US" altLang="ko-KR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r>
                        <a:rPr kumimoji="1" lang="ko-KR" altLang="en-US" sz="1000" b="1" kern="1200" spc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kumimoji="1" lang="ko-KR" altLang="en-US" sz="1000" b="1" kern="1200" spc="0" dirty="0">
                        <a:gradFill>
                          <a:gsLst>
                            <a:gs pos="0">
                              <a:schemeClr val="tx1"/>
                            </a:gs>
                            <a:gs pos="100000">
                              <a:schemeClr val="tx1"/>
                            </a:gs>
                          </a:gsLst>
                          <a:lin ang="5400000" scaled="0"/>
                        </a:gra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60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spc="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산학연 </a:t>
                      </a:r>
                      <a:r>
                        <a:rPr kumimoji="1" lang="en-US" altLang="ko-KR" sz="1100" b="1" kern="1200" spc="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kumimoji="1" lang="ko-KR" altLang="en-US" sz="1100" b="1" kern="1200" spc="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정부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1" kern="1200" spc="0" baseline="0" dirty="0" smtClean="0">
                          <a:gradFill>
                            <a:gsLst>
                              <a:gs pos="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0"/>
                          </a:gradFill>
                          <a:latin typeface="+mn-ea"/>
                          <a:ea typeface="+mn-ea"/>
                          <a:cs typeface="+mn-cs"/>
                        </a:rPr>
                        <a:t>GAP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4.1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4.1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4.7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4.3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3.4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3.4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2.5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1007943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A1A1A1"/>
                        </a:buClr>
                        <a:buSzPct val="100000"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100" b="0" i="0" u="none" strike="noStrike" kern="1200" dirty="0" smtClean="0">
                          <a:solidFill>
                            <a:srgbClr val="000000"/>
                          </a:solidFill>
                          <a:latin typeface="나눔바른고딕"/>
                          <a:ea typeface="+mn-ea"/>
                          <a:cs typeface="+mn-cs"/>
                        </a:rPr>
                        <a:t>6.0</a:t>
                      </a:r>
                    </a:p>
                  </a:txBody>
                  <a:tcPr marL="9525" marR="72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r" defTabSz="1007943" rtl="0" eaLnBrk="1" fontAlgn="ctr" latinLnBrk="1" hangingPunct="1"/>
                      <a:r>
                        <a:rPr lang="en-US" altLang="ko-KR" sz="1400" b="1" i="0" u="none" strike="noStrike" kern="1200" dirty="0" smtClean="0">
                          <a:gradFill>
                            <a:gsLst>
                              <a:gs pos="83000">
                                <a:schemeClr val="tx1"/>
                              </a:gs>
                              <a:gs pos="100000">
                                <a:schemeClr val="tx1"/>
                              </a:gs>
                            </a:gsLst>
                            <a:lin ang="5400000" scaled="1"/>
                          </a:gra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4.9</a:t>
                      </a:r>
                    </a:p>
                  </a:txBody>
                  <a:tcPr marL="8794" marR="66472" marT="0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494" t="17850" r="1587" b="4963"/>
          <a:stretch/>
        </p:blipFill>
        <p:spPr>
          <a:xfrm>
            <a:off x="159657" y="1620545"/>
            <a:ext cx="10363200" cy="5591195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6. </a:t>
            </a:r>
            <a:r>
              <a:rPr lang="ko-KR" altLang="en-US" dirty="0" smtClean="0"/>
              <a:t>고객군별 결과 분석</a:t>
            </a:r>
            <a:endParaRPr lang="ko-KR" altLang="en-US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3"/>
          </p:nvPr>
        </p:nvSpPr>
        <p:spPr>
          <a:xfrm>
            <a:off x="352425" y="792163"/>
            <a:ext cx="9986962" cy="641714"/>
          </a:xfrm>
        </p:spPr>
        <p:txBody>
          <a:bodyPr/>
          <a:lstStyle/>
          <a:p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가</a:t>
            </a:r>
            <a:r>
              <a:rPr lang="en-US" altLang="ko-KR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. </a:t>
            </a:r>
            <a:r>
              <a:rPr lang="ko-KR" altLang="en-US" sz="1400" b="1" dirty="0" smtClean="0">
                <a:gradFill>
                  <a:gsLst>
                    <a:gs pos="96243">
                      <a:schemeClr val="tx1"/>
                    </a:gs>
                    <a:gs pos="83000">
                      <a:schemeClr val="tx1"/>
                    </a:gs>
                  </a:gsLst>
                  <a:lin ang="5400000" scaled="1"/>
                </a:gradFill>
              </a:rPr>
              <a:t>고객군별 고객만족도 비교</a:t>
            </a:r>
            <a:endParaRPr lang="ko-KR" altLang="en-US" sz="1400" b="1" dirty="0">
              <a:gradFill>
                <a:gsLst>
                  <a:gs pos="96243">
                    <a:schemeClr val="tx1"/>
                  </a:gs>
                  <a:gs pos="83000">
                    <a:schemeClr val="tx1"/>
                  </a:gs>
                </a:gsLst>
                <a:lin ang="5400000" scaled="1"/>
              </a:gradFill>
            </a:endParaRP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ko-KR" altLang="en-US" dirty="0" smtClean="0">
                <a:latin typeface="+mn-ea"/>
              </a:rPr>
              <a:t>전반적으로 </a:t>
            </a:r>
            <a:r>
              <a:rPr lang="en-US" altLang="ko-KR" dirty="0" smtClean="0">
                <a:latin typeface="+mn-ea"/>
              </a:rPr>
              <a:t>‘</a:t>
            </a:r>
            <a:r>
              <a:rPr lang="ko-KR" altLang="en-US" dirty="0" smtClean="0">
                <a:latin typeface="+mn-ea"/>
              </a:rPr>
              <a:t>산</a:t>
            </a:r>
            <a:r>
              <a:rPr lang="en-US" altLang="ko-KR" dirty="0" smtClean="0">
                <a:latin typeface="나눔바른고딕"/>
                <a:ea typeface="나눔바른고딕"/>
              </a:rPr>
              <a:t>·</a:t>
            </a:r>
            <a:r>
              <a:rPr lang="ko-KR" altLang="en-US" dirty="0" smtClean="0">
                <a:latin typeface="나눔바른고딕"/>
                <a:ea typeface="나눔바른고딕"/>
              </a:rPr>
              <a:t>학</a:t>
            </a:r>
            <a:r>
              <a:rPr lang="en-US" altLang="ko-KR" dirty="0" smtClean="0">
                <a:latin typeface="나눔바른고딕"/>
                <a:ea typeface="나눔바른고딕"/>
              </a:rPr>
              <a:t>·</a:t>
            </a:r>
            <a:r>
              <a:rPr lang="ko-KR" altLang="en-US" dirty="0" smtClean="0">
                <a:latin typeface="나눔바른고딕"/>
                <a:ea typeface="나눔바른고딕"/>
              </a:rPr>
              <a:t>연 고객</a:t>
            </a:r>
            <a:r>
              <a:rPr lang="en-US" altLang="ko-KR" dirty="0" smtClean="0">
                <a:latin typeface="나눔바른고딕"/>
                <a:ea typeface="나눔바른고딕"/>
              </a:rPr>
              <a:t>’</a:t>
            </a:r>
            <a:r>
              <a:rPr lang="ko-KR" altLang="en-US" dirty="0" smtClean="0">
                <a:latin typeface="나눔바른고딕"/>
                <a:ea typeface="나눔바른고딕"/>
              </a:rPr>
              <a:t>의 점수가 </a:t>
            </a:r>
            <a:r>
              <a:rPr lang="en-US" altLang="ko-KR" dirty="0" smtClean="0">
                <a:latin typeface="나눔바른고딕"/>
                <a:ea typeface="나눔바른고딕"/>
              </a:rPr>
              <a:t>‘</a:t>
            </a:r>
            <a:r>
              <a:rPr lang="ko-KR" altLang="en-US" dirty="0" smtClean="0">
                <a:latin typeface="나눔바른고딕"/>
                <a:ea typeface="나눔바른고딕"/>
              </a:rPr>
              <a:t>정부 고객</a:t>
            </a:r>
            <a:r>
              <a:rPr lang="en-US" altLang="ko-KR" dirty="0" smtClean="0">
                <a:latin typeface="나눔바른고딕"/>
                <a:ea typeface="나눔바른고딕"/>
              </a:rPr>
              <a:t>’ </a:t>
            </a:r>
            <a:r>
              <a:rPr lang="ko-KR" altLang="en-US" dirty="0" smtClean="0">
                <a:latin typeface="나눔바른고딕"/>
                <a:ea typeface="나눔바른고딕"/>
              </a:rPr>
              <a:t>점수보다 높게 나타남</a:t>
            </a:r>
            <a:r>
              <a:rPr lang="en-US" altLang="ko-KR" dirty="0" smtClean="0">
                <a:latin typeface="나눔바른고딕"/>
                <a:ea typeface="나눔바른고딕"/>
              </a:rPr>
              <a:t>.</a:t>
            </a:r>
          </a:p>
          <a:p>
            <a:pPr marL="171450" indent="-171450" latinLnBrk="0">
              <a:spcBef>
                <a:spcPts val="300"/>
              </a:spcBef>
              <a:spcAft>
                <a:spcPts val="300"/>
              </a:spcAft>
              <a:buClr>
                <a:schemeClr val="tx1">
                  <a:lumMod val="75000"/>
                  <a:lumOff val="25000"/>
                </a:schemeClr>
              </a:buClr>
              <a:buSzPct val="100000"/>
              <a:buBlip>
                <a:blip r:embed="rId4"/>
              </a:buBlip>
            </a:pPr>
            <a:r>
              <a:rPr lang="en-US" altLang="ko-KR" dirty="0" smtClean="0">
                <a:latin typeface="나눔바른고딕"/>
                <a:ea typeface="나눔바른고딕"/>
              </a:rPr>
              <a:t>‘</a:t>
            </a:r>
            <a:r>
              <a:rPr lang="ko-KR" altLang="en-US" dirty="0" smtClean="0">
                <a:latin typeface="나눔바른고딕"/>
                <a:ea typeface="나눔바른고딕"/>
              </a:rPr>
              <a:t>성과 차원</a:t>
            </a:r>
            <a:r>
              <a:rPr lang="en-US" altLang="ko-KR" dirty="0" smtClean="0">
                <a:latin typeface="나눔바른고딕"/>
                <a:ea typeface="나눔바른고딕"/>
              </a:rPr>
              <a:t>’</a:t>
            </a:r>
            <a:r>
              <a:rPr lang="ko-KR" altLang="en-US" dirty="0" smtClean="0">
                <a:latin typeface="나눔바른고딕"/>
                <a:ea typeface="나눔바른고딕"/>
              </a:rPr>
              <a:t>의 </a:t>
            </a:r>
            <a:r>
              <a:rPr lang="en-US" altLang="ko-KR" dirty="0" smtClean="0">
                <a:latin typeface="나눔바른고딕"/>
                <a:ea typeface="나눔바른고딕"/>
              </a:rPr>
              <a:t>‘</a:t>
            </a:r>
            <a:r>
              <a:rPr lang="ko-KR" altLang="en-US" dirty="0" smtClean="0">
                <a:latin typeface="나눔바른고딕"/>
                <a:ea typeface="나눔바른고딕"/>
              </a:rPr>
              <a:t>미시적 성과</a:t>
            </a:r>
            <a:r>
              <a:rPr lang="en-US" altLang="ko-KR" dirty="0" smtClean="0">
                <a:latin typeface="나눔바른고딕"/>
                <a:ea typeface="나눔바른고딕"/>
              </a:rPr>
              <a:t>’</a:t>
            </a:r>
            <a:r>
              <a:rPr lang="ko-KR" altLang="en-US" dirty="0" smtClean="0">
                <a:latin typeface="나눔바른고딕"/>
                <a:ea typeface="나눔바른고딕"/>
              </a:rPr>
              <a:t>에서 점수 차이가 </a:t>
            </a:r>
            <a:r>
              <a:rPr lang="en-US" altLang="ko-KR" dirty="0" smtClean="0">
                <a:latin typeface="나눔바른고딕"/>
                <a:ea typeface="나눔바른고딕"/>
              </a:rPr>
              <a:t>5.6</a:t>
            </a:r>
            <a:r>
              <a:rPr lang="ko-KR" altLang="en-US" dirty="0" smtClean="0">
                <a:latin typeface="나눔바른고딕"/>
                <a:ea typeface="나눔바른고딕"/>
              </a:rPr>
              <a:t>점 가장 크게 나타남</a:t>
            </a:r>
            <a:r>
              <a:rPr lang="en-US" altLang="ko-KR" dirty="0" smtClean="0">
                <a:latin typeface="나눔바른고딕"/>
                <a:ea typeface="나눔바른고딕"/>
              </a:rPr>
              <a:t>.</a:t>
            </a:r>
            <a:endParaRPr lang="en-US" altLang="ko-KR" dirty="0">
              <a:latin typeface="+mn-ea"/>
            </a:endParaRPr>
          </a:p>
        </p:txBody>
      </p:sp>
      <p:graphicFrame>
        <p:nvGraphicFramePr>
          <p:cNvPr id="8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xmlns="" val="4237128531"/>
              </p:ext>
            </p:extLst>
          </p:nvPr>
        </p:nvGraphicFramePr>
        <p:xfrm>
          <a:off x="342769" y="1830469"/>
          <a:ext cx="4701376" cy="48983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9" name="Group 9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027089412"/>
              </p:ext>
            </p:extLst>
          </p:nvPr>
        </p:nvGraphicFramePr>
        <p:xfrm>
          <a:off x="5262241" y="2316757"/>
          <a:ext cx="4972002" cy="3685740"/>
        </p:xfrm>
        <a:graphic>
          <a:graphicData uri="http://schemas.openxmlformats.org/drawingml/2006/table">
            <a:tbl>
              <a:tblPr/>
              <a:tblGrid>
                <a:gridCol w="794001"/>
                <a:gridCol w="794001"/>
                <a:gridCol w="972000"/>
                <a:gridCol w="972000"/>
                <a:gridCol w="1440000"/>
              </a:tblGrid>
              <a:tr h="4320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64770" marR="64770" marT="0" marB="3600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차원</a:t>
                      </a:r>
                    </a:p>
                  </a:txBody>
                  <a:tcPr marL="64770" marR="6477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정부 고객</a:t>
                      </a:r>
                    </a:p>
                  </a:txBody>
                  <a:tcPr marL="64770" marR="6477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1" i="0" u="none" strike="noStrike" kern="1200" spc="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산</a:t>
                      </a:r>
                      <a:r>
                        <a:rPr lang="en-US" altLang="ko-KR" sz="1200" b="1" i="0" u="none" strike="noStrike" kern="1200" spc="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b="1" i="0" u="none" strike="noStrike" kern="1200" spc="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학</a:t>
                      </a:r>
                      <a:r>
                        <a:rPr lang="en-US" altLang="ko-KR" sz="1200" b="1" i="0" u="none" strike="noStrike" kern="1200" spc="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b="1" i="0" u="none" strike="noStrike" kern="1200" spc="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 고객</a:t>
                      </a: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1007943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산</a:t>
                      </a:r>
                      <a:r>
                        <a:rPr lang="en-US" altLang="ko-KR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학</a:t>
                      </a:r>
                      <a:r>
                        <a:rPr lang="en-US" altLang="ko-KR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·</a:t>
                      </a:r>
                      <a:r>
                        <a:rPr lang="ko-KR" altLang="en-US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연 고객</a:t>
                      </a:r>
                      <a:r>
                        <a:rPr lang="en-US" altLang="ko-KR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정부 고객</a:t>
                      </a:r>
                      <a:r>
                        <a:rPr lang="en-US" altLang="ko-KR" sz="1200" b="1" i="0" u="none" strike="noStrike" kern="1200" spc="-150" dirty="0" smtClean="0">
                          <a:solidFill>
                            <a:schemeClr val="tx1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64820">
                <a:tc gridSpan="2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KCSI-EHS</a:t>
                      </a:r>
                      <a:endParaRPr lang="ko-KR" altLang="en-US" sz="12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6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82.7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87.6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4.9</a:t>
                      </a:r>
                    </a:p>
                  </a:txBody>
                  <a:tcPr marL="0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 rowSpan="3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서비스</a:t>
                      </a:r>
                      <a:endParaRPr lang="en-US" altLang="ko-KR" sz="12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품질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과정 품질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83.8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87.7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3.9</a:t>
                      </a:r>
                    </a:p>
                  </a:txBody>
                  <a:tcPr marL="0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6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결과</a:t>
                      </a:r>
                      <a:r>
                        <a:rPr lang="ko-KR" altLang="en-US" sz="1200" b="0" i="0" u="none" strike="noStrike" kern="1200" spc="0" baseline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 품질</a:t>
                      </a:r>
                      <a:endParaRPr lang="ko-KR" altLang="en-US" sz="12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82.7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88.2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5.5</a:t>
                      </a:r>
                    </a:p>
                  </a:txBody>
                  <a:tcPr marL="0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6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사회적 품질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83.9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88.8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4.9</a:t>
                      </a:r>
                    </a:p>
                  </a:txBody>
                  <a:tcPr marL="0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 gridSpan="2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전반적 만족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6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81.9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87.1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5.2</a:t>
                      </a:r>
                    </a:p>
                  </a:txBody>
                  <a:tcPr marL="0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 rowSpan="2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성과</a:t>
                      </a:r>
                      <a:endParaRPr lang="en-US" altLang="ko-KR" sz="12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차원</a:t>
                      </a: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미시적 성과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82.1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87.7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5.6</a:t>
                      </a:r>
                    </a:p>
                  </a:txBody>
                  <a:tcPr marL="0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4820">
                <a:tc v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600" b="0" i="0" u="none" strike="noStrike" kern="1200" spc="0" dirty="0" smtClean="0">
                        <a:solidFill>
                          <a:srgbClr val="000000"/>
                        </a:solidFill>
                        <a:latin typeface="나눔바른고딕" pitchFamily="50" charset="-127"/>
                        <a:ea typeface="나눔바른고딕" pitchFamily="50" charset="-127"/>
                        <a:cs typeface="+mn-cs"/>
                      </a:endParaRPr>
                    </a:p>
                  </a:txBody>
                  <a:tcPr marL="64770" marR="64770" marT="0" marB="0" anchor="ctr">
                    <a:lnL cap="flat">
                      <a:noFill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2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거시적 성과</a:t>
                      </a:r>
                    </a:p>
                  </a:txBody>
                  <a:tcPr marL="64770" marR="6477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83.3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dirty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</a:rPr>
                        <a:t>88.5</a:t>
                      </a:r>
                    </a:p>
                  </a:txBody>
                  <a:tcPr marL="9525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en-US" altLang="ko-KR" sz="1400" b="0" i="0" u="none" strike="noStrike" kern="1200" spc="0" dirty="0" smtClean="0">
                          <a:solidFill>
                            <a:srgbClr val="000000"/>
                          </a:solidFill>
                          <a:latin typeface="나눔바른고딕" pitchFamily="50" charset="-127"/>
                          <a:ea typeface="나눔바른고딕" pitchFamily="50" charset="-127"/>
                          <a:cs typeface="+mn-cs"/>
                        </a:rPr>
                        <a:t>5.2</a:t>
                      </a:r>
                    </a:p>
                  </a:txBody>
                  <a:tcPr marL="0" marR="3600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8143901" y="0"/>
            <a:ext cx="2548926" cy="298446"/>
          </a:xfrm>
          <a:prstGeom prst="rect">
            <a:avLst/>
          </a:prstGeom>
          <a:solidFill>
            <a:schemeClr val="tx1"/>
          </a:solidFill>
          <a:effectLst>
            <a:outerShdw dist="254000" dir="10800000" algn="r" rotWithShape="0">
              <a:srgbClr val="7F7F7F"/>
            </a:outerShdw>
          </a:effectLst>
        </p:spPr>
        <p:txBody>
          <a:bodyPr wrap="none" lIns="36000" tIns="79200" rIns="288000" bIns="79200" rtlCol="0" anchor="ctr">
            <a:spAutoFit/>
          </a:bodyPr>
          <a:lstStyle/>
          <a:p>
            <a:pPr algn="r"/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Ⅳ.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부록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–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 </a:t>
            </a:r>
            <a:r>
              <a:rPr lang="en-US" altLang="ko-KR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ⅴ. </a:t>
            </a:r>
            <a:r>
              <a:rPr lang="ko-KR" altLang="en-US" sz="900" b="1" dirty="0" smtClean="0">
                <a:gradFill>
                  <a:gsLst>
                    <a:gs pos="8300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+mj-ea"/>
              </a:rPr>
              <a:t>국무조정실 고객만족도 조사 결과</a:t>
            </a:r>
          </a:p>
        </p:txBody>
      </p:sp>
    </p:spTree>
    <p:extLst>
      <p:ext uri="{BB962C8B-B14F-4D97-AF65-F5344CB8AC3E}">
        <p14:creationId xmlns:p14="http://schemas.microsoft.com/office/powerpoint/2010/main" xmlns="" val="84260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그림 1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1" y="519"/>
            <a:ext cx="10691812" cy="7558636"/>
          </a:xfrm>
          <a:prstGeom prst="rect">
            <a:avLst/>
          </a:prstGeom>
        </p:spPr>
      </p:pic>
      <p:grpSp>
        <p:nvGrpSpPr>
          <p:cNvPr id="2" name="그룹 5"/>
          <p:cNvGrpSpPr/>
          <p:nvPr/>
        </p:nvGrpSpPr>
        <p:grpSpPr>
          <a:xfrm>
            <a:off x="6876089" y="3427843"/>
            <a:ext cx="3339376" cy="1357478"/>
            <a:chOff x="1389204" y="3010241"/>
            <a:chExt cx="3339376" cy="1357478"/>
          </a:xfrm>
        </p:grpSpPr>
        <p:sp>
          <p:nvSpPr>
            <p:cNvPr id="7" name="직사각형 6"/>
            <p:cNvSpPr/>
            <p:nvPr/>
          </p:nvSpPr>
          <p:spPr>
            <a:xfrm>
              <a:off x="1389204" y="3010241"/>
              <a:ext cx="108991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rgbClr val="00630B"/>
                      </a:gs>
                      <a:gs pos="100000">
                        <a:srgbClr val="00630B"/>
                      </a:gs>
                    </a:gsLst>
                    <a:lin ang="5400000" scaled="0"/>
                  </a:gradFill>
                  <a:latin typeface="+mn-ea"/>
                </a:rPr>
                <a:t>I</a:t>
              </a:r>
              <a:r>
                <a:rPr lang="en-US" altLang="ko-KR" b="1" dirty="0" smtClean="0">
                  <a:gradFill>
                    <a:gsLst>
                      <a:gs pos="0">
                        <a:srgbClr val="00630B"/>
                      </a:gs>
                      <a:gs pos="100000">
                        <a:srgbClr val="00630B"/>
                      </a:gs>
                    </a:gsLst>
                    <a:lin ang="5400000" scaled="0"/>
                  </a:gradFill>
                  <a:latin typeface="+mn-ea"/>
                </a:rPr>
                <a:t>ntegrity</a:t>
              </a:r>
              <a:endParaRPr lang="ko-KR" altLang="en-US" b="1" dirty="0">
                <a:gradFill>
                  <a:gsLst>
                    <a:gs pos="0">
                      <a:srgbClr val="00630B"/>
                    </a:gs>
                    <a:gs pos="100000">
                      <a:srgbClr val="00630B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9204" y="3429000"/>
              <a:ext cx="3339376" cy="9387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저희 자신과 고객 모두에게 항상 진실하겠습니다</a:t>
              </a:r>
              <a:r>
                <a:rPr lang="en-US" altLang="ko-KR" sz="1000" b="1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저희에게 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‘</a:t>
              </a:r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진실성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’</a:t>
              </a:r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이란 옳은 것과 잘못된 것을 구별하고 </a:t>
              </a:r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옳은 </a:t>
              </a:r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일을 하는 것을 </a:t>
              </a:r>
              <a: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/>
              </a:r>
              <a:b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</a:br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의미합니다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저희는 정직하게 저희의 능력을 밝히며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, </a:t>
              </a:r>
              <a: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/>
              </a:r>
              <a:b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</a:br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항상 </a:t>
              </a:r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저희가 지킬 수 있는 약속을 드립니다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이익을 추구하기 위하여 저희의 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‘</a:t>
              </a:r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진실성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’</a:t>
              </a:r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을 손상시키지 않겠습니다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  <a:endParaRPr lang="ko-KR" altLang="en-US" sz="900" spc="-5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  <p:grpSp>
        <p:nvGrpSpPr>
          <p:cNvPr id="3" name="그룹 8"/>
          <p:cNvGrpSpPr/>
          <p:nvPr/>
        </p:nvGrpSpPr>
        <p:grpSpPr>
          <a:xfrm>
            <a:off x="209134" y="3427843"/>
            <a:ext cx="3655168" cy="1357478"/>
            <a:chOff x="523582" y="4123450"/>
            <a:chExt cx="3655168" cy="1357478"/>
          </a:xfrm>
        </p:grpSpPr>
        <p:sp>
          <p:nvSpPr>
            <p:cNvPr id="10" name="직사각형 9"/>
            <p:cNvSpPr/>
            <p:nvPr/>
          </p:nvSpPr>
          <p:spPr>
            <a:xfrm>
              <a:off x="3069152" y="4123450"/>
              <a:ext cx="1109598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ko-KR" sz="2400" b="1" dirty="0">
                  <a:gradFill>
                    <a:gsLst>
                      <a:gs pos="0">
                        <a:srgbClr val="0C69CD"/>
                      </a:gs>
                      <a:gs pos="100000">
                        <a:srgbClr val="0C69CD"/>
                      </a:gs>
                    </a:gsLst>
                    <a:lin ang="5400000" scaled="0"/>
                  </a:gradFill>
                  <a:latin typeface="+mn-ea"/>
                </a:rPr>
                <a:t>I</a:t>
              </a:r>
              <a:r>
                <a:rPr lang="en-US" altLang="ko-KR" b="1" dirty="0">
                  <a:gradFill>
                    <a:gsLst>
                      <a:gs pos="0">
                        <a:srgbClr val="0C69CD"/>
                      </a:gs>
                      <a:gs pos="100000">
                        <a:srgbClr val="0C69CD"/>
                      </a:gs>
                    </a:gsLst>
                    <a:lin ang="5400000" scaled="0"/>
                  </a:gradFill>
                  <a:latin typeface="+mn-ea"/>
                </a:rPr>
                <a:t>nspiring</a:t>
              </a:r>
              <a:endParaRPr lang="ko-KR" altLang="en-US" b="1" dirty="0">
                <a:gradFill>
                  <a:gsLst>
                    <a:gs pos="0">
                      <a:srgbClr val="0C69CD"/>
                    </a:gs>
                    <a:gs pos="100000">
                      <a:srgbClr val="0C69CD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523582" y="4542209"/>
              <a:ext cx="3655168" cy="9387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ko-KR" altLang="en-US" sz="10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고객이 저희를 믿고 행동에 나설 수 있도록 하겠습니다</a:t>
              </a:r>
              <a:r>
                <a:rPr lang="en-US" altLang="ko-KR" sz="10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pPr algn="r"/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저희가 하는 일을 통해서 고객이 기꺼이 행동에 나설 수 있게 되기를 </a:t>
              </a:r>
              <a: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/>
              </a:r>
              <a:b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</a:br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진심으로 바랍니다</a:t>
              </a:r>
              <a: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pPr algn="r"/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고객에게 영감과 의지를 불어넣어 주는 일을 할 수 있게 되기를 진심으로 바랍니다</a:t>
              </a:r>
              <a: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pPr algn="r"/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높은 수준의 용기와 책임을 저희 스스로에게 부여함으로써</a:t>
              </a:r>
              <a:endParaRPr lang="en-US" altLang="ko-KR" sz="900" spc="-50" dirty="0" smtClean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  <a:p>
              <a:pPr algn="r"/>
              <a:r>
                <a:rPr lang="ko-KR" altLang="en-US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저희에게 뿐만이 아니라 고객에 있어서도 수준 높은 품질의 결과를 제공하겠습니다</a:t>
              </a:r>
              <a:r>
                <a:rPr lang="en-US" altLang="ko-KR" sz="900" spc="-50" dirty="0" smtClean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  <a:endParaRPr lang="ko-KR" altLang="en-US" sz="900" spc="-5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  <p:grpSp>
        <p:nvGrpSpPr>
          <p:cNvPr id="4" name="그룹 11"/>
          <p:cNvGrpSpPr/>
          <p:nvPr/>
        </p:nvGrpSpPr>
        <p:grpSpPr>
          <a:xfrm>
            <a:off x="6015750" y="1700552"/>
            <a:ext cx="3056099" cy="1090989"/>
            <a:chOff x="518318" y="5519549"/>
            <a:chExt cx="3056099" cy="1090989"/>
          </a:xfrm>
        </p:grpSpPr>
        <p:sp>
          <p:nvSpPr>
            <p:cNvPr id="13" name="직사각형 12"/>
            <p:cNvSpPr/>
            <p:nvPr/>
          </p:nvSpPr>
          <p:spPr>
            <a:xfrm>
              <a:off x="518318" y="5519549"/>
              <a:ext cx="133241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2400" b="1" dirty="0" smtClean="0">
                  <a:gradFill>
                    <a:gsLst>
                      <a:gs pos="0">
                        <a:srgbClr val="748096"/>
                      </a:gs>
                      <a:gs pos="100000">
                        <a:srgbClr val="748096"/>
                      </a:gs>
                    </a:gsLst>
                    <a:lin ang="5400000" scaled="0"/>
                  </a:gradFill>
                  <a:latin typeface="+mn-ea"/>
                </a:rPr>
                <a:t>I</a:t>
              </a:r>
              <a:r>
                <a:rPr lang="en-US" altLang="ko-KR" b="1" dirty="0" smtClean="0">
                  <a:gradFill>
                    <a:gsLst>
                      <a:gs pos="0">
                        <a:srgbClr val="748096"/>
                      </a:gs>
                      <a:gs pos="100000">
                        <a:srgbClr val="748096"/>
                      </a:gs>
                    </a:gsLst>
                    <a:lin ang="5400000" scaled="0"/>
                  </a:gradFill>
                  <a:latin typeface="+mn-ea"/>
                </a:rPr>
                <a:t>nnovation</a:t>
              </a:r>
              <a:endParaRPr lang="ko-KR" altLang="en-US" b="1" dirty="0">
                <a:gradFill>
                  <a:gsLst>
                    <a:gs pos="0">
                      <a:srgbClr val="748096"/>
                    </a:gs>
                    <a:gs pos="100000">
                      <a:srgbClr val="748096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523582" y="5948818"/>
              <a:ext cx="3050835" cy="6617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고객과 함께 끊임없이 혁신해 나가겠습니다</a:t>
              </a:r>
              <a:r>
                <a:rPr lang="en-US" altLang="ko-KR" sz="1000" b="1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고객과 저희 모두 변화하는 환경에서의 지속적인 성장을 위해 저희가 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/>
              </a:r>
              <a:b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</a:br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먼저 혁신해 나가는 마음을 잃지 않겠습니다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</a:p>
            <a:p>
              <a:r>
                <a:rPr lang="ko-KR" altLang="en-US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저희에게 혁신은 고객과 함께 성장하는 것입니다</a:t>
              </a:r>
              <a:r>
                <a:rPr lang="en-US" altLang="ko-KR" sz="900" spc="-50" dirty="0"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.</a:t>
              </a:r>
              <a:endParaRPr lang="ko-KR" altLang="en-US" sz="900" spc="-50" dirty="0">
                <a:gradFill>
                  <a:gsLst>
                    <a:gs pos="0">
                      <a:schemeClr val="tx1"/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297754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표지,목차,간지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리서치랩">
      <a:majorFont>
        <a:latin typeface="나눔바른고딕"/>
        <a:ea typeface="나눔바른고딕"/>
        <a:cs typeface=""/>
      </a:majorFont>
      <a:minorFont>
        <a:latin typeface="나눔바른고딕"/>
        <a:ea typeface="나눔바른고딕"/>
        <a:cs typeface="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마스터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리서치랩">
      <a:majorFont>
        <a:latin typeface="나눔바른고딕"/>
        <a:ea typeface="나눔바른고딕"/>
        <a:cs typeface=""/>
      </a:majorFont>
      <a:minorFont>
        <a:latin typeface="나눔바른고딕"/>
        <a:ea typeface="나눔바른고딕"/>
        <a:cs typeface="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 w="19050"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9695</TotalTime>
  <Words>29247</Words>
  <Application>Microsoft Office PowerPoint</Application>
  <PresentationFormat>사용자 지정</PresentationFormat>
  <Paragraphs>8881</Paragraphs>
  <Slides>169</Slides>
  <Notes>11</Notes>
  <HiddenSlides>0</HiddenSlides>
  <MMClips>0</MMClips>
  <ScaleCrop>false</ScaleCrop>
  <HeadingPairs>
    <vt:vector size="6" baseType="variant">
      <vt:variant>
        <vt:lpstr>사용한 글꼴</vt:lpstr>
      </vt:variant>
      <vt:variant>
        <vt:i4>10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169</vt:i4>
      </vt:variant>
    </vt:vector>
  </HeadingPairs>
  <TitlesOfParts>
    <vt:vector size="181" baseType="lpstr">
      <vt:lpstr>굴림</vt:lpstr>
      <vt:lpstr>Arial</vt:lpstr>
      <vt:lpstr>나눔바른고딕</vt:lpstr>
      <vt:lpstr>나눔명조 ExtraBold</vt:lpstr>
      <vt:lpstr>Wingdings</vt:lpstr>
      <vt:lpstr>나눔고딕 ExtraBold</vt:lpstr>
      <vt:lpstr>나눔고딕</vt:lpstr>
      <vt:lpstr>맑은 고딕</vt:lpstr>
      <vt:lpstr>나눔바른고딕 Light</vt:lpstr>
      <vt:lpstr>Times New Roman</vt:lpstr>
      <vt:lpstr>표지,목차,간지</vt:lpstr>
      <vt:lpstr>마스터</vt:lpstr>
      <vt:lpstr>산업연구원 2015년도 고객만족도 조사 결과 보고서</vt:lpstr>
      <vt:lpstr>슬라이드 2</vt:lpstr>
      <vt:lpstr>슬라이드 3</vt:lpstr>
      <vt:lpstr>슬라이드 4</vt:lpstr>
      <vt:lpstr>슬라이드 5</vt:lpstr>
      <vt:lpstr>슬라이드 6</vt:lpstr>
      <vt:lpstr>1. 조사 모델</vt:lpstr>
      <vt:lpstr>1. 조사 모델</vt:lpstr>
      <vt:lpstr>1. 조사 모델</vt:lpstr>
      <vt:lpstr>1. 조사 모델</vt:lpstr>
      <vt:lpstr>1. 조사 모델</vt:lpstr>
      <vt:lpstr>2. 조사 수행 세부 사항</vt:lpstr>
      <vt:lpstr>2. 조사 수행 세부 사항</vt:lpstr>
      <vt:lpstr>3. 분석 방법</vt:lpstr>
      <vt:lpstr>3. 분석 방법</vt:lpstr>
      <vt:lpstr>4. 조사 설계</vt:lpstr>
      <vt:lpstr>5. 응답자 특성</vt:lpstr>
      <vt:lpstr>슬라이드 18</vt:lpstr>
      <vt:lpstr>1. 기관전체 기본 분석</vt:lpstr>
      <vt:lpstr>1. 기관전체 기본 분석</vt:lpstr>
      <vt:lpstr>1. 기관전체 기본 분석</vt:lpstr>
      <vt:lpstr>1. 기관전체 기본 분석</vt:lpstr>
      <vt:lpstr>1. 기관전체 기본 분석</vt:lpstr>
      <vt:lpstr>2. 기관전체 심층 분석</vt:lpstr>
      <vt:lpstr>2. 기관전체 심층 분석</vt:lpstr>
      <vt:lpstr>2. 기관전체 심층 분석</vt:lpstr>
      <vt:lpstr>2. 기관전체 심층 분석</vt:lpstr>
      <vt:lpstr>2. 기관전체 심층 분석</vt:lpstr>
      <vt:lpstr>3. 요약 및 제언</vt:lpstr>
      <vt:lpstr>3. 요약 및 제언</vt:lpstr>
      <vt:lpstr>3. 요약 및 제언</vt:lpstr>
      <vt:lpstr>3. 요약 및 제언</vt:lpstr>
      <vt:lpstr>3. 요약 및 제언</vt:lpstr>
      <vt:lpstr>3. 요약 및 제언</vt:lpstr>
      <vt:lpstr>3. 요약 및 제언</vt:lpstr>
      <vt:lpstr>3. 요약 및 제언</vt:lpstr>
      <vt:lpstr>3. 요약 및 제언</vt:lpstr>
      <vt:lpstr>3. 요약 및 제언</vt:lpstr>
      <vt:lpstr>3. 요약 및 제언</vt:lpstr>
      <vt:lpstr>슬라이드 40</vt:lpstr>
      <vt:lpstr>슬라이드 41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슬라이드 61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슬라이드 82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2. 상세업무 심층 분석 : 위탁연구</vt:lpstr>
      <vt:lpstr>2. 상세업무 심층 분석 : 위탁연구</vt:lpstr>
      <vt:lpstr>2. 상세업무 심층 분석 : 위탁연구</vt:lpstr>
      <vt:lpstr>2. 상세업무 심층 분석 : 위탁연구</vt:lpstr>
      <vt:lpstr>2. 상세업무 심층 분석 : 위탁연구</vt:lpstr>
      <vt:lpstr>2. 상세업무 심층 분석 : 위탁연구</vt:lpstr>
      <vt:lpstr>2. 상세업무 심층 분석 : 위탁연구</vt:lpstr>
      <vt:lpstr>2. 상세업무 심층 분석 : 위탁연구</vt:lpstr>
      <vt:lpstr>2. 상세업무 심층 분석 : 위탁연구</vt:lpstr>
      <vt:lpstr>슬라이드 97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슬라이드 113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1. 상세업무 기본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2. 상세업무 심층 분석</vt:lpstr>
      <vt:lpstr>슬라이드 128</vt:lpstr>
      <vt:lpstr>슬라이드 129</vt:lpstr>
      <vt:lpstr>1. 시계열 분석 방법</vt:lpstr>
      <vt:lpstr>1. 시계열 분석 방법</vt:lpstr>
      <vt:lpstr>2. 시계열 분석 결과</vt:lpstr>
      <vt:lpstr>2. 시계열 분석 결과</vt:lpstr>
      <vt:lpstr>2. 시계열 분석 결과</vt:lpstr>
      <vt:lpstr>2. 시계열 분석 결과</vt:lpstr>
      <vt:lpstr>슬라이드 136</vt:lpstr>
      <vt:lpstr>1. CS 개선도 및 체감도</vt:lpstr>
      <vt:lpstr>1. CS 개선도 및 체감도</vt:lpstr>
      <vt:lpstr>1. CS 개선도 및 체감도</vt:lpstr>
      <vt:lpstr>1. CS 개선도 및 체감도</vt:lpstr>
      <vt:lpstr>슬라이드 141</vt:lpstr>
      <vt:lpstr>1. 기본연구</vt:lpstr>
      <vt:lpstr>2. 수탁연구</vt:lpstr>
      <vt:lpstr>3. 위탁/공동연구 (위탁연구)</vt:lpstr>
      <vt:lpstr>5. 정보제공</vt:lpstr>
      <vt:lpstr>6. 육성 및 촉진</vt:lpstr>
      <vt:lpstr>슬라이드 147</vt:lpstr>
      <vt:lpstr>1. 조사 배경 및 목적</vt:lpstr>
      <vt:lpstr>1. 조사 배경 및 목적</vt:lpstr>
      <vt:lpstr>2. 조사 수행 프레임</vt:lpstr>
      <vt:lpstr>2. 조사 수행 프레임</vt:lpstr>
      <vt:lpstr>2. 조사 수행 프레임</vt:lpstr>
      <vt:lpstr>2. 조사 수행 프레임</vt:lpstr>
      <vt:lpstr>2. 조사 수행 프레임</vt:lpstr>
      <vt:lpstr>2. 조사 수행 프레임</vt:lpstr>
      <vt:lpstr>슬라이드 156</vt:lpstr>
      <vt:lpstr>1. 조사 개요 요약</vt:lpstr>
      <vt:lpstr>2. 표본 현황</vt:lpstr>
      <vt:lpstr>3. 조사 결과 종합</vt:lpstr>
      <vt:lpstr>3. 조사 결과 종합</vt:lpstr>
      <vt:lpstr>3. 조사 결과 종합</vt:lpstr>
      <vt:lpstr>3. 조사 결과 종합</vt:lpstr>
      <vt:lpstr>4. 조사 결과 상세</vt:lpstr>
      <vt:lpstr>4. 조사 결과 상세</vt:lpstr>
      <vt:lpstr>4. 조사 결과 상세</vt:lpstr>
      <vt:lpstr>5. 업무유형별 결과 분석</vt:lpstr>
      <vt:lpstr>6. 고객군별 결과 분석</vt:lpstr>
      <vt:lpstr>6. 고객군별 결과 분석</vt:lpstr>
      <vt:lpstr>슬라이드 169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2015년도 고객만족도 조사</dc:title>
  <dc:creator>(주)리서치랩</dc:creator>
  <cp:lastModifiedBy>이예원</cp:lastModifiedBy>
  <cp:revision>967</cp:revision>
  <dcterms:created xsi:type="dcterms:W3CDTF">2016-01-21T06:01:53Z</dcterms:created>
  <dcterms:modified xsi:type="dcterms:W3CDTF">2016-04-15T08:02:01Z</dcterms:modified>
</cp:coreProperties>
</file>